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71" r:id="rId5"/>
    <p:sldId id="302" r:id="rId6"/>
    <p:sldId id="303" r:id="rId7"/>
    <p:sldId id="310" r:id="rId8"/>
    <p:sldId id="311" r:id="rId9"/>
    <p:sldId id="309" r:id="rId10"/>
    <p:sldId id="313" r:id="rId11"/>
    <p:sldId id="305" r:id="rId12"/>
    <p:sldId id="319" r:id="rId13"/>
    <p:sldId id="321" r:id="rId14"/>
    <p:sldId id="320" r:id="rId15"/>
    <p:sldId id="318" r:id="rId16"/>
    <p:sldId id="317" r:id="rId17"/>
    <p:sldId id="316" r:id="rId18"/>
    <p:sldId id="306" r:id="rId19"/>
    <p:sldId id="307" r:id="rId20"/>
    <p:sldId id="315" r:id="rId21"/>
    <p:sldId id="304" r:id="rId22"/>
    <p:sldId id="314" r:id="rId23"/>
    <p:sldId id="299" r:id="rId24"/>
    <p:sldId id="30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5BD801-9A27-BA44-B125-0656552DD93E}" name="Diane Roberts" initials="DR" userId="S::dianer@mpf.com::2fdd2ae2-e67b-41b2-8647-9ddba04f48c7" providerId="AD"/>
  <p188:author id="{B3231E37-7080-C480-5180-54D3B274FEFD}" name="Andrea Lindsey" initials="AL" userId="S::andreal@headquarters.mpfpr.com::a9c4ad07-5d0f-46a4-a654-823d5e9f0bfc" providerId="AD"/>
  <p188:author id="{A915D64C-004A-4586-F9BE-656CD78AA990}" name="Guest User" initials="GU" userId="S::urn:spo:tenantanon#db3a3a0c-9c9f-4eeb-8c8d-62d71caf1ac0::" providerId="AD"/>
  <p188:author id="{70B45A58-DA04-01CF-806C-403E6F00F3D4}" name="Lisa Swinson" initials="LS" userId="S::lswinson@mpf.com::9d68388c-bb8d-40b0-952a-bf1125d5ef06" providerId="AD"/>
  <p188:author id="{DFCBD35A-1B44-1BCF-F685-84CAC0749866}" name="Andrea Lindsey" initials="AL" userId="S::AndreaL@headquarters.mpfpr.com::a9c4ad07-5d0f-46a4-a654-823d5e9f0bfc" providerId="AD"/>
  <p188:author id="{F72C61E3-5FF3-1965-2E24-AC8F6B978469}" name="Andrea Lindsey" initials="AL" userId="S::alindsey@mpf.com::a9c4ad07-5d0f-46a4-a654-823d5e9f0bfc" providerId="AD"/>
  <p188:author id="{89A910F5-A12F-4F8D-1A8B-B934D5C3CA4E}" name="Andrea Lindsey" initials="" userId="S::ALindsey@mpf.com::a9c4ad07-5d0f-46a4-a654-823d5e9f0b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08F"/>
    <a:srgbClr val="C8434C"/>
    <a:srgbClr val="C4E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199" autoAdjust="0"/>
  </p:normalViewPr>
  <p:slideViewPr>
    <p:cSldViewPr snapToGrid="0">
      <p:cViewPr>
        <p:scale>
          <a:sx n="67" d="100"/>
          <a:sy n="67" d="100"/>
        </p:scale>
        <p:origin x="12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2273D-76D7-4130-8418-1756612CCED2}" type="datetimeFigureOut">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14230-395A-444C-BEF4-7C77C92509A2}" type="slidenum">
              <a:t>‹#›</a:t>
            </a:fld>
            <a:endParaRPr lang="en-US"/>
          </a:p>
        </p:txBody>
      </p:sp>
    </p:spTree>
    <p:extLst>
      <p:ext uri="{BB962C8B-B14F-4D97-AF65-F5344CB8AC3E}">
        <p14:creationId xmlns:p14="http://schemas.microsoft.com/office/powerpoint/2010/main" val="876764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dirty="0"/>
              <a:t>Hi, everyone. Thank you for joining me for today's training. My name is XX, and I work for MP&amp;F Strategic Communications. </a:t>
            </a:r>
            <a:endParaRPr lang="en-US" dirty="0">
              <a:solidFill>
                <a:srgbClr val="444444"/>
              </a:solidFill>
            </a:endParaRPr>
          </a:p>
          <a:p>
            <a:endParaRPr lang="en-US" dirty="0">
              <a:solidFill>
                <a:srgbClr val="444444"/>
              </a:solidFill>
            </a:endParaRPr>
          </a:p>
          <a:p>
            <a:pPr marL="171450" indent="-171450">
              <a:buFont typeface="Arial,Sans-Serif"/>
              <a:buChar char="•"/>
            </a:pPr>
            <a:r>
              <a:rPr lang="en-US" dirty="0"/>
              <a:t>We are the communications support contractor for Job Corps, and are responsible for creating national recruitment materials, coordinating Job Corps’ national advertising campaigns, and managing the program’s social media accounts on Facebook, YouTube and Instagram. We also do many other things as well, but these are some of the main ways that we support the Job Corps National Office.  </a:t>
            </a:r>
            <a:endParaRPr lang="en-US" dirty="0">
              <a:solidFill>
                <a:srgbClr val="444444"/>
              </a:solidFill>
            </a:endParaRPr>
          </a:p>
          <a:p>
            <a:pPr marL="0" indent="0"/>
            <a:endParaRPr lang="en-US" dirty="0">
              <a:solidFill>
                <a:srgbClr val="444444"/>
              </a:solidFill>
            </a:endParaRPr>
          </a:p>
          <a:p>
            <a:pPr marL="171450" indent="-171450">
              <a:buFont typeface="Arial,Sans-Serif"/>
              <a:buChar char="•"/>
            </a:pPr>
            <a:r>
              <a:rPr lang="en-US" dirty="0"/>
              <a:t>Today, we’re going to discuss the Prospect Information Session deck that is available for all Job Corps staff, but specifically Admissions staff, to use in Job Corps information sessions and orientation meetings. The deck also comes with script notes and a tip sheet on presentation best practices, materials to have on hand to accompany presentations and other tips to set you up for success in your meetings with prospective students. We'll go over all of that later in this presentation.</a:t>
            </a:r>
            <a:endParaRPr lang="en-US" dirty="0">
              <a:solidFill>
                <a:srgbClr val="444444"/>
              </a:solidFill>
            </a:endParaRPr>
          </a:p>
          <a:p>
            <a:pPr marL="0" indent="0"/>
            <a:endParaRPr lang="en-US" dirty="0">
              <a:solidFill>
                <a:srgbClr val="444444"/>
              </a:solidFill>
            </a:endParaRPr>
          </a:p>
          <a:p>
            <a:pPr marL="171450" indent="-171450">
              <a:buFont typeface="Arial,Sans-Serif"/>
              <a:buChar char="•"/>
            </a:pPr>
            <a:r>
              <a:rPr lang="en-US" dirty="0"/>
              <a:t>But, before I do that, I want to give a little background as to what got us to this point.</a:t>
            </a:r>
          </a:p>
          <a:p>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20114230-395A-444C-BEF4-7C77C92509A2}" type="slidenum">
              <a:rPr lang="en-US" smtClean="0"/>
              <a:t>1</a:t>
            </a:fld>
            <a:endParaRPr lang="en-US"/>
          </a:p>
        </p:txBody>
      </p:sp>
    </p:spTree>
    <p:extLst>
      <p:ext uri="{BB962C8B-B14F-4D97-AF65-F5344CB8AC3E}">
        <p14:creationId xmlns:p14="http://schemas.microsoft.com/office/powerpoint/2010/main" val="2283950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8E0ED-625D-8954-1420-CD32695E9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9A17D-E491-235B-7032-0B982B2A1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5FC31-8332-E934-0FB4-43AA44C68CA1}"/>
              </a:ext>
            </a:extLst>
          </p:cNvPr>
          <p:cNvSpPr>
            <a:spLocks noGrp="1"/>
          </p:cNvSpPr>
          <p:nvPr>
            <p:ph type="body" idx="1"/>
          </p:nvPr>
        </p:nvSpPr>
        <p:spPr/>
        <p:txBody>
          <a:bodyPr/>
          <a:lstStyle/>
          <a:p>
            <a:pPr marL="171450" indent="-171450">
              <a:buFont typeface="Arial,Sans-Serif"/>
              <a:buChar char="•"/>
            </a:pPr>
            <a:r>
              <a:rPr lang="en-US"/>
              <a:t>Once a student is accepted to Job Corps, they begin the second phase of their Job Corps journey – preparing to arrive on campus. Here, you will discuss working together to select a career training area and center based on their goals and interests all the way to setting an arrival date.</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a:t>At this point, share with students the resources available to make their arrival seamless – they can explore career possibilities on JobCorps.gov, see virtual tours of campuses, and more</a:t>
            </a:r>
            <a:r>
              <a:rPr lang="en-US" b="0" i="0" kern="1200">
                <a:solidFill>
                  <a:schemeClr val="tx1"/>
                </a:solidFill>
                <a:effectLst/>
              </a:rPr>
              <a:t>.</a:t>
            </a:r>
            <a:r>
              <a:rPr lang="en-US"/>
              <a:t> </a:t>
            </a:r>
            <a:endParaRPr lang="en-US" b="0" i="0" kern="1200" dirty="0">
              <a:solidFill>
                <a:srgbClr val="444444"/>
              </a:solidFill>
              <a:effectLst/>
            </a:endParaRPr>
          </a:p>
          <a:p>
            <a:pPr marL="171450" indent="-171450">
              <a:buFont typeface="Arial"/>
              <a:buChar char="•"/>
            </a:pPr>
            <a:endParaRPr lang="en-US" b="0" i="0" kern="1200" dirty="0">
              <a:solidFill>
                <a:srgbClr val="444444"/>
              </a:solidFill>
              <a:effectLst/>
              <a:ea typeface="+mn-ea"/>
              <a:cs typeface="+mn-cs"/>
            </a:endParaRPr>
          </a:p>
          <a:p>
            <a:pPr marL="171450" indent="-171450">
              <a:buFont typeface="Arial,Sans-Serif"/>
              <a:buChar char="•"/>
            </a:pPr>
            <a:r>
              <a:rPr lang="en-US"/>
              <a:t>Once you help them determine the right program and campus, students will receive an official date for their arrival on campus. </a:t>
            </a:r>
            <a:endParaRPr lang="en-US" dirty="0">
              <a:solidFill>
                <a:srgbClr val="444444"/>
              </a:solidFill>
            </a:endParaRPr>
          </a:p>
          <a:p>
            <a:pPr marL="171450" indent="-171450">
              <a:buFont typeface="Arial"/>
              <a:buChar char="•"/>
            </a:pPr>
            <a:endParaRPr lang="en-US" dirty="0">
              <a:solidFill>
                <a:srgbClr val="444444"/>
              </a:solidFill>
            </a:endParaRPr>
          </a:p>
          <a:p>
            <a:pPr marL="171450" indent="-171450">
              <a:buFont typeface="Arial,Sans-Serif"/>
              <a:buChar char="•"/>
            </a:pPr>
            <a:r>
              <a:rPr lang="en-US"/>
              <a:t>You may have also already discussed Job Corps' zero-tolerance policy on drugs, drug use, alcohol and violence on campus</a:t>
            </a:r>
            <a:r>
              <a:rPr lang="en-US" b="0" i="0" kern="1200">
                <a:solidFill>
                  <a:schemeClr val="tx1"/>
                </a:solidFill>
                <a:effectLst/>
              </a:rPr>
              <a:t>, </a:t>
            </a:r>
            <a:r>
              <a:rPr lang="en-US"/>
              <a:t>but if you haven’t this is also a great time to bring it up.</a:t>
            </a:r>
            <a:r>
              <a:rPr lang="en-US" dirty="0">
                <a:solidFill>
                  <a:srgbClr val="000000"/>
                </a:solidFill>
              </a:rPr>
              <a:t>  </a:t>
            </a:r>
            <a:endParaRPr lang="en-US" dirty="0"/>
          </a:p>
        </p:txBody>
      </p:sp>
      <p:sp>
        <p:nvSpPr>
          <p:cNvPr id="4" name="Slide Number Placeholder 3">
            <a:extLst>
              <a:ext uri="{FF2B5EF4-FFF2-40B4-BE49-F238E27FC236}">
                <a16:creationId xmlns:a16="http://schemas.microsoft.com/office/drawing/2014/main" id="{C46C4634-7169-A72E-493C-A1C4832A89DB}"/>
              </a:ext>
            </a:extLst>
          </p:cNvPr>
          <p:cNvSpPr>
            <a:spLocks noGrp="1"/>
          </p:cNvSpPr>
          <p:nvPr>
            <p:ph type="sldNum" sz="quarter" idx="5"/>
          </p:nvPr>
        </p:nvSpPr>
        <p:spPr/>
        <p:txBody>
          <a:bodyPr/>
          <a:lstStyle/>
          <a:p>
            <a:fld id="{20114230-395A-444C-BEF4-7C77C92509A2}" type="slidenum">
              <a:rPr lang="en-US" smtClean="0"/>
              <a:t>10</a:t>
            </a:fld>
            <a:endParaRPr lang="en-US"/>
          </a:p>
        </p:txBody>
      </p:sp>
    </p:spTree>
    <p:extLst>
      <p:ext uri="{BB962C8B-B14F-4D97-AF65-F5344CB8AC3E}">
        <p14:creationId xmlns:p14="http://schemas.microsoft.com/office/powerpoint/2010/main" val="205258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D054B-04D7-3DBA-16D9-6B140DA99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201D4-E2AE-0CE3-BB65-9A1396C4D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E09B4-31A5-749B-DD8B-7E6FB5998EB0}"/>
              </a:ext>
            </a:extLst>
          </p:cNvPr>
          <p:cNvSpPr>
            <a:spLocks noGrp="1"/>
          </p:cNvSpPr>
          <p:nvPr>
            <p:ph type="body" idx="1"/>
          </p:nvPr>
        </p:nvSpPr>
        <p:spPr/>
        <p:txBody>
          <a:bodyPr/>
          <a:lstStyle/>
          <a:p>
            <a:pPr marL="171450" indent="-171450">
              <a:buFont typeface="Arial,Sans-Serif"/>
              <a:buChar char="•"/>
            </a:pPr>
            <a:r>
              <a:rPr lang="en-US" dirty="0"/>
              <a:t>After arriving on campus, students begin the third phase of their Job Corps journey – getting settled in</a:t>
            </a:r>
            <a:r>
              <a:rPr lang="en-US" b="0" i="0" kern="1200" dirty="0">
                <a:solidFill>
                  <a:schemeClr val="tx1"/>
                </a:solidFill>
                <a:effectLst/>
              </a:rPr>
              <a:t>.</a:t>
            </a:r>
            <a:r>
              <a:rPr lang="en-US" dirty="0"/>
              <a:t>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Explain that this is the phase where </a:t>
            </a:r>
            <a:r>
              <a:rPr lang="en-US" b="0" i="0" kern="1200" dirty="0">
                <a:solidFill>
                  <a:schemeClr val="tx1"/>
                </a:solidFill>
                <a:effectLst/>
              </a:rPr>
              <a:t>students </a:t>
            </a:r>
            <a:r>
              <a:rPr lang="en-US" dirty="0"/>
              <a:t>are getting accustomed to life on campus, meeting new people, and beginning their career training and education classes.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This is </a:t>
            </a:r>
            <a:r>
              <a:rPr lang="en-US" b="0" i="0" kern="1200" dirty="0">
                <a:solidFill>
                  <a:schemeClr val="tx1"/>
                </a:solidFill>
                <a:effectLst/>
              </a:rPr>
              <a:t>a </a:t>
            </a:r>
            <a:r>
              <a:rPr lang="en-US" dirty="0"/>
              <a:t>good time to introduce Job Corps' student-only Facebook group that students can join to get connected to even more students across the country</a:t>
            </a:r>
            <a:r>
              <a:rPr lang="en-US" b="0" i="0" kern="1200" dirty="0">
                <a:solidFill>
                  <a:schemeClr val="tx1"/>
                </a:solidFill>
                <a:effectLst/>
              </a:rPr>
              <a:t>.</a:t>
            </a:r>
            <a:r>
              <a:rPr lang="en-US" dirty="0"/>
              <a:t>  </a:t>
            </a:r>
            <a:endParaRPr lang="en-US" b="0" i="0" kern="1200" dirty="0">
              <a:solidFill>
                <a:srgbClr val="444444"/>
              </a:solidFill>
              <a:effectLst/>
            </a:endParaRPr>
          </a:p>
          <a:p>
            <a:pPr marL="171450" indent="-171450">
              <a:buFont typeface="Arial,Sans-Serif"/>
              <a:buChar char="•"/>
            </a:pPr>
            <a:endParaRPr lang="en-US" b="0" i="0" kern="1200" dirty="0">
              <a:solidFill>
                <a:srgbClr val="444444"/>
              </a:solidFill>
              <a:effectLst/>
              <a:ea typeface="+mn-ea"/>
              <a:cs typeface="+mn-cs"/>
            </a:endParaRPr>
          </a:p>
          <a:p>
            <a:pPr marL="171450" indent="-171450">
              <a:buFont typeface="Arial,Sans-Serif"/>
              <a:buChar char="•"/>
            </a:pPr>
            <a:r>
              <a:rPr lang="en-US" dirty="0"/>
              <a:t>It's important to also discuss how during this phase, students will begin mapping out their Personal Career Development Plan</a:t>
            </a:r>
            <a:r>
              <a:rPr lang="en-US" b="0" i="0" kern="1200" dirty="0">
                <a:solidFill>
                  <a:schemeClr val="tx1"/>
                </a:solidFill>
                <a:effectLst/>
              </a:rPr>
              <a:t>, which</a:t>
            </a:r>
            <a:r>
              <a:rPr lang="en-US" dirty="0"/>
              <a:t> helps students identify strengths, interests and career goals.</a:t>
            </a:r>
            <a:endParaRPr lang="en-US" dirty="0">
              <a:solidFill>
                <a:srgbClr val="444444"/>
              </a:solidFill>
            </a:endParaRPr>
          </a:p>
          <a:p>
            <a:pPr marL="285750" indent="-285750">
              <a:buFont typeface="Arial,Sans-Serif"/>
              <a:buChar char="•"/>
            </a:pPr>
            <a:endParaRPr lang="en-US" dirty="0">
              <a:solidFill>
                <a:srgbClr val="444444"/>
              </a:solidFill>
            </a:endParaRPr>
          </a:p>
          <a:p>
            <a:endParaRPr lang="en-US" b="0" i="0" u="none" strike="noStrike" kern="1200" dirty="0">
              <a:solidFill>
                <a:srgbClr val="000000"/>
              </a:solidFill>
              <a:effectLst/>
              <a:ea typeface="Calibri"/>
              <a:cs typeface="Calibri"/>
            </a:endParaRPr>
          </a:p>
          <a:p>
            <a:pPr marL="171450" indent="-171450">
              <a:buFont typeface="Arial,Sans-Serif"/>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F4E40804-96FA-7575-ACCC-B6C4F646A01B}"/>
              </a:ext>
            </a:extLst>
          </p:cNvPr>
          <p:cNvSpPr>
            <a:spLocks noGrp="1"/>
          </p:cNvSpPr>
          <p:nvPr>
            <p:ph type="sldNum" sz="quarter" idx="5"/>
          </p:nvPr>
        </p:nvSpPr>
        <p:spPr/>
        <p:txBody>
          <a:bodyPr/>
          <a:lstStyle/>
          <a:p>
            <a:fld id="{20114230-395A-444C-BEF4-7C77C92509A2}" type="slidenum">
              <a:rPr lang="en-US" smtClean="0"/>
              <a:t>11</a:t>
            </a:fld>
            <a:endParaRPr lang="en-US"/>
          </a:p>
        </p:txBody>
      </p:sp>
    </p:spTree>
    <p:extLst>
      <p:ext uri="{BB962C8B-B14F-4D97-AF65-F5344CB8AC3E}">
        <p14:creationId xmlns:p14="http://schemas.microsoft.com/office/powerpoint/2010/main" val="1373140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CA792-D603-5CFD-C612-3CB7E85D8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6C7CF-F3DC-6A6E-778B-EC05171D7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A9C49-FB88-6CA6-90C7-630F34C86A89}"/>
              </a:ext>
            </a:extLst>
          </p:cNvPr>
          <p:cNvSpPr>
            <a:spLocks noGrp="1"/>
          </p:cNvSpPr>
          <p:nvPr>
            <p:ph type="body" idx="1"/>
          </p:nvPr>
        </p:nvSpPr>
        <p:spPr/>
        <p:txBody>
          <a:bodyPr/>
          <a:lstStyle/>
          <a:p>
            <a:pPr marL="285750" indent="-285750">
              <a:buFont typeface="Arial,Sans-Serif"/>
              <a:buChar char="•"/>
            </a:pPr>
            <a:r>
              <a:rPr lang="en-US" dirty="0"/>
              <a:t>After students finish their Career Planning Period, it's during the actual hands-on learning and training period where most of the students feel like their futures really take off, and when the greatest part of the Job Corps experience happens. </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Let's touch on the learning and education piece of </a:t>
            </a:r>
            <a:r>
              <a:rPr lang="en-US" b="0" i="0" kern="1200" dirty="0">
                <a:solidFill>
                  <a:schemeClr val="tx1"/>
                </a:solidFill>
                <a:effectLst/>
              </a:rPr>
              <a:t>Job Corps </a:t>
            </a:r>
            <a:r>
              <a:rPr lang="en-US" dirty="0"/>
              <a:t>for a minute. It's important to share with </a:t>
            </a:r>
            <a:r>
              <a:rPr lang="en-US" b="0" i="0" kern="1200" dirty="0">
                <a:solidFill>
                  <a:schemeClr val="tx1"/>
                </a:solidFill>
                <a:effectLst/>
              </a:rPr>
              <a:t>students </a:t>
            </a:r>
            <a:r>
              <a:rPr lang="en-US" dirty="0"/>
              <a:t>on the front-end that they will take some basic education classes to start. If they already have their high school diploma, they may find themselves moving more quickly through this academic phase; but should expect some classroom requirements in addition to learning their trade.</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And if they don’t already have their high school diploma (or an equivalent), this is time that they'll start working on that. Remember</a:t>
            </a:r>
            <a:r>
              <a:rPr lang="en-US" b="0" i="0" kern="1200" dirty="0">
                <a:solidFill>
                  <a:schemeClr val="tx1"/>
                </a:solidFill>
                <a:effectLst/>
              </a:rPr>
              <a:t>, </a:t>
            </a:r>
            <a:r>
              <a:rPr lang="en-US" dirty="0"/>
              <a:t>every student who graduates from Job Corps should do so with a high school diploma</a:t>
            </a:r>
            <a:r>
              <a:rPr lang="en-US" b="0" i="0" kern="1200" dirty="0">
                <a:solidFill>
                  <a:schemeClr val="tx1"/>
                </a:solidFill>
                <a:effectLst/>
              </a:rPr>
              <a:t>.</a:t>
            </a:r>
            <a:r>
              <a:rPr lang="en-US" dirty="0"/>
              <a:t> </a:t>
            </a:r>
            <a:endParaRPr lang="en-US" b="0" i="0" kern="1200" dirty="0">
              <a:solidFill>
                <a:srgbClr val="444444"/>
              </a:solidFill>
              <a:effectLst/>
            </a:endParaRPr>
          </a:p>
          <a:p>
            <a:pPr marL="285750" indent="-285750">
              <a:buFont typeface="Arial,Sans-Serif"/>
              <a:buChar char="•"/>
            </a:pPr>
            <a:endParaRPr lang="en-US" b="0" i="0" kern="1200" dirty="0">
              <a:solidFill>
                <a:srgbClr val="444444"/>
              </a:solidFill>
              <a:effectLst/>
              <a:ea typeface="+mn-ea"/>
              <a:cs typeface="+mn-cs"/>
            </a:endParaRPr>
          </a:p>
          <a:p>
            <a:pPr marL="285750" indent="-285750">
              <a:buFont typeface="Arial,Sans-Serif"/>
              <a:buChar char="•"/>
            </a:pPr>
            <a:r>
              <a:rPr lang="en-US" dirty="0"/>
              <a:t>In addition to taking those basic education classes, they will also take the Test of Adult Basic Education (TABE) to measure their basic math and reading proficiency. These tests will assist in making decisions about their training </a:t>
            </a:r>
            <a:r>
              <a:rPr lang="en-US" b="0" i="0" kern="1200" dirty="0">
                <a:solidFill>
                  <a:schemeClr val="tx1"/>
                </a:solidFill>
                <a:effectLst/>
              </a:rPr>
              <a:t>and </a:t>
            </a:r>
            <a:r>
              <a:rPr lang="en-US" dirty="0"/>
              <a:t>academic coursework. Additionally, there may be some opportunities for concurrent college enrollment. </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They may question, why a Mathematics and Reading proficiency tests if I already have a high school diploma? Well, the proficiency tests ensures you have the current basic reading and math skills needed to succeed in your career training, on the job and in life.  </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Next, I'll touch on the training component of this phase. </a:t>
            </a:r>
            <a:endParaRPr lang="en-US" dirty="0">
              <a:solidFill>
                <a:srgbClr val="444444"/>
              </a:solidFill>
            </a:endParaRPr>
          </a:p>
          <a:p>
            <a:pPr marL="171450" indent="-171450">
              <a:buFont typeface="Arial"/>
              <a:buChar char="•"/>
            </a:pPr>
            <a:endParaRPr lang="en-US" dirty="0">
              <a:solidFill>
                <a:srgbClr val="444444"/>
              </a:solidFill>
            </a:endParaRPr>
          </a:p>
          <a:p>
            <a:pPr marL="171450" indent="-171450">
              <a:buFont typeface="Arial"/>
              <a:buChar char="•"/>
            </a:pPr>
            <a:endParaRPr lang="en-US" b="0" i="0" u="none" strike="noStrike" kern="1200" dirty="0">
              <a:solidFill>
                <a:srgbClr val="444444"/>
              </a:solidFill>
              <a:effectLst/>
              <a:ea typeface="+mn-ea"/>
              <a:cs typeface="+mn-cs"/>
            </a:endParaRPr>
          </a:p>
          <a:p>
            <a:pPr marL="171450" indent="-171450">
              <a:buFont typeface="Arial,Sans-Serif"/>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6094ACC8-296D-970E-C2C0-4BBC20F3A237}"/>
              </a:ext>
            </a:extLst>
          </p:cNvPr>
          <p:cNvSpPr>
            <a:spLocks noGrp="1"/>
          </p:cNvSpPr>
          <p:nvPr>
            <p:ph type="sldNum" sz="quarter" idx="5"/>
          </p:nvPr>
        </p:nvSpPr>
        <p:spPr/>
        <p:txBody>
          <a:bodyPr/>
          <a:lstStyle/>
          <a:p>
            <a:fld id="{20114230-395A-444C-BEF4-7C77C92509A2}" type="slidenum">
              <a:rPr lang="en-US" smtClean="0"/>
              <a:t>12</a:t>
            </a:fld>
            <a:endParaRPr lang="en-US"/>
          </a:p>
        </p:txBody>
      </p:sp>
    </p:spTree>
    <p:extLst>
      <p:ext uri="{BB962C8B-B14F-4D97-AF65-F5344CB8AC3E}">
        <p14:creationId xmlns:p14="http://schemas.microsoft.com/office/powerpoint/2010/main" val="1972497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C564D-8C13-D6FA-58BB-1FDF2CD0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CA275-B84E-BDEB-29B3-91C29B4EA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6652D7-A9C8-33A5-CD52-2919214586A2}"/>
              </a:ext>
            </a:extLst>
          </p:cNvPr>
          <p:cNvSpPr>
            <a:spLocks noGrp="1"/>
          </p:cNvSpPr>
          <p:nvPr>
            <p:ph type="body" idx="1"/>
          </p:nvPr>
        </p:nvSpPr>
        <p:spPr/>
        <p:txBody>
          <a:bodyPr/>
          <a:lstStyle/>
          <a:p>
            <a:pPr marL="171450" indent="-171450">
              <a:buFont typeface="Arial,Sans-Serif"/>
              <a:buChar char="•"/>
            </a:pPr>
            <a:r>
              <a:rPr lang="en-US" dirty="0"/>
              <a:t>Depending on the number of prospective students you're meeting with, you may be able to tailor this to exactly what information they are interested in, but this is the opportunity to introduce some local on-the-ground center personality</a:t>
            </a:r>
            <a:r>
              <a:rPr lang="en-US" b="0" i="0" kern="1200" dirty="0">
                <a:solidFill>
                  <a:schemeClr val="tx1"/>
                </a:solidFill>
                <a:effectLst/>
              </a:rPr>
              <a:t>.</a:t>
            </a:r>
            <a:r>
              <a:rPr lang="en-US" dirty="0"/>
              <a:t>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Consider mentioning a few of the WBL opportunities offered at your center. You could even show some photos of the types of work being done.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And remember, it’s also not all work. </a:t>
            </a:r>
            <a:r>
              <a:rPr lang="en-US" b="0" i="0" kern="1200" dirty="0">
                <a:solidFill>
                  <a:schemeClr val="tx1"/>
                </a:solidFill>
                <a:effectLst/>
              </a:rPr>
              <a:t>Job Corps </a:t>
            </a:r>
            <a:r>
              <a:rPr lang="en-US" dirty="0"/>
              <a:t>also offers many ways for </a:t>
            </a:r>
            <a:r>
              <a:rPr lang="en-US" b="0" i="0" kern="1200" dirty="0">
                <a:solidFill>
                  <a:schemeClr val="tx1"/>
                </a:solidFill>
                <a:effectLst/>
              </a:rPr>
              <a:t>students </a:t>
            </a:r>
            <a:r>
              <a:rPr lang="en-US" dirty="0"/>
              <a:t>to get involved, have new experiences, meet new people and sharpen their leadership skills</a:t>
            </a:r>
            <a:r>
              <a:rPr lang="en-US" b="0" i="0" kern="1200" dirty="0">
                <a:solidFill>
                  <a:schemeClr val="tx1"/>
                </a:solidFill>
                <a:effectLst/>
              </a:rPr>
              <a:t>. </a:t>
            </a:r>
            <a:r>
              <a:rPr lang="en-US" dirty="0"/>
              <a:t>Specific activities will vary by campus; but some options that every center should offer include Student Government Association</a:t>
            </a:r>
            <a:r>
              <a:rPr lang="en-US" b="0" i="0" kern="1200" dirty="0">
                <a:solidFill>
                  <a:schemeClr val="tx1"/>
                </a:solidFill>
                <a:effectLst/>
              </a:rPr>
              <a:t>, </a:t>
            </a:r>
            <a:r>
              <a:rPr lang="en-US" dirty="0"/>
              <a:t>dorm leadership</a:t>
            </a:r>
            <a:r>
              <a:rPr lang="en-US" b="0" i="0" kern="1200" dirty="0">
                <a:solidFill>
                  <a:schemeClr val="tx1"/>
                </a:solidFill>
                <a:effectLst/>
              </a:rPr>
              <a:t>, </a:t>
            </a:r>
            <a:r>
              <a:rPr lang="en-US" dirty="0"/>
              <a:t>special interest clubs</a:t>
            </a:r>
            <a:r>
              <a:rPr lang="en-US" b="0" i="0" kern="1200" dirty="0">
                <a:solidFill>
                  <a:schemeClr val="tx1"/>
                </a:solidFill>
                <a:effectLst/>
              </a:rPr>
              <a:t>, </a:t>
            </a:r>
            <a:r>
              <a:rPr lang="en-US" dirty="0"/>
              <a:t>recreation activities and intramural sports.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Consider mentioning </a:t>
            </a:r>
            <a:r>
              <a:rPr lang="en-US" b="0" i="0" kern="1200" dirty="0">
                <a:solidFill>
                  <a:schemeClr val="tx1"/>
                </a:solidFill>
                <a:effectLst/>
              </a:rPr>
              <a:t>a </a:t>
            </a:r>
            <a:r>
              <a:rPr lang="en-US" dirty="0"/>
              <a:t>few additional clubs or interest groups offered at your center. Again</a:t>
            </a:r>
            <a:r>
              <a:rPr lang="en-US" b="0" i="0" kern="1200" dirty="0">
                <a:solidFill>
                  <a:schemeClr val="tx1"/>
                </a:solidFill>
                <a:effectLst/>
              </a:rPr>
              <a:t>, </a:t>
            </a:r>
            <a:r>
              <a:rPr lang="en-US" dirty="0"/>
              <a:t>maybe include some photos or examples of what these clubs do</a:t>
            </a:r>
            <a:r>
              <a:rPr lang="en-US" b="0" i="0" kern="1200" dirty="0">
                <a:solidFill>
                  <a:schemeClr val="tx1"/>
                </a:solidFill>
                <a:effectLst/>
              </a:rPr>
              <a:t>.</a:t>
            </a:r>
            <a:r>
              <a:rPr lang="en-US" dirty="0"/>
              <a:t> </a:t>
            </a:r>
            <a:endParaRPr lang="en-US" b="0" i="0" kern="1200" dirty="0">
              <a:solidFill>
                <a:srgbClr val="444444"/>
              </a:solidFill>
              <a:effectLst/>
            </a:endParaRPr>
          </a:p>
          <a:p>
            <a:pPr marL="171450" indent="-171450">
              <a:buFont typeface="Arial,Sans-Serif"/>
              <a:buChar char="•"/>
            </a:pPr>
            <a:endParaRPr lang="en-US" b="0" i="0" kern="1200" dirty="0">
              <a:solidFill>
                <a:srgbClr val="444444"/>
              </a:solidFill>
              <a:effectLst/>
              <a:ea typeface="+mn-ea"/>
              <a:cs typeface="+mn-cs"/>
            </a:endParaRPr>
          </a:p>
          <a:p>
            <a:pPr marL="171450" indent="-171450">
              <a:buFont typeface="Arial,Sans-Serif"/>
              <a:buChar char="•"/>
            </a:pPr>
            <a:r>
              <a:rPr lang="en-US" dirty="0"/>
              <a:t>If I can give you one piece of advice ... make sure to emphasize that students should take this time at Job Corps to take on new challenges and make meaningful connections with peers</a:t>
            </a:r>
            <a:r>
              <a:rPr lang="en-US" b="0" i="0" kern="1200" dirty="0">
                <a:solidFill>
                  <a:schemeClr val="tx1"/>
                </a:solidFill>
                <a:effectLst/>
              </a:rPr>
              <a:t>, </a:t>
            </a:r>
            <a:r>
              <a:rPr lang="en-US" dirty="0"/>
              <a:t>instructors </a:t>
            </a:r>
            <a:r>
              <a:rPr lang="en-US" b="0" i="0" kern="1200" dirty="0">
                <a:solidFill>
                  <a:schemeClr val="tx1"/>
                </a:solidFill>
                <a:effectLst/>
              </a:rPr>
              <a:t>and </a:t>
            </a:r>
            <a:r>
              <a:rPr lang="en-US" dirty="0"/>
              <a:t>counselors. So much of this plays into creating a positive experience for them on center. And a lot of what your centers </a:t>
            </a:r>
            <a:r>
              <a:rPr lang="en-US" b="0" i="0" kern="1200" dirty="0">
                <a:solidFill>
                  <a:schemeClr val="tx1"/>
                </a:solidFill>
                <a:effectLst/>
              </a:rPr>
              <a:t>are </a:t>
            </a:r>
            <a:r>
              <a:rPr lang="en-US" dirty="0"/>
              <a:t>doing have such a positive impact. Let's highlight it in a way that entices other students to want to join. </a:t>
            </a:r>
            <a:endParaRPr lang="en-US" b="0" i="0" u="none" strike="noStrike" kern="1200" dirty="0">
              <a:solidFill>
                <a:srgbClr val="444444"/>
              </a:solidFill>
              <a:effectLst/>
              <a:ea typeface="+mn-ea"/>
              <a:cs typeface="+mn-cs"/>
            </a:endParaRPr>
          </a:p>
          <a:p>
            <a:pPr marL="171450" indent="-171450">
              <a:buFont typeface="Arial,Sans-Serif"/>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D828114D-E941-2BF8-02D1-8D2A4DAFF56E}"/>
              </a:ext>
            </a:extLst>
          </p:cNvPr>
          <p:cNvSpPr>
            <a:spLocks noGrp="1"/>
          </p:cNvSpPr>
          <p:nvPr>
            <p:ph type="sldNum" sz="quarter" idx="5"/>
          </p:nvPr>
        </p:nvSpPr>
        <p:spPr/>
        <p:txBody>
          <a:bodyPr/>
          <a:lstStyle/>
          <a:p>
            <a:fld id="{20114230-395A-444C-BEF4-7C77C92509A2}" type="slidenum">
              <a:rPr lang="en-US" smtClean="0"/>
              <a:t>13</a:t>
            </a:fld>
            <a:endParaRPr lang="en-US"/>
          </a:p>
        </p:txBody>
      </p:sp>
    </p:spTree>
    <p:extLst>
      <p:ext uri="{BB962C8B-B14F-4D97-AF65-F5344CB8AC3E}">
        <p14:creationId xmlns:p14="http://schemas.microsoft.com/office/powerpoint/2010/main" val="4122428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30CC6-DC22-B38E-7168-8290BDFB1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AAE43-32E4-006C-0919-7A61BF7AF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CEAF4D-116F-3B04-299A-9DDECD7B0AA0}"/>
              </a:ext>
            </a:extLst>
          </p:cNvPr>
          <p:cNvSpPr>
            <a:spLocks noGrp="1"/>
          </p:cNvSpPr>
          <p:nvPr>
            <p:ph type="body" idx="1"/>
          </p:nvPr>
        </p:nvSpPr>
        <p:spPr/>
        <p:txBody>
          <a:bodyPr/>
          <a:lstStyle/>
          <a:p>
            <a:pPr>
              <a:defRPr/>
            </a:pPr>
            <a:endParaRPr lang="en-US">
              <a:solidFill>
                <a:srgbClr val="000000"/>
              </a:solidFill>
              <a:ea typeface="Calibri"/>
              <a:cs typeface="Calibri"/>
            </a:endParaRPr>
          </a:p>
          <a:p>
            <a:pPr marL="285750" indent="-285750">
              <a:buFont typeface="Arial,Sans-Serif"/>
              <a:buChar char="•"/>
              <a:defRPr/>
            </a:pPr>
            <a:r>
              <a:rPr lang="en-US">
                <a:solidFill>
                  <a:srgbClr val="000000"/>
                </a:solidFill>
              </a:rPr>
              <a:t>Up to this point in the presentation, theoretically, you've been doing a lot of the talking about the program, specifically about what their life on campus will look like. That's also where we know prospects have the most questions. We know they want to know what a typical day looks like. So, show it to them. In this video, they'll be able to follow along with a few Job Corps students as they take you through a typical day in the life of a Job Corps student.</a:t>
            </a:r>
            <a:endParaRPr lang="en-US">
              <a:solidFill>
                <a:srgbClr val="444444"/>
              </a:solidFill>
            </a:endParaRPr>
          </a:p>
          <a:p>
            <a:pPr marL="285750" indent="-285750">
              <a:buFont typeface="Arial,Sans-Serif"/>
              <a:buChar char="•"/>
              <a:defRPr/>
            </a:pPr>
            <a:endParaRPr lang="en-US">
              <a:solidFill>
                <a:srgbClr val="444444"/>
              </a:solidFill>
            </a:endParaRPr>
          </a:p>
          <a:p>
            <a:pPr marL="285750" indent="-285750">
              <a:buFont typeface="Arial,Sans-Serif"/>
              <a:buChar char="•"/>
              <a:defRPr/>
            </a:pPr>
            <a:r>
              <a:rPr lang="en-US">
                <a:solidFill>
                  <a:srgbClr val="000000"/>
                </a:solidFill>
              </a:rPr>
              <a:t>While I'm not going to show this video, I will say the presentation deck has the video already linked to play from Job Corps YouTube account (which is accessible to everyone) and we've included QR codes for quick access if a student wants to watch it on their phone. Or... You can scan that code yourself and use it as a text follow up to any prospect. </a:t>
            </a:r>
            <a:endParaRPr lang="en-US">
              <a:solidFill>
                <a:srgbClr val="444444"/>
              </a:solidFill>
            </a:endParaRPr>
          </a:p>
          <a:p>
            <a:pPr marL="285750" indent="-285750">
              <a:buFont typeface="Arial,Sans-Serif"/>
              <a:buChar char="•"/>
              <a:defRPr/>
            </a:pPr>
            <a:endParaRPr lang="en-US">
              <a:solidFill>
                <a:srgbClr val="444444"/>
              </a:solidFill>
            </a:endParaRPr>
          </a:p>
          <a:p>
            <a:pPr>
              <a:defRPr/>
            </a:pPr>
            <a:endParaRPr lang="en-US">
              <a:solidFill>
                <a:srgbClr val="444444"/>
              </a:solidFill>
              <a:ea typeface="Calibri"/>
              <a:cs typeface="Calibri"/>
            </a:endParaRPr>
          </a:p>
        </p:txBody>
      </p:sp>
      <p:sp>
        <p:nvSpPr>
          <p:cNvPr id="4" name="Slide Number Placeholder 3">
            <a:extLst>
              <a:ext uri="{FF2B5EF4-FFF2-40B4-BE49-F238E27FC236}">
                <a16:creationId xmlns:a16="http://schemas.microsoft.com/office/drawing/2014/main" id="{4CCB4697-2570-9F50-576F-A11F636E04A5}"/>
              </a:ext>
            </a:extLst>
          </p:cNvPr>
          <p:cNvSpPr>
            <a:spLocks noGrp="1"/>
          </p:cNvSpPr>
          <p:nvPr>
            <p:ph type="sldNum" sz="quarter" idx="5"/>
          </p:nvPr>
        </p:nvSpPr>
        <p:spPr/>
        <p:txBody>
          <a:bodyPr/>
          <a:lstStyle/>
          <a:p>
            <a:fld id="{20114230-395A-444C-BEF4-7C77C92509A2}" type="slidenum">
              <a:rPr lang="en-US" smtClean="0"/>
              <a:t>14</a:t>
            </a:fld>
            <a:endParaRPr lang="en-US"/>
          </a:p>
        </p:txBody>
      </p:sp>
    </p:spTree>
    <p:extLst>
      <p:ext uri="{BB962C8B-B14F-4D97-AF65-F5344CB8AC3E}">
        <p14:creationId xmlns:p14="http://schemas.microsoft.com/office/powerpoint/2010/main" val="4170732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38D8-B906-7FD6-1393-9135F0DD8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F9FE8-17CC-95CC-CED0-E0FF06F0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501BD-AFF5-CC93-F78B-3CAA74DA769C}"/>
              </a:ext>
            </a:extLst>
          </p:cNvPr>
          <p:cNvSpPr>
            <a:spLocks noGrp="1"/>
          </p:cNvSpPr>
          <p:nvPr>
            <p:ph type="body" idx="1"/>
          </p:nvPr>
        </p:nvSpPr>
        <p:spPr/>
        <p:txBody>
          <a:bodyPr/>
          <a:lstStyle/>
          <a:p>
            <a:pPr marL="171450" indent="-171450">
              <a:buFont typeface="Arial,Sans-Serif"/>
              <a:buChar char="•"/>
            </a:pPr>
            <a:r>
              <a:rPr lang="en-US"/>
              <a:t>The last phase of the </a:t>
            </a:r>
            <a:r>
              <a:rPr lang="en-US" b="0" i="0" kern="1200">
                <a:solidFill>
                  <a:schemeClr val="tx1"/>
                </a:solidFill>
                <a:effectLst/>
              </a:rPr>
              <a:t>Job Corps</a:t>
            </a:r>
            <a:r>
              <a:rPr lang="en-US"/>
              <a:t> Journey is where you can talk about how all that hard work will eventually pay off</a:t>
            </a:r>
            <a:r>
              <a:rPr lang="en-US" b="0" i="0" kern="1200">
                <a:solidFill>
                  <a:schemeClr val="tx1"/>
                </a:solidFill>
                <a:effectLst/>
              </a:rPr>
              <a:t>.</a:t>
            </a:r>
            <a:r>
              <a:rPr lang="en-US"/>
              <a:t> </a:t>
            </a: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r>
              <a:rPr lang="en-US"/>
              <a:t>You should highlight how Job Corps helps our graduates with</a:t>
            </a:r>
            <a:r>
              <a:rPr lang="en-US" b="0" i="0" kern="1200">
                <a:solidFill>
                  <a:schemeClr val="tx1"/>
                </a:solidFill>
                <a:effectLst/>
              </a:rPr>
              <a:t> their </a:t>
            </a:r>
            <a:r>
              <a:rPr lang="en-US"/>
              <a:t>job search</a:t>
            </a:r>
            <a:r>
              <a:rPr lang="en-US" b="0" i="0" kern="1200">
                <a:solidFill>
                  <a:schemeClr val="tx1"/>
                </a:solidFill>
                <a:effectLst/>
              </a:rPr>
              <a:t>, </a:t>
            </a:r>
            <a:r>
              <a:rPr lang="en-US"/>
              <a:t>the transition to life off </a:t>
            </a:r>
            <a:r>
              <a:rPr lang="en-US" b="0" i="0" kern="1200">
                <a:solidFill>
                  <a:schemeClr val="tx1"/>
                </a:solidFill>
                <a:effectLst/>
              </a:rPr>
              <a:t>campus, </a:t>
            </a:r>
            <a:r>
              <a:rPr lang="en-US"/>
              <a:t>accessing services, finding housing</a:t>
            </a:r>
            <a:r>
              <a:rPr lang="en-US" b="0" i="0" kern="1200">
                <a:solidFill>
                  <a:schemeClr val="tx1"/>
                </a:solidFill>
                <a:effectLst/>
              </a:rPr>
              <a:t>, </a:t>
            </a:r>
            <a:r>
              <a:rPr lang="en-US"/>
              <a:t>and saving money for those initial expenses. </a:t>
            </a: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r>
              <a:rPr lang="en-US"/>
              <a:t>Make sure </a:t>
            </a:r>
            <a:r>
              <a:rPr lang="en-US" b="0" i="0" kern="1200">
                <a:solidFill>
                  <a:schemeClr val="tx1"/>
                </a:solidFill>
                <a:effectLst/>
              </a:rPr>
              <a:t>to </a:t>
            </a:r>
            <a:r>
              <a:rPr lang="en-US"/>
              <a:t>share the different opportunities for </a:t>
            </a:r>
            <a:r>
              <a:rPr lang="en-US" b="0" i="0" kern="1200">
                <a:solidFill>
                  <a:schemeClr val="tx1"/>
                </a:solidFill>
                <a:effectLst/>
              </a:rPr>
              <a:t>Job Corps students </a:t>
            </a:r>
            <a:r>
              <a:rPr lang="en-US"/>
              <a:t>following graduation</a:t>
            </a:r>
            <a:r>
              <a:rPr lang="en-US" b="0" i="0" kern="1200">
                <a:solidFill>
                  <a:schemeClr val="tx1"/>
                </a:solidFill>
                <a:effectLst/>
              </a:rPr>
              <a:t>. </a:t>
            </a:r>
            <a:r>
              <a:rPr lang="en-US"/>
              <a:t>For example</a:t>
            </a:r>
            <a:r>
              <a:rPr lang="en-US" b="0" i="0" kern="1200">
                <a:solidFill>
                  <a:schemeClr val="tx1"/>
                </a:solidFill>
                <a:effectLst/>
              </a:rPr>
              <a:t>, </a:t>
            </a:r>
            <a:r>
              <a:rPr lang="en-US"/>
              <a:t>they can pursue apprenticeship programs</a:t>
            </a:r>
            <a:r>
              <a:rPr lang="en-US" b="0" i="0" kern="1200">
                <a:solidFill>
                  <a:schemeClr val="tx1"/>
                </a:solidFill>
                <a:effectLst/>
              </a:rPr>
              <a:t>, </a:t>
            </a:r>
            <a:r>
              <a:rPr lang="en-US"/>
              <a:t>local college programs</a:t>
            </a:r>
            <a:r>
              <a:rPr lang="en-US" b="0" i="0" kern="1200">
                <a:solidFill>
                  <a:schemeClr val="tx1"/>
                </a:solidFill>
                <a:effectLst/>
              </a:rPr>
              <a:t>, a </a:t>
            </a:r>
            <a:r>
              <a:rPr lang="en-US"/>
              <a:t>career </a:t>
            </a:r>
            <a:r>
              <a:rPr lang="en-US" b="0" i="0" kern="1200">
                <a:solidFill>
                  <a:schemeClr val="tx1"/>
                </a:solidFill>
                <a:effectLst/>
              </a:rPr>
              <a:t>in the </a:t>
            </a:r>
            <a:r>
              <a:rPr lang="en-US"/>
              <a:t>military</a:t>
            </a:r>
            <a:r>
              <a:rPr lang="en-US" b="0" i="0" kern="1200">
                <a:solidFill>
                  <a:schemeClr val="tx1"/>
                </a:solidFill>
                <a:effectLst/>
              </a:rPr>
              <a:t>, </a:t>
            </a:r>
            <a:r>
              <a:rPr lang="en-US"/>
              <a:t>or Advanced Training at Job Corps</a:t>
            </a:r>
            <a:r>
              <a:rPr lang="en-US" b="0" i="0" kern="1200">
                <a:solidFill>
                  <a:schemeClr val="tx1"/>
                </a:solidFill>
                <a:effectLst/>
              </a:rPr>
              <a:t>.</a:t>
            </a:r>
            <a:r>
              <a:rPr lang="en-US"/>
              <a:t> </a:t>
            </a:r>
            <a:endParaRPr lang="en-US" b="0" i="0" kern="1200">
              <a:solidFill>
                <a:srgbClr val="444444"/>
              </a:solidFill>
              <a:effectLst/>
            </a:endParaRPr>
          </a:p>
          <a:p>
            <a:endParaRPr lang="en-US" b="0" i="0" kern="1200">
              <a:solidFill>
                <a:srgbClr val="444444"/>
              </a:solidFill>
              <a:effectLst/>
              <a:ea typeface="+mn-ea"/>
              <a:cs typeface="+mn-cs"/>
            </a:endParaRPr>
          </a:p>
          <a:p>
            <a:pPr marL="285750" indent="-285750">
              <a:buFont typeface="Arial,Sans-Serif"/>
              <a:buChar char="•"/>
            </a:pPr>
            <a:r>
              <a:rPr lang="en-US"/>
              <a:t>I also don't think it's </a:t>
            </a:r>
            <a:r>
              <a:rPr lang="en-US" b="0" i="0" kern="1200">
                <a:solidFill>
                  <a:schemeClr val="tx1"/>
                </a:solidFill>
                <a:effectLst/>
              </a:rPr>
              <a:t>a </a:t>
            </a:r>
            <a:r>
              <a:rPr lang="en-US"/>
              <a:t>bad idea to have a few graduate success story examples ready to share</a:t>
            </a:r>
            <a:r>
              <a:rPr lang="en-US" b="0" i="0" kern="1200">
                <a:solidFill>
                  <a:schemeClr val="tx1"/>
                </a:solidFill>
                <a:effectLst/>
              </a:rPr>
              <a:t>. </a:t>
            </a:r>
            <a:r>
              <a:rPr lang="en-US"/>
              <a:t>Who </a:t>
            </a:r>
            <a:r>
              <a:rPr lang="en-US" b="0" i="0" kern="1200">
                <a:solidFill>
                  <a:schemeClr val="tx1"/>
                </a:solidFill>
                <a:effectLst/>
              </a:rPr>
              <a:t>are </a:t>
            </a:r>
            <a:r>
              <a:rPr lang="en-US"/>
              <a:t>they? Where did they come from? What impact did Job Corps make </a:t>
            </a:r>
            <a:r>
              <a:rPr lang="en-US" b="0" i="0" kern="1200">
                <a:solidFill>
                  <a:schemeClr val="tx1"/>
                </a:solidFill>
                <a:effectLst/>
              </a:rPr>
              <a:t>on </a:t>
            </a:r>
            <a:r>
              <a:rPr lang="en-US"/>
              <a:t>them</a:t>
            </a:r>
            <a:r>
              <a:rPr lang="en-US" b="0" i="0" kern="1200">
                <a:solidFill>
                  <a:schemeClr val="tx1"/>
                </a:solidFill>
                <a:effectLst/>
              </a:rPr>
              <a:t>, and </a:t>
            </a:r>
            <a:r>
              <a:rPr lang="en-US"/>
              <a:t>where </a:t>
            </a:r>
            <a:r>
              <a:rPr lang="en-US" b="0" i="0" kern="1200">
                <a:solidFill>
                  <a:schemeClr val="tx1"/>
                </a:solidFill>
                <a:effectLst/>
              </a:rPr>
              <a:t>are </a:t>
            </a:r>
            <a:r>
              <a:rPr lang="en-US"/>
              <a:t>they now?</a:t>
            </a:r>
            <a:endParaRPr lang="en-US" b="0" i="0" u="none" strike="noStrike" kern="1200">
              <a:solidFill>
                <a:srgbClr val="444444"/>
              </a:solidFill>
              <a:effectLst/>
              <a:ea typeface="+mn-ea"/>
              <a:cs typeface="+mn-cs"/>
            </a:endParaRPr>
          </a:p>
          <a:p>
            <a:endParaRPr lang="en-US">
              <a:ea typeface="Calibri"/>
              <a:cs typeface="Calibri"/>
            </a:endParaRPr>
          </a:p>
        </p:txBody>
      </p:sp>
      <p:sp>
        <p:nvSpPr>
          <p:cNvPr id="4" name="Slide Number Placeholder 3">
            <a:extLst>
              <a:ext uri="{FF2B5EF4-FFF2-40B4-BE49-F238E27FC236}">
                <a16:creationId xmlns:a16="http://schemas.microsoft.com/office/drawing/2014/main" id="{EBFF39CD-8C86-14F7-6A90-C6E541B919B7}"/>
              </a:ext>
            </a:extLst>
          </p:cNvPr>
          <p:cNvSpPr>
            <a:spLocks noGrp="1"/>
          </p:cNvSpPr>
          <p:nvPr>
            <p:ph type="sldNum" sz="quarter" idx="5"/>
          </p:nvPr>
        </p:nvSpPr>
        <p:spPr/>
        <p:txBody>
          <a:bodyPr/>
          <a:lstStyle/>
          <a:p>
            <a:fld id="{20114230-395A-444C-BEF4-7C77C92509A2}" type="slidenum">
              <a:rPr lang="en-US" smtClean="0"/>
              <a:t>15</a:t>
            </a:fld>
            <a:endParaRPr lang="en-US"/>
          </a:p>
        </p:txBody>
      </p:sp>
    </p:spTree>
    <p:extLst>
      <p:ext uri="{BB962C8B-B14F-4D97-AF65-F5344CB8AC3E}">
        <p14:creationId xmlns:p14="http://schemas.microsoft.com/office/powerpoint/2010/main" val="1734845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A9F02-7489-968C-C206-AC4CAD5A3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7901DE-8B99-154E-7282-3B51161AF9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03529B-6BA2-DCEF-42A0-20D881B2AE77}"/>
              </a:ext>
            </a:extLst>
          </p:cNvPr>
          <p:cNvSpPr>
            <a:spLocks noGrp="1"/>
          </p:cNvSpPr>
          <p:nvPr>
            <p:ph type="body" idx="1"/>
          </p:nvPr>
        </p:nvSpPr>
        <p:spPr/>
        <p:txBody>
          <a:bodyPr/>
          <a:lstStyle/>
          <a:p>
            <a:pPr>
              <a:defRPr/>
            </a:pPr>
            <a:endParaRPr lang="en-US">
              <a:solidFill>
                <a:srgbClr val="000000"/>
              </a:solidFill>
              <a:ea typeface="Calibri"/>
              <a:cs typeface="Calibri"/>
            </a:endParaRPr>
          </a:p>
          <a:p>
            <a:pPr>
              <a:defRPr/>
            </a:pPr>
            <a:r>
              <a:rPr lang="en-US"/>
              <a:t>The truth is, you can talk all day about Job Corps and how it’s a great opportunity, but I think it’s more important for prospective students to hear from actual Job Corps graduates who have sat exactly where they are. </a:t>
            </a:r>
            <a:endParaRPr lang="en-US">
              <a:solidFill>
                <a:srgbClr val="444444"/>
              </a:solidFill>
            </a:endParaRPr>
          </a:p>
          <a:p>
            <a:pPr>
              <a:defRPr/>
            </a:pPr>
            <a:endParaRPr lang="en-US">
              <a:solidFill>
                <a:srgbClr val="444444"/>
              </a:solidFill>
            </a:endParaRPr>
          </a:p>
          <a:p>
            <a:pPr>
              <a:defRPr/>
            </a:pPr>
            <a:r>
              <a:rPr lang="en-US"/>
              <a:t>This is a video from a real Job Corps student named Cinque (pronounced "Sin-eek") talking about how her life is changing because of Job Corps.</a:t>
            </a:r>
            <a:endParaRPr lang="en-US">
              <a:solidFill>
                <a:srgbClr val="444444"/>
              </a:solidFill>
            </a:endParaRPr>
          </a:p>
          <a:p>
            <a:pPr>
              <a:defRPr/>
            </a:pPr>
            <a:endParaRPr lang="en-US">
              <a:solidFill>
                <a:srgbClr val="444444"/>
              </a:solidFill>
            </a:endParaRPr>
          </a:p>
        </p:txBody>
      </p:sp>
      <p:sp>
        <p:nvSpPr>
          <p:cNvPr id="4" name="Slide Number Placeholder 3">
            <a:extLst>
              <a:ext uri="{FF2B5EF4-FFF2-40B4-BE49-F238E27FC236}">
                <a16:creationId xmlns:a16="http://schemas.microsoft.com/office/drawing/2014/main" id="{56BCF1CC-52FA-6C95-E0EF-A29A28E3BBF0}"/>
              </a:ext>
            </a:extLst>
          </p:cNvPr>
          <p:cNvSpPr>
            <a:spLocks noGrp="1"/>
          </p:cNvSpPr>
          <p:nvPr>
            <p:ph type="sldNum" sz="quarter" idx="5"/>
          </p:nvPr>
        </p:nvSpPr>
        <p:spPr/>
        <p:txBody>
          <a:bodyPr/>
          <a:lstStyle/>
          <a:p>
            <a:fld id="{20114230-395A-444C-BEF4-7C77C92509A2}" type="slidenum">
              <a:rPr lang="en-US" smtClean="0"/>
              <a:t>16</a:t>
            </a:fld>
            <a:endParaRPr lang="en-US"/>
          </a:p>
        </p:txBody>
      </p:sp>
    </p:spTree>
    <p:extLst>
      <p:ext uri="{BB962C8B-B14F-4D97-AF65-F5344CB8AC3E}">
        <p14:creationId xmlns:p14="http://schemas.microsoft.com/office/powerpoint/2010/main" val="2074403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B0C7A-E94E-2451-571F-9B1CD8522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53589-53F5-4999-BE0D-D5A79B29E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3B2935-ECE6-D767-BC3F-AE5198071230}"/>
              </a:ext>
            </a:extLst>
          </p:cNvPr>
          <p:cNvSpPr>
            <a:spLocks noGrp="1"/>
          </p:cNvSpPr>
          <p:nvPr>
            <p:ph type="body" idx="1"/>
          </p:nvPr>
        </p:nvSpPr>
        <p:spPr/>
        <p:txBody>
          <a:bodyPr/>
          <a:lstStyle/>
          <a:p>
            <a:pPr>
              <a:defRPr/>
            </a:pPr>
            <a:r>
              <a:rPr lang="en-US" dirty="0"/>
              <a:t>I started the presentation talking about the reach and impact Job Corps has. </a:t>
            </a:r>
            <a:endParaRPr lang="en-US" dirty="0">
              <a:solidFill>
                <a:srgbClr val="444444"/>
              </a:solidFill>
            </a:endParaRPr>
          </a:p>
          <a:p>
            <a:pPr>
              <a:defRPr/>
            </a:pPr>
            <a:endParaRPr lang="en-US" dirty="0">
              <a:solidFill>
                <a:srgbClr val="444444"/>
              </a:solidFill>
            </a:endParaRPr>
          </a:p>
          <a:p>
            <a:pPr>
              <a:defRPr/>
            </a:pPr>
            <a:r>
              <a:rPr lang="en-US" dirty="0"/>
              <a:t>This video does a nice job of showing the lasting effects the program can provide. </a:t>
            </a:r>
            <a:endParaRPr lang="en-US" dirty="0">
              <a:solidFill>
                <a:srgbClr val="444444"/>
              </a:solidFill>
            </a:endParaRPr>
          </a:p>
          <a:p>
            <a:pPr>
              <a:defRPr/>
            </a:pPr>
            <a:endParaRPr lang="en-US" dirty="0">
              <a:solidFill>
                <a:srgbClr val="444444"/>
              </a:solidFill>
            </a:endParaRPr>
          </a:p>
          <a:p>
            <a:pPr>
              <a:defRPr/>
            </a:pPr>
            <a:r>
              <a:rPr lang="en-US" dirty="0"/>
              <a:t>This is a video from WNBA player Nakia Sanford-Lawson talking about how her career wouldn't have been possible without her mother, Jackie, going to Job Corps.</a:t>
            </a:r>
            <a:endParaRPr lang="en-US" dirty="0">
              <a:solidFill>
                <a:srgbClr val="444444"/>
              </a:solidFill>
            </a:endParaRPr>
          </a:p>
          <a:p>
            <a:pPr>
              <a:defRPr/>
            </a:pPr>
            <a:endParaRPr lang="en-US" dirty="0">
              <a:solidFill>
                <a:srgbClr val="444444"/>
              </a:solidFill>
            </a:endParaRPr>
          </a:p>
          <a:p>
            <a:pPr marL="0" marR="0" lvl="0" indent="0" algn="l" defTabSz="914400">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Calibri"/>
              <a:cs typeface="Calibri"/>
            </a:endParaRPr>
          </a:p>
        </p:txBody>
      </p:sp>
      <p:sp>
        <p:nvSpPr>
          <p:cNvPr id="4" name="Slide Number Placeholder 3">
            <a:extLst>
              <a:ext uri="{FF2B5EF4-FFF2-40B4-BE49-F238E27FC236}">
                <a16:creationId xmlns:a16="http://schemas.microsoft.com/office/drawing/2014/main" id="{BE913068-1B5F-1D6D-547B-C5D56D784BC2}"/>
              </a:ext>
            </a:extLst>
          </p:cNvPr>
          <p:cNvSpPr>
            <a:spLocks noGrp="1"/>
          </p:cNvSpPr>
          <p:nvPr>
            <p:ph type="sldNum" sz="quarter" idx="5"/>
          </p:nvPr>
        </p:nvSpPr>
        <p:spPr/>
        <p:txBody>
          <a:bodyPr/>
          <a:lstStyle/>
          <a:p>
            <a:fld id="{20114230-395A-444C-BEF4-7C77C92509A2}" type="slidenum">
              <a:rPr lang="en-US" smtClean="0"/>
              <a:t>17</a:t>
            </a:fld>
            <a:endParaRPr lang="en-US"/>
          </a:p>
        </p:txBody>
      </p:sp>
    </p:spTree>
    <p:extLst>
      <p:ext uri="{BB962C8B-B14F-4D97-AF65-F5344CB8AC3E}">
        <p14:creationId xmlns:p14="http://schemas.microsoft.com/office/powerpoint/2010/main" val="1965662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38D8-B906-7FD6-1393-9135F0DD8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F9FE8-17CC-95CC-CED0-E0FF06F0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501BD-AFF5-CC93-F78B-3CAA74DA769C}"/>
              </a:ext>
            </a:extLst>
          </p:cNvPr>
          <p:cNvSpPr>
            <a:spLocks noGrp="1"/>
          </p:cNvSpPr>
          <p:nvPr>
            <p:ph type="body" idx="1"/>
          </p:nvPr>
        </p:nvSpPr>
        <p:spPr/>
        <p:txBody>
          <a:bodyPr/>
          <a:lstStyle/>
          <a:p>
            <a:pPr marL="285750" indent="-285750">
              <a:buFont typeface="Arial,Sans-Serif"/>
              <a:buChar char="•"/>
            </a:pPr>
            <a:r>
              <a:rPr lang="en-US"/>
              <a:t>Enrolling in Job Corps is a decision they have to make. All we can do is provide them with the most meaningful information that proves Job Corps can benefit them. </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Circle back to the original questions you asked them at the beginning of your presentation, but know they know a bit more about Job Corps. </a:t>
            </a:r>
            <a:endParaRPr lang="en-US">
              <a:solidFill>
                <a:srgbClr val="444444"/>
              </a:solidFill>
            </a:endParaRPr>
          </a:p>
          <a:p>
            <a:pPr marL="628650" lvl="1" indent="-171450">
              <a:buFont typeface="Courier New,monospace"/>
              <a:buChar char="o"/>
            </a:pPr>
            <a:r>
              <a:rPr lang="en-US"/>
              <a:t>What are their goals for the future? </a:t>
            </a:r>
            <a:endParaRPr lang="en-US">
              <a:solidFill>
                <a:srgbClr val="444444"/>
              </a:solidFill>
            </a:endParaRPr>
          </a:p>
          <a:p>
            <a:pPr marL="628650" lvl="1" indent="-171450">
              <a:buFont typeface="Courier New,monospace"/>
              <a:buChar char="o"/>
            </a:pPr>
            <a:r>
              <a:rPr lang="en-US"/>
              <a:t>How are they prepared to make those goals happen? </a:t>
            </a:r>
            <a:endParaRPr lang="en-US">
              <a:solidFill>
                <a:srgbClr val="444444"/>
              </a:solidFill>
            </a:endParaRPr>
          </a:p>
          <a:p>
            <a:pPr marL="628650" lvl="1" indent="-171450">
              <a:buFont typeface="Courier New,monospace"/>
              <a:buChar char="o"/>
            </a:pPr>
            <a:r>
              <a:rPr lang="en-US"/>
              <a:t>What skills training and education do they need to achieve their goals? </a:t>
            </a:r>
            <a:endParaRPr lang="en-US">
              <a:solidFill>
                <a:srgbClr val="444444"/>
              </a:solidFill>
            </a:endParaRPr>
          </a:p>
          <a:p>
            <a:pPr marL="628650" lvl="1" indent="-171450">
              <a:buFont typeface="Courier New,monospace"/>
              <a:buChar char="o"/>
            </a:pPr>
            <a:r>
              <a:rPr lang="en-US"/>
              <a:t>Are they committed to putting in the work to achieve their goals? </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The goal is, now with all this information about what Job Corps is, they can say yes easily. </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If you have a prospect that believes Job Corps is the right fit for them, take advantage of the opportunity right there and work with them to complete the </a:t>
            </a:r>
            <a:r>
              <a:rPr lang="en-US" err="1"/>
              <a:t>MyJobCorps</a:t>
            </a:r>
            <a:r>
              <a:rPr lang="en-US"/>
              <a:t> Express Interest Tool. </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But not all prospects may be easily convinced. And that's okay too. This is a big decision. If you're working with a prospect that is still hesitant, there are a few ways to share information about Job Corps so that they can organically determine if this is a program they want to pursue. You can encourage them to...</a:t>
            </a:r>
            <a:endParaRPr lang="en-US">
              <a:solidFill>
                <a:srgbClr val="444444"/>
              </a:solidFill>
            </a:endParaRPr>
          </a:p>
          <a:p>
            <a:pPr marL="628650" lvl="1" indent="-285750">
              <a:buFont typeface="Courier New,monospace"/>
              <a:buChar char="o"/>
            </a:pPr>
            <a:r>
              <a:rPr lang="en-US"/>
              <a:t>Visit JobCorps.gov and learn more about the Job Corps Journey and the various training opportunities that are available. </a:t>
            </a:r>
            <a:endParaRPr lang="en-US">
              <a:solidFill>
                <a:srgbClr val="444444"/>
              </a:solidFill>
            </a:endParaRPr>
          </a:p>
          <a:p>
            <a:pPr marL="628650" lvl="1" indent="-285750">
              <a:buFont typeface="Courier New,monospace"/>
              <a:buChar char="o"/>
            </a:pPr>
            <a:r>
              <a:rPr lang="en-US"/>
              <a:t>Follow Job Corps on social media (Facebook, Instagram, YouTube, Twitter and LinkedIn) to learn more about our training and what life on center looks like, and to hear from students just like them who have already begun their journey. </a:t>
            </a:r>
            <a:endParaRPr lang="en-US">
              <a:solidFill>
                <a:srgbClr val="444444"/>
              </a:solidFill>
            </a:endParaRPr>
          </a:p>
          <a:p>
            <a:pPr marL="628650" lvl="1" indent="-285750">
              <a:buFont typeface="Courier New,monospace"/>
              <a:buChar char="o"/>
            </a:pPr>
            <a:r>
              <a:rPr lang="en-US"/>
              <a:t>Take a virtual tour of any of our campuses.</a:t>
            </a:r>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EBFF39CD-8C86-14F7-6A90-C6E541B919B7}"/>
              </a:ext>
            </a:extLst>
          </p:cNvPr>
          <p:cNvSpPr>
            <a:spLocks noGrp="1"/>
          </p:cNvSpPr>
          <p:nvPr>
            <p:ph type="sldNum" sz="quarter" idx="5"/>
          </p:nvPr>
        </p:nvSpPr>
        <p:spPr/>
        <p:txBody>
          <a:bodyPr/>
          <a:lstStyle/>
          <a:p>
            <a:fld id="{20114230-395A-444C-BEF4-7C77C92509A2}" type="slidenum">
              <a:rPr lang="en-US" smtClean="0"/>
              <a:t>18</a:t>
            </a:fld>
            <a:endParaRPr lang="en-US"/>
          </a:p>
        </p:txBody>
      </p:sp>
    </p:spTree>
    <p:extLst>
      <p:ext uri="{BB962C8B-B14F-4D97-AF65-F5344CB8AC3E}">
        <p14:creationId xmlns:p14="http://schemas.microsoft.com/office/powerpoint/2010/main" val="4263946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8CF1-D1C0-3FB3-0296-63DBEA39E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D44B79-F6D4-317B-DC27-95E76A7F6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BDC41-1CC3-1A23-5A44-5F05DE0E1832}"/>
              </a:ext>
            </a:extLst>
          </p:cNvPr>
          <p:cNvSpPr>
            <a:spLocks noGrp="1"/>
          </p:cNvSpPr>
          <p:nvPr>
            <p:ph type="body" idx="1"/>
          </p:nvPr>
        </p:nvSpPr>
        <p:spPr/>
        <p:txBody>
          <a:bodyPr/>
          <a:lstStyle/>
          <a:p>
            <a:pPr marL="285750" indent="-285750">
              <a:buFont typeface="Arial,Sans-Serif"/>
              <a:buChar char="•"/>
            </a:pPr>
            <a:r>
              <a:rPr lang="en-US"/>
              <a:t>So we've talked about the presentation itself, but I want to take a minute and talk about the Job Corps orientation "experience"</a:t>
            </a:r>
            <a:r>
              <a:rPr lang="en-US" b="0" i="0" u="none" strike="noStrike" kern="1200">
                <a:solidFill>
                  <a:schemeClr val="tx1"/>
                </a:solidFill>
                <a:effectLst/>
              </a:rPr>
              <a:t> </a:t>
            </a:r>
            <a:r>
              <a:rPr lang="en-US"/>
              <a:t>too.</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At a Job Corps information session or orientation meeting, you </a:t>
            </a:r>
            <a:r>
              <a:rPr lang="en-US" b="0" i="0" u="none" strike="noStrike" kern="1200">
                <a:solidFill>
                  <a:schemeClr val="tx1"/>
                </a:solidFill>
                <a:effectLst/>
              </a:rPr>
              <a:t>are </a:t>
            </a:r>
            <a:r>
              <a:rPr lang="en-US"/>
              <a:t>arming prospective students with the information they need to choose </a:t>
            </a:r>
            <a:r>
              <a:rPr lang="en-US" b="0" i="0" u="none" strike="noStrike" kern="1200">
                <a:solidFill>
                  <a:schemeClr val="tx1"/>
                </a:solidFill>
                <a:effectLst/>
              </a:rPr>
              <a:t>Job Corps </a:t>
            </a:r>
            <a:r>
              <a:rPr lang="en-US"/>
              <a:t>as their path toward a brighter future</a:t>
            </a:r>
            <a:r>
              <a:rPr lang="en-US" b="0" i="0" u="none" strike="noStrike" kern="1200">
                <a:solidFill>
                  <a:schemeClr val="tx1"/>
                </a:solidFill>
                <a:effectLst/>
              </a:rPr>
              <a:t>. </a:t>
            </a:r>
            <a:r>
              <a:rPr lang="en-US"/>
              <a:t>I said it earlier, but approach your presentation </a:t>
            </a:r>
            <a:r>
              <a:rPr lang="en-US" b="0" i="0" u="none" strike="noStrike" kern="1200">
                <a:solidFill>
                  <a:schemeClr val="tx1"/>
                </a:solidFill>
                <a:effectLst/>
              </a:rPr>
              <a:t>with </a:t>
            </a:r>
            <a:r>
              <a:rPr lang="en-US"/>
              <a:t>enthusiasm and professionalism so that prospective students will feel welcome, motivated and excited to join Job Corps! </a:t>
            </a:r>
            <a:endParaRPr lang="en-US">
              <a:solidFill>
                <a:srgbClr val="444444"/>
              </a:solidFill>
            </a:endParaRPr>
          </a:p>
          <a:p>
            <a:pPr marL="285750" indent="-285750">
              <a:buFont typeface="Arial,Sans-Serif"/>
              <a:buChar char="•"/>
            </a:pPr>
            <a:endParaRPr lang="en-US">
              <a:solidFill>
                <a:srgbClr val="444444"/>
              </a:solidFill>
            </a:endParaRPr>
          </a:p>
          <a:p>
            <a:pPr marL="285750" indent="-285750">
              <a:buFont typeface="Arial,Sans-Serif"/>
              <a:buChar char="•"/>
            </a:pPr>
            <a:r>
              <a:rPr lang="en-US"/>
              <a:t>Here are five tips for elevating your information session or orientation meeting: </a:t>
            </a:r>
            <a:endParaRPr lang="en-US">
              <a:solidFill>
                <a:srgbClr val="444444"/>
              </a:solidFill>
            </a:endParaRPr>
          </a:p>
          <a:p>
            <a:pPr marL="285750" indent="-285750">
              <a:buFont typeface="Arial,Sans-Serif"/>
              <a:buChar char="•"/>
            </a:pPr>
            <a:endParaRPr lang="en-US">
              <a:solidFill>
                <a:srgbClr val="444444"/>
              </a:solidFill>
            </a:endParaRPr>
          </a:p>
          <a:p>
            <a:pPr lvl="1"/>
            <a:r>
              <a:rPr lang="en-US"/>
              <a:t>1. Remember, </a:t>
            </a:r>
            <a:r>
              <a:rPr lang="en-US" b="0" i="0" u="none" strike="noStrike" kern="1200">
                <a:solidFill>
                  <a:schemeClr val="tx1"/>
                </a:solidFill>
                <a:effectLst/>
              </a:rPr>
              <a:t>for </a:t>
            </a:r>
            <a:r>
              <a:rPr lang="en-US"/>
              <a:t>many prospective students, you will be their first introduction to </a:t>
            </a:r>
            <a:r>
              <a:rPr lang="en-US" b="0" i="0" u="none" strike="noStrike" kern="1200">
                <a:solidFill>
                  <a:schemeClr val="tx1"/>
                </a:solidFill>
                <a:effectLst/>
              </a:rPr>
              <a:t>the program</a:t>
            </a:r>
            <a:r>
              <a:rPr lang="en-US"/>
              <a:t>. And even more importantly, admissions staff also guide students through the decision-making and application process for Job Corps. Use business card and e-mail signature templates to make sure your contact information is branded and easy to share, so students know how to reach you. Your office and meeting space</a:t>
            </a:r>
            <a:r>
              <a:rPr lang="en-US" b="0" i="0" u="none" strike="noStrike" kern="1200">
                <a:solidFill>
                  <a:schemeClr val="tx1"/>
                </a:solidFill>
                <a:effectLst/>
              </a:rPr>
              <a:t> are </a:t>
            </a:r>
            <a:r>
              <a:rPr lang="en-US"/>
              <a:t>equally important for establishing what Job Corps is </a:t>
            </a:r>
            <a:r>
              <a:rPr lang="en-US" b="0" i="0" u="none" strike="noStrike" kern="1200">
                <a:solidFill>
                  <a:schemeClr val="tx1"/>
                </a:solidFill>
                <a:effectLst/>
              </a:rPr>
              <a:t>to </a:t>
            </a:r>
            <a:r>
              <a:rPr lang="en-US"/>
              <a:t>prospective students too. A suite of customizable event materials, including yard signs, banners and templates, is available </a:t>
            </a:r>
            <a:r>
              <a:rPr lang="en-US" b="0" i="0" u="none" strike="noStrike" kern="1200">
                <a:solidFill>
                  <a:schemeClr val="tx1"/>
                </a:solidFill>
                <a:effectLst/>
              </a:rPr>
              <a:t>to </a:t>
            </a:r>
            <a:r>
              <a:rPr lang="en-US"/>
              <a:t>help brand your spaces inside and outside</a:t>
            </a:r>
            <a:r>
              <a:rPr lang="en-US" b="0" i="0" u="none" strike="noStrike" kern="1200">
                <a:solidFill>
                  <a:schemeClr val="tx1"/>
                </a:solidFill>
                <a:effectLst/>
              </a:rPr>
              <a:t>.</a:t>
            </a:r>
            <a:endParaRPr lang="en-US" b="0" i="0" u="none" strike="noStrike" kern="1200">
              <a:solidFill>
                <a:srgbClr val="444444"/>
              </a:solidFill>
              <a:effectLst/>
            </a:endParaRPr>
          </a:p>
          <a:p>
            <a:pPr lvl="1"/>
            <a:endParaRPr lang="en-US" b="0" i="0" u="none" strike="noStrike" kern="1200">
              <a:solidFill>
                <a:srgbClr val="444444"/>
              </a:solidFill>
              <a:effectLst/>
              <a:ea typeface="+mn-ea"/>
              <a:cs typeface="+mn-cs"/>
            </a:endParaRPr>
          </a:p>
          <a:p>
            <a:pPr lvl="1"/>
            <a:r>
              <a:rPr lang="en-US"/>
              <a:t>2. Bring supporting materials to your presentation to add more information</a:t>
            </a:r>
            <a:r>
              <a:rPr lang="en-US" b="0" i="0" u="none" strike="noStrike" kern="1200">
                <a:solidFill>
                  <a:schemeClr val="tx1"/>
                </a:solidFill>
                <a:effectLst/>
              </a:rPr>
              <a:t>, </a:t>
            </a:r>
            <a:r>
              <a:rPr lang="en-US"/>
              <a:t>reinforce your points </a:t>
            </a:r>
            <a:r>
              <a:rPr lang="en-US" b="0" i="0" u="none" strike="noStrike" kern="1200">
                <a:solidFill>
                  <a:schemeClr val="tx1"/>
                </a:solidFill>
                <a:effectLst/>
              </a:rPr>
              <a:t>and </a:t>
            </a:r>
            <a:r>
              <a:rPr lang="en-US"/>
              <a:t>provide visual context</a:t>
            </a:r>
            <a:r>
              <a:rPr lang="en-US" b="0" i="0" u="none" strike="noStrike" kern="1200">
                <a:solidFill>
                  <a:schemeClr val="tx1"/>
                </a:solidFill>
                <a:effectLst/>
              </a:rPr>
              <a:t>.</a:t>
            </a:r>
            <a:r>
              <a:rPr lang="en-US"/>
              <a:t> Printed materials make great takeaways, so prospective</a:t>
            </a:r>
            <a:r>
              <a:rPr lang="en-US" b="0" i="0" u="none" strike="noStrike" kern="1200">
                <a:solidFill>
                  <a:schemeClr val="tx1"/>
                </a:solidFill>
                <a:effectLst/>
              </a:rPr>
              <a:t> students </a:t>
            </a:r>
            <a:r>
              <a:rPr lang="en-US"/>
              <a:t>have something </a:t>
            </a:r>
            <a:r>
              <a:rPr lang="en-US" b="0" i="0" u="none" strike="noStrike" kern="1200">
                <a:solidFill>
                  <a:schemeClr val="tx1"/>
                </a:solidFill>
                <a:effectLst/>
              </a:rPr>
              <a:t>to </a:t>
            </a:r>
            <a:r>
              <a:rPr lang="en-US"/>
              <a:t>revisit as they contemplate choosing Job Corps. The Materials Marketplace is your one-stop shop for nationally approved marketing materials. Not sure where </a:t>
            </a:r>
            <a:r>
              <a:rPr lang="en-US" b="0" i="0" u="none" strike="noStrike" kern="1200">
                <a:solidFill>
                  <a:schemeClr val="tx1"/>
                </a:solidFill>
                <a:effectLst/>
              </a:rPr>
              <a:t>to </a:t>
            </a:r>
            <a:r>
              <a:rPr lang="en-US"/>
              <a:t>begin? That's okay too. The Materials Marketplace Cheat Sheet breaks down the phases within </a:t>
            </a:r>
            <a:r>
              <a:rPr lang="en-US" b="0" i="0" u="none" strike="noStrike" kern="1200">
                <a:solidFill>
                  <a:schemeClr val="tx1"/>
                </a:solidFill>
                <a:effectLst/>
              </a:rPr>
              <a:t>a </a:t>
            </a:r>
            <a:r>
              <a:rPr lang="en-US"/>
              <a:t>student’s </a:t>
            </a:r>
            <a:r>
              <a:rPr lang="en-US" b="0" i="0" u="none" strike="noStrike" kern="1200">
                <a:solidFill>
                  <a:schemeClr val="tx1"/>
                </a:solidFill>
                <a:effectLst/>
              </a:rPr>
              <a:t>Job Corps </a:t>
            </a:r>
            <a:r>
              <a:rPr lang="en-US"/>
              <a:t>journey—from learning about the program to working with Admissions, to arriving on campus—and the materials and resources best suited </a:t>
            </a:r>
            <a:r>
              <a:rPr lang="en-US" b="0" i="0" u="none" strike="noStrike" kern="1200">
                <a:solidFill>
                  <a:schemeClr val="tx1"/>
                </a:solidFill>
                <a:effectLst/>
              </a:rPr>
              <a:t>to </a:t>
            </a:r>
            <a:r>
              <a:rPr lang="en-US"/>
              <a:t>nurturing prospective students each step of the way.</a:t>
            </a:r>
            <a:endParaRPr lang="en-US">
              <a:solidFill>
                <a:srgbClr val="444444"/>
              </a:solidFill>
            </a:endParaRPr>
          </a:p>
          <a:p>
            <a:pPr lvl="1"/>
            <a:endParaRPr lang="en-US">
              <a:solidFill>
                <a:srgbClr val="444444"/>
              </a:solidFill>
            </a:endParaRPr>
          </a:p>
          <a:p>
            <a:pPr lvl="1"/>
            <a:r>
              <a:rPr lang="en-US"/>
              <a:t>3. Meeting prospective students </a:t>
            </a:r>
            <a:r>
              <a:rPr lang="en-US" b="0" i="0" u="none" strike="noStrike" kern="1200">
                <a:solidFill>
                  <a:schemeClr val="tx1"/>
                </a:solidFill>
                <a:effectLst/>
              </a:rPr>
              <a:t>where they </a:t>
            </a:r>
            <a:r>
              <a:rPr lang="en-US"/>
              <a:t>are is an important part of educating them about Job Corps. For an age group that’s so online, digital materials can be great tools to use. Plus, not every prospective student you meet will </a:t>
            </a:r>
            <a:r>
              <a:rPr lang="en-US" b="0" i="0" u="none" strike="noStrike" kern="1200">
                <a:solidFill>
                  <a:schemeClr val="tx1"/>
                </a:solidFill>
                <a:effectLst/>
              </a:rPr>
              <a:t>be </a:t>
            </a:r>
            <a:r>
              <a:rPr lang="en-US"/>
              <a:t>ready to choose Job Corps immediately, so these online resources serve as a place for students to refer to and learn more </a:t>
            </a:r>
            <a:r>
              <a:rPr lang="en-US" b="0" i="0" u="none" strike="noStrike" kern="1200">
                <a:solidFill>
                  <a:schemeClr val="tx1"/>
                </a:solidFill>
                <a:effectLst/>
              </a:rPr>
              <a:t>in </a:t>
            </a:r>
            <a:r>
              <a:rPr lang="en-US"/>
              <a:t>their own time during the decision-making process. JobCorps.gov is a hub of information on Job Corps and serves as </a:t>
            </a:r>
            <a:r>
              <a:rPr lang="en-US" b="0" i="0" u="none" strike="noStrike" kern="1200">
                <a:solidFill>
                  <a:schemeClr val="tx1"/>
                </a:solidFill>
                <a:effectLst/>
              </a:rPr>
              <a:t>a </a:t>
            </a:r>
            <a:r>
              <a:rPr lang="en-US"/>
              <a:t>great recruitment tool. </a:t>
            </a:r>
            <a:r>
              <a:rPr lang="en-US" b="0" i="0" u="none" strike="noStrike" kern="1200">
                <a:solidFill>
                  <a:schemeClr val="tx1"/>
                </a:solidFill>
                <a:effectLst/>
              </a:rPr>
              <a:t>Job Corps</a:t>
            </a:r>
            <a:r>
              <a:rPr lang="en-US"/>
              <a:t>’ social media can also give students a glimpse into what life on campus is like and what kinds of successes they might hope to achieve</a:t>
            </a:r>
            <a:r>
              <a:rPr lang="en-US" b="0" i="0" u="none" strike="noStrike" kern="1200">
                <a:solidFill>
                  <a:schemeClr val="tx1"/>
                </a:solidFill>
                <a:effectLst/>
              </a:rPr>
              <a:t>. </a:t>
            </a:r>
            <a:r>
              <a:rPr lang="en-US"/>
              <a:t>And materials like Center Fliers and CTT Sheets are great pieces to hand out, but also to send as post-presentation follow-ups via text and e-mail.</a:t>
            </a:r>
            <a:endParaRPr lang="en-US" b="0" i="0" u="none" strike="noStrike" kern="1200">
              <a:solidFill>
                <a:srgbClr val="444444"/>
              </a:solidFill>
              <a:effectLst/>
              <a:ea typeface="+mn-ea"/>
              <a:cs typeface="+mn-cs"/>
            </a:endParaRPr>
          </a:p>
          <a:p>
            <a:pPr lvl="1"/>
            <a:endParaRPr lang="en-US" b="0" i="0" u="none" strike="noStrike" kern="1200">
              <a:solidFill>
                <a:srgbClr val="444444"/>
              </a:solidFill>
              <a:effectLst/>
              <a:ea typeface="+mn-ea"/>
              <a:cs typeface="+mn-cs"/>
            </a:endParaRPr>
          </a:p>
          <a:p>
            <a:pPr lvl="1"/>
            <a:r>
              <a:rPr lang="en-US"/>
              <a:t>4. Choosing Job Corps is a big decision for a student’s future. Many prospective students will have conversations with family members or other supporters in their lives after your presentation. You can provide materials designed to speak to those “student supporters” too, so they can assist in a student’s decision-making process.</a:t>
            </a:r>
            <a:endParaRPr lang="en-US" b="0" i="0" u="none" strike="noStrike" kern="1200">
              <a:solidFill>
                <a:srgbClr val="444444"/>
              </a:solidFill>
              <a:effectLst/>
              <a:ea typeface="+mn-ea"/>
              <a:cs typeface="+mn-cs"/>
            </a:endParaRPr>
          </a:p>
          <a:p>
            <a:pPr lvl="1"/>
            <a:endParaRPr lang="en-US" b="0" i="0" kern="1200">
              <a:solidFill>
                <a:srgbClr val="444444"/>
              </a:solidFill>
              <a:effectLst/>
              <a:ea typeface="+mn-ea"/>
              <a:cs typeface="+mn-cs"/>
            </a:endParaRPr>
          </a:p>
          <a:p>
            <a:pPr lvl="1"/>
            <a:r>
              <a:rPr lang="en-US"/>
              <a:t>5. In addition to fliers and other informational handouts, give prospective students something fun to take home while they consider Job Corps. Logo files for Begin Here and Signing Day T-shirts, hats and stickers are available to download to produce Job Corps branded items. Just remember that centers are responsible for contacting vendors for production and any costs associated.</a:t>
            </a:r>
          </a:p>
        </p:txBody>
      </p:sp>
      <p:sp>
        <p:nvSpPr>
          <p:cNvPr id="4" name="Slide Number Placeholder 3">
            <a:extLst>
              <a:ext uri="{FF2B5EF4-FFF2-40B4-BE49-F238E27FC236}">
                <a16:creationId xmlns:a16="http://schemas.microsoft.com/office/drawing/2014/main" id="{0C1E66E9-D1C6-9F53-6094-5FA238F30F28}"/>
              </a:ext>
            </a:extLst>
          </p:cNvPr>
          <p:cNvSpPr>
            <a:spLocks noGrp="1"/>
          </p:cNvSpPr>
          <p:nvPr>
            <p:ph type="sldNum" sz="quarter" idx="5"/>
          </p:nvPr>
        </p:nvSpPr>
        <p:spPr/>
        <p:txBody>
          <a:bodyPr/>
          <a:lstStyle/>
          <a:p>
            <a:fld id="{20114230-395A-444C-BEF4-7C77C92509A2}" type="slidenum">
              <a:rPr lang="en-US" smtClean="0"/>
              <a:t>19</a:t>
            </a:fld>
            <a:endParaRPr lang="en-US"/>
          </a:p>
        </p:txBody>
      </p:sp>
    </p:spTree>
    <p:extLst>
      <p:ext uri="{BB962C8B-B14F-4D97-AF65-F5344CB8AC3E}">
        <p14:creationId xmlns:p14="http://schemas.microsoft.com/office/powerpoint/2010/main" val="1746134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4E4AD-3160-6B4B-84B4-59C703709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73179-5429-C0B4-79DA-FFCC390CE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BD99E-56EE-2966-7163-A05179E73702}"/>
              </a:ext>
            </a:extLst>
          </p:cNvPr>
          <p:cNvSpPr>
            <a:spLocks noGrp="1"/>
          </p:cNvSpPr>
          <p:nvPr>
            <p:ph type="body" idx="1"/>
          </p:nvPr>
        </p:nvSpPr>
        <p:spPr/>
        <p:txBody>
          <a:bodyPr/>
          <a:lstStyle/>
          <a:p>
            <a:pPr marL="285750" indent="-285750">
              <a:buFont typeface="Arial,Sans-Serif"/>
              <a:buChar char="•"/>
            </a:pPr>
            <a:r>
              <a:rPr lang="en-US"/>
              <a:t>As many of you know, over the past few months, Job Corps has launched several new policies, initiatives and resources aimed at standardizing practices across the Job Corps program as part of the larger Job Corps 2.0 plan. </a:t>
            </a:r>
            <a:endParaRPr lang="en-US">
              <a:solidFill>
                <a:srgbClr val="444444"/>
              </a:solidFill>
            </a:endParaRPr>
          </a:p>
          <a:p>
            <a:r>
              <a:rPr lang="en-US"/>
              <a:t> </a:t>
            </a:r>
            <a:endParaRPr lang="en-US">
              <a:solidFill>
                <a:srgbClr val="444444"/>
              </a:solidFill>
            </a:endParaRPr>
          </a:p>
          <a:p>
            <a:pPr marL="285750" indent="-285750">
              <a:buFont typeface="Arial,Sans-Serif"/>
              <a:buChar char="•"/>
            </a:pPr>
            <a:r>
              <a:rPr lang="en-US"/>
              <a:t>A major focus of that plan is on Job Corps’ messaging, ensuring there is consistency across Job Corps’ communications, to help provide a clear, single message for students that echoes across their Job Corps journey—including their admissions, on-campus and placement experience. </a:t>
            </a:r>
            <a:endParaRPr lang="en-US">
              <a:solidFill>
                <a:srgbClr val="444444"/>
              </a:solidFill>
            </a:endParaRPr>
          </a:p>
          <a:p>
            <a:r>
              <a:rPr lang="en-US"/>
              <a:t> </a:t>
            </a:r>
            <a:endParaRPr lang="en-US">
              <a:solidFill>
                <a:srgbClr val="444444"/>
              </a:solidFill>
            </a:endParaRPr>
          </a:p>
          <a:p>
            <a:pPr marL="285750" indent="-285750">
              <a:buFont typeface="Arial,Sans-Serif"/>
              <a:buChar char="•"/>
            </a:pPr>
            <a:r>
              <a:rPr lang="en-US"/>
              <a:t>From a comms perspective, ensuring we are consistent in how we talk about our program is crucial to our path forward. By doing so, this helps provide a clear, standardized message for prospective students that will build on what they’ve seen already or will see during their Job Corps journey. There is also a lot of new software and integration being introduced during Job Corps 2.0 plan. This webinar will cover how to market Job Corps to prospective students, not the admissions process. </a:t>
            </a:r>
            <a:endParaRPr lang="en-US">
              <a:solidFill>
                <a:srgbClr val="444444"/>
              </a:solidFill>
            </a:endParaRPr>
          </a:p>
          <a:p>
            <a:endParaRPr lang="en-US">
              <a:solidFill>
                <a:srgbClr val="444444"/>
              </a:solidFill>
            </a:endParaRPr>
          </a:p>
          <a:p>
            <a:pPr marL="0" indent="0"/>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6EFC967F-716D-F9E1-2167-AA99BC07074E}"/>
              </a:ext>
            </a:extLst>
          </p:cNvPr>
          <p:cNvSpPr>
            <a:spLocks noGrp="1"/>
          </p:cNvSpPr>
          <p:nvPr>
            <p:ph type="sldNum" sz="quarter" idx="5"/>
          </p:nvPr>
        </p:nvSpPr>
        <p:spPr/>
        <p:txBody>
          <a:bodyPr/>
          <a:lstStyle/>
          <a:p>
            <a:fld id="{20114230-395A-444C-BEF4-7C77C92509A2}" type="slidenum">
              <a:rPr lang="en-US" smtClean="0"/>
              <a:t>2</a:t>
            </a:fld>
            <a:endParaRPr lang="en-US"/>
          </a:p>
        </p:txBody>
      </p:sp>
    </p:spTree>
    <p:extLst>
      <p:ext uri="{BB962C8B-B14F-4D97-AF65-F5344CB8AC3E}">
        <p14:creationId xmlns:p14="http://schemas.microsoft.com/office/powerpoint/2010/main" val="623240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a:t>We've covered a lot today, so I want to take </a:t>
            </a:r>
            <a:r>
              <a:rPr lang="en-US" b="0" i="0" u="none" strike="noStrike" kern="1200">
                <a:solidFill>
                  <a:schemeClr val="tx1"/>
                </a:solidFill>
                <a:effectLst/>
              </a:rPr>
              <a:t>a </a:t>
            </a:r>
            <a:r>
              <a:rPr lang="en-US"/>
              <a:t>minute and explain where all </a:t>
            </a:r>
            <a:r>
              <a:rPr lang="en-US" b="0" i="0" u="none" strike="noStrike" kern="1200">
                <a:solidFill>
                  <a:schemeClr val="tx1"/>
                </a:solidFill>
                <a:effectLst/>
              </a:rPr>
              <a:t>of </a:t>
            </a:r>
            <a:r>
              <a:rPr lang="en-US"/>
              <a:t>these resources live for you </a:t>
            </a:r>
            <a:r>
              <a:rPr lang="en-US" b="0" i="0" u="none" strike="noStrike" kern="1200">
                <a:solidFill>
                  <a:schemeClr val="tx1"/>
                </a:solidFill>
                <a:effectLst/>
              </a:rPr>
              <a:t>to </a:t>
            </a:r>
            <a:r>
              <a:rPr lang="en-US"/>
              <a:t>access moving forward. This presentation</a:t>
            </a:r>
            <a:r>
              <a:rPr lang="en-US" b="0" i="0" u="none" strike="noStrike" kern="1200">
                <a:solidFill>
                  <a:schemeClr val="tx1"/>
                </a:solidFill>
                <a:effectLst/>
              </a:rPr>
              <a:t>, </a:t>
            </a:r>
            <a:r>
              <a:rPr lang="en-US"/>
              <a:t>along with the new Student Orientation deck (and script talking points) and tips sheet live in the Student Orientation toolkit </a:t>
            </a:r>
            <a:r>
              <a:rPr lang="en-US" b="0" i="0" u="none" strike="noStrike" kern="1200">
                <a:solidFill>
                  <a:schemeClr val="tx1"/>
                </a:solidFill>
                <a:effectLst/>
              </a:rPr>
              <a:t>on the </a:t>
            </a:r>
            <a:r>
              <a:rPr lang="en-US"/>
              <a:t>Materials</a:t>
            </a:r>
            <a:r>
              <a:rPr lang="en-US" b="0" i="0" u="none" strike="noStrike" kern="1200">
                <a:solidFill>
                  <a:schemeClr val="tx1"/>
                </a:solidFill>
                <a:effectLst/>
              </a:rPr>
              <a:t> Marketplace</a:t>
            </a:r>
            <a:r>
              <a:rPr lang="en-US"/>
              <a:t>, along with a bunch of additional materials to help </a:t>
            </a:r>
            <a:r>
              <a:rPr lang="en-US" b="0" i="0" u="none" strike="noStrike" kern="1200">
                <a:solidFill>
                  <a:schemeClr val="tx1"/>
                </a:solidFill>
                <a:effectLst/>
              </a:rPr>
              <a:t>you </a:t>
            </a:r>
            <a:r>
              <a:rPr lang="en-US"/>
              <a:t>in </a:t>
            </a:r>
            <a:r>
              <a:rPr lang="en-US" b="0" i="0" u="none" strike="noStrike" kern="1200">
                <a:solidFill>
                  <a:schemeClr val="tx1"/>
                </a:solidFill>
                <a:effectLst/>
              </a:rPr>
              <a:t>your </a:t>
            </a:r>
            <a:r>
              <a:rPr lang="en-US"/>
              <a:t>outreach efforts</a:t>
            </a:r>
            <a:r>
              <a:rPr lang="en-US" b="0" i="0" u="none" strike="noStrike" kern="1200">
                <a:solidFill>
                  <a:schemeClr val="tx1"/>
                </a:solidFill>
                <a:effectLst/>
              </a:rPr>
              <a:t>.</a:t>
            </a:r>
            <a:r>
              <a:rPr lang="en-US"/>
              <a:t> </a:t>
            </a:r>
            <a:endParaRPr lang="en-US" b="0" i="0" kern="1200">
              <a:solidFill>
                <a:srgbClr val="444444"/>
              </a:solidFill>
              <a:effectLst/>
            </a:endParaRPr>
          </a:p>
          <a:p>
            <a:pPr marL="171450" indent="-171450">
              <a:buFont typeface="Arial,Sans-Serif"/>
              <a:buChar char="•"/>
            </a:pPr>
            <a:endParaRPr lang="en-US" b="0" i="0" kern="1200">
              <a:solidFill>
                <a:srgbClr val="444444"/>
              </a:solidFill>
              <a:effectLst/>
              <a:ea typeface="+mn-ea"/>
              <a:cs typeface="+mn-cs"/>
            </a:endParaRPr>
          </a:p>
          <a:p>
            <a:pPr marL="171450" indent="-171450">
              <a:buFont typeface="Arial,Sans-Serif"/>
              <a:buChar char="•"/>
            </a:pPr>
            <a:r>
              <a:rPr lang="en-US"/>
              <a:t>If you're not familiar with the Materials Marketplace, every material on the Marketplace has been approved by the National Office of Job Corps and you should be using them frequently</a:t>
            </a:r>
            <a:r>
              <a:rPr lang="en-US" b="0" i="0" u="none" strike="noStrike" kern="1200">
                <a:solidFill>
                  <a:schemeClr val="tx1"/>
                </a:solidFill>
                <a:effectLst/>
              </a:rPr>
              <a:t>. </a:t>
            </a:r>
            <a:r>
              <a:rPr lang="en-US"/>
              <a:t>You can order any of our orderable materials that are available for FREE; think of it as the Amazon of Job Corps, where you can order just about everything needed to successfully recruit and retain students. A few materials are listed as 'download only' where you can download them directly to your computer </a:t>
            </a:r>
            <a:r>
              <a:rPr lang="en-US" b="0" i="0" u="none" strike="noStrike" kern="1200">
                <a:solidFill>
                  <a:schemeClr val="tx1"/>
                </a:solidFill>
                <a:effectLst/>
              </a:rPr>
              <a:t>and </a:t>
            </a:r>
            <a:r>
              <a:rPr lang="en-US"/>
              <a:t>use a center or local printer </a:t>
            </a:r>
            <a:r>
              <a:rPr lang="en-US" b="0" i="0" kern="1200">
                <a:solidFill>
                  <a:schemeClr val="tx1"/>
                </a:solidFill>
                <a:effectLst/>
              </a:rPr>
              <a:t>to </a:t>
            </a:r>
            <a:r>
              <a:rPr lang="en-US"/>
              <a:t>print these materials</a:t>
            </a:r>
            <a:r>
              <a:rPr lang="en-US" b="0" i="0" kern="1200">
                <a:solidFill>
                  <a:schemeClr val="tx1"/>
                </a:solidFill>
                <a:effectLst/>
              </a:rPr>
              <a:t>.</a:t>
            </a:r>
            <a:r>
              <a:rPr lang="en-US"/>
              <a:t>   </a:t>
            </a:r>
            <a:endParaRPr lang="en-US" b="0" i="0" kern="1200">
              <a:solidFill>
                <a:srgbClr val="444444"/>
              </a:solidFill>
              <a:effectLst/>
              <a:ea typeface="+mn-ea"/>
              <a:cs typeface="+mn-cs"/>
            </a:endParaRPr>
          </a:p>
          <a:p>
            <a:pPr marL="171450" indent="-171450">
              <a:buFont typeface="Arial,Sans-Serif"/>
              <a:buChar char="•"/>
            </a:pPr>
            <a:endParaRPr lang="en-US" b="0" i="0" kern="1200">
              <a:solidFill>
                <a:srgbClr val="444444"/>
              </a:solidFill>
              <a:effectLst/>
              <a:ea typeface="+mn-ea"/>
              <a:cs typeface="+mn-cs"/>
            </a:endParaRPr>
          </a:p>
          <a:p>
            <a:pPr marL="171450" indent="-171450">
              <a:buFont typeface="Arial,Sans-Serif"/>
              <a:buChar char="•"/>
            </a:pPr>
            <a:r>
              <a:rPr lang="en-US"/>
              <a:t>To order a material</a:t>
            </a:r>
            <a:r>
              <a:rPr lang="en-US" b="0" i="0" kern="1200">
                <a:solidFill>
                  <a:schemeClr val="tx1"/>
                </a:solidFill>
                <a:effectLst/>
              </a:rPr>
              <a:t>, </a:t>
            </a:r>
            <a:r>
              <a:rPr lang="en-US"/>
              <a:t>simply click on its image and you will be taken to a new page where you can add the material </a:t>
            </a:r>
            <a:r>
              <a:rPr lang="en-US" b="0" i="0" kern="1200">
                <a:solidFill>
                  <a:schemeClr val="tx1"/>
                </a:solidFill>
                <a:effectLst/>
              </a:rPr>
              <a:t>to </a:t>
            </a:r>
            <a:r>
              <a:rPr lang="en-US"/>
              <a:t>your cart. Most materials are available in quantities of 25–100, but we can accommodate larger orders as well if </a:t>
            </a:r>
            <a:r>
              <a:rPr lang="en-US" b="0" i="0" kern="1200">
                <a:solidFill>
                  <a:schemeClr val="tx1"/>
                </a:solidFill>
                <a:effectLst/>
              </a:rPr>
              <a:t>you</a:t>
            </a:r>
            <a:r>
              <a:rPr lang="en-US"/>
              <a:t> e-mail our team. We will get into that in the next slide</a:t>
            </a:r>
            <a:r>
              <a:rPr lang="en-US" b="0" i="0" kern="1200">
                <a:solidFill>
                  <a:schemeClr val="tx1"/>
                </a:solidFill>
                <a:effectLst/>
              </a:rPr>
              <a:t>. </a:t>
            </a:r>
            <a:r>
              <a:rPr lang="en-US"/>
              <a:t>Fill your cart with as many materials as you would like, and then click </a:t>
            </a:r>
            <a:r>
              <a:rPr lang="en-US" b="0" i="0" kern="1200">
                <a:solidFill>
                  <a:schemeClr val="tx1"/>
                </a:solidFill>
                <a:effectLst/>
              </a:rPr>
              <a:t>on </a:t>
            </a:r>
            <a:r>
              <a:rPr lang="en-US"/>
              <a:t>the shopping cart icon to check out</a:t>
            </a:r>
            <a:r>
              <a:rPr lang="en-US" b="0" i="0" kern="1200">
                <a:solidFill>
                  <a:schemeClr val="tx1"/>
                </a:solidFill>
                <a:effectLst/>
              </a:rPr>
              <a:t>.</a:t>
            </a:r>
            <a:r>
              <a:rPr lang="en-US"/>
              <a:t> </a:t>
            </a:r>
            <a:endParaRPr lang="en-US" b="0" i="0" kern="1200">
              <a:solidFill>
                <a:srgbClr val="444444"/>
              </a:solidFill>
              <a:effectLs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0114230-395A-444C-BEF4-7C77C92509A2}" type="slidenum">
              <a:rPr lang="en-US" smtClean="0"/>
              <a:t>20</a:t>
            </a:fld>
            <a:endParaRPr lang="en-US"/>
          </a:p>
        </p:txBody>
      </p:sp>
    </p:spTree>
    <p:extLst>
      <p:ext uri="{BB962C8B-B14F-4D97-AF65-F5344CB8AC3E}">
        <p14:creationId xmlns:p14="http://schemas.microsoft.com/office/powerpoint/2010/main" val="204217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a:t>Well, I think we have covered everything, and this will conclude the training today. I know that was a lot of information to take in, so please feel free to ask any questions about the topics we covered today. And please remember this training will be available on the Materials Marketplace if you would like to review it again on your own time. </a:t>
            </a:r>
            <a:endParaRPr lang="en-US">
              <a:solidFill>
                <a:srgbClr val="444444"/>
              </a:solidFill>
            </a:endParaRPr>
          </a:p>
          <a:p>
            <a:pPr marL="285750" indent="-285750">
              <a:lnSpc>
                <a:spcPct val="107000"/>
              </a:lnSpc>
              <a:buFont typeface="Arial,Sans-Serif"/>
              <a:buChar char="•"/>
            </a:pPr>
            <a:endParaRPr lang="en-US">
              <a:solidFill>
                <a:srgbClr val="444444"/>
              </a:solidFill>
            </a:endParaRPr>
          </a:p>
          <a:p>
            <a:pPr marL="285750" indent="-285750">
              <a:lnSpc>
                <a:spcPct val="107000"/>
              </a:lnSpc>
              <a:buFont typeface="Arial,Sans-Serif"/>
              <a:buChar char="•"/>
            </a:pPr>
            <a:r>
              <a:rPr lang="en-US" dirty="0"/>
              <a:t>At this time, we’ll be dropping a feedback link into the chat box. We appreciate any and all feedback in regard to this presentation. </a:t>
            </a:r>
            <a:endParaRPr lang="en-US" dirty="0">
              <a:solidFill>
                <a:srgbClr val="444444"/>
              </a:solidFill>
            </a:endParaRPr>
          </a:p>
          <a:p>
            <a:pPr marL="285750" indent="-285750">
              <a:lnSpc>
                <a:spcPct val="107000"/>
              </a:lnSpc>
              <a:buFont typeface="Arial,Sans-Serif"/>
              <a:buChar char="•"/>
            </a:pPr>
            <a:endParaRPr lang="en-US">
              <a:solidFill>
                <a:srgbClr val="444444"/>
              </a:solidFill>
            </a:endParaRPr>
          </a:p>
          <a:p>
            <a:pPr marL="285750" indent="-285750">
              <a:lnSpc>
                <a:spcPct val="107000"/>
              </a:lnSpc>
              <a:buFont typeface="Arial,Sans-Serif"/>
              <a:buChar char="•"/>
            </a:pPr>
            <a:r>
              <a:rPr lang="en-US"/>
              <a:t>If you have any questions about this presentation, you can either call or e-mail us and we’d be happy to help you. Our phone number and e-mail address are on the screen.</a:t>
            </a:r>
            <a:endParaRPr lang="en-US">
              <a:solidFill>
                <a:srgbClr val="444444"/>
              </a:solidFill>
            </a:endParaRPr>
          </a:p>
          <a:p>
            <a:pPr marL="285750" indent="-285750">
              <a:lnSpc>
                <a:spcPct val="107000"/>
              </a:lnSpc>
              <a:spcAft>
                <a:spcPts val="800"/>
              </a:spcAft>
              <a:buFont typeface="Arial,Sans-Serif"/>
              <a:buChar char="•"/>
            </a:pPr>
            <a:endParaRPr lang="en-US">
              <a:solidFill>
                <a:srgbClr val="444444"/>
              </a:solidFill>
            </a:endParaRPr>
          </a:p>
          <a:p>
            <a:pPr marL="285750" indent="-285750">
              <a:lnSpc>
                <a:spcPct val="107000"/>
              </a:lnSpc>
              <a:spcAft>
                <a:spcPts val="800"/>
              </a:spcAft>
              <a:buFont typeface="Arial,Sans-Serif"/>
              <a:buChar char="•"/>
            </a:pPr>
            <a:r>
              <a:rPr lang="en-US"/>
              <a:t>Thank you so much for joining us today.</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0114230-395A-444C-BEF4-7C77C92509A2}" type="slidenum">
              <a:rPr lang="en-US"/>
              <a:t>21</a:t>
            </a:fld>
            <a:endParaRPr lang="en-US"/>
          </a:p>
        </p:txBody>
      </p:sp>
    </p:spTree>
    <p:extLst>
      <p:ext uri="{BB962C8B-B14F-4D97-AF65-F5344CB8AC3E}">
        <p14:creationId xmlns:p14="http://schemas.microsoft.com/office/powerpoint/2010/main" val="443777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4E4AD-3160-6B4B-84B4-59C703709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73179-5429-C0B4-79DA-FFCC390CE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BD99E-56EE-2966-7163-A05179E73702}"/>
              </a:ext>
            </a:extLst>
          </p:cNvPr>
          <p:cNvSpPr>
            <a:spLocks noGrp="1"/>
          </p:cNvSpPr>
          <p:nvPr>
            <p:ph type="body" idx="1"/>
          </p:nvPr>
        </p:nvSpPr>
        <p:spPr/>
        <p:txBody>
          <a:bodyPr/>
          <a:lstStyle/>
          <a:p>
            <a:pPr>
              <a:defRPr/>
            </a:pPr>
            <a:r>
              <a:rPr lang="en-US"/>
              <a:t>In order to do that, we're going to spend most of today's discussion actually walking you through Job Corps' new orientation presentation for prospective students. At the 10,000-foot level, the new presentation covers the following components of Job Corps:</a:t>
            </a:r>
            <a:endParaRPr lang="en-US">
              <a:solidFill>
                <a:srgbClr val="444444"/>
              </a:solidFill>
            </a:endParaRPr>
          </a:p>
          <a:p>
            <a:pPr marL="0" marR="0" lvl="0" indent="0" algn="l" defTabSz="914400">
              <a:lnSpc>
                <a:spcPct val="100000"/>
              </a:lnSpc>
              <a:spcBef>
                <a:spcPts val="0"/>
              </a:spcBef>
              <a:spcAft>
                <a:spcPts val="0"/>
              </a:spcAft>
              <a:buNone/>
              <a:tabLst/>
              <a:defRPr/>
            </a:pPr>
            <a:endParaRPr lang="en-US">
              <a:solidFill>
                <a:srgbClr val="444444"/>
              </a:solidFill>
            </a:endParaRPr>
          </a:p>
          <a:p>
            <a:pPr marL="285750" indent="-285750">
              <a:buFont typeface="Arial,Sans-Serif"/>
              <a:buChar char="•"/>
              <a:defRPr/>
            </a:pPr>
            <a:r>
              <a:rPr lang="en-US"/>
              <a:t>A general introduction to what Job Corps is </a:t>
            </a:r>
            <a:r>
              <a:rPr lang="en-US" b="0" i="0" u="none" strike="noStrike" kern="1200">
                <a:solidFill>
                  <a:schemeClr val="tx1"/>
                </a:solidFill>
                <a:effectLst/>
              </a:rPr>
              <a:t>and the </a:t>
            </a:r>
            <a:r>
              <a:rPr lang="en-US"/>
              <a:t>career training and education opportunities available</a:t>
            </a:r>
            <a:endParaRPr lang="en-US" b="0" i="0" kern="1200">
              <a:solidFill>
                <a:srgbClr val="444444"/>
              </a:solidFill>
              <a:effectLst/>
            </a:endParaRPr>
          </a:p>
          <a:p>
            <a:pPr marL="285750" indent="-285750">
              <a:buFont typeface="Arial,Sans-Serif"/>
              <a:buChar char="•"/>
              <a:defRPr/>
            </a:pPr>
            <a:r>
              <a:rPr lang="en-US"/>
              <a:t>An overview of the wrap-around services Job Corps provides</a:t>
            </a:r>
            <a:endParaRPr lang="en-US" b="0" i="0" kern="1200">
              <a:solidFill>
                <a:srgbClr val="444444"/>
              </a:solidFill>
              <a:effectLst/>
              <a:ea typeface="+mn-ea"/>
              <a:cs typeface="+mn-cs"/>
            </a:endParaRPr>
          </a:p>
          <a:p>
            <a:pPr marL="285750" indent="-285750">
              <a:buFont typeface="Arial,Sans-Serif"/>
              <a:buChar char="•"/>
              <a:defRPr/>
            </a:pPr>
            <a:r>
              <a:rPr lang="en-US"/>
              <a:t>Who </a:t>
            </a:r>
            <a:r>
              <a:rPr lang="en-US" b="0" i="0" kern="1200">
                <a:solidFill>
                  <a:schemeClr val="tx1"/>
                </a:solidFill>
                <a:effectLst/>
              </a:rPr>
              <a:t>is </a:t>
            </a:r>
            <a:r>
              <a:rPr lang="en-US"/>
              <a:t>eligible and some </a:t>
            </a:r>
            <a:r>
              <a:rPr lang="en-US" b="0" i="0" kern="1200">
                <a:solidFill>
                  <a:schemeClr val="tx1"/>
                </a:solidFill>
                <a:effectLst/>
              </a:rPr>
              <a:t>of the </a:t>
            </a:r>
            <a:r>
              <a:rPr lang="en-US"/>
              <a:t>expectations to meet that eligibility</a:t>
            </a:r>
            <a:endParaRPr lang="en-US">
              <a:solidFill>
                <a:srgbClr val="444444"/>
              </a:solidFill>
            </a:endParaRPr>
          </a:p>
          <a:p>
            <a:pPr marL="285750" indent="-285750">
              <a:buFont typeface="Arial,Sans-Serif"/>
              <a:buChar char="•"/>
              <a:defRPr/>
            </a:pPr>
            <a:r>
              <a:rPr lang="en-US"/>
              <a:t>What </a:t>
            </a:r>
            <a:r>
              <a:rPr lang="en-US" b="0" i="0" kern="1200">
                <a:solidFill>
                  <a:schemeClr val="tx1"/>
                </a:solidFill>
                <a:effectLst/>
              </a:rPr>
              <a:t>the Job Corps </a:t>
            </a:r>
            <a:r>
              <a:rPr lang="en-US"/>
              <a:t>journey from application </a:t>
            </a:r>
            <a:r>
              <a:rPr lang="en-US" b="0" i="0" kern="1200">
                <a:solidFill>
                  <a:schemeClr val="tx1"/>
                </a:solidFill>
                <a:effectLst/>
              </a:rPr>
              <a:t>to </a:t>
            </a:r>
            <a:r>
              <a:rPr lang="en-US"/>
              <a:t>graduation looks like for them</a:t>
            </a:r>
            <a:endParaRPr lang="en-US">
              <a:solidFill>
                <a:srgbClr val="444444"/>
              </a:solidFill>
            </a:endParaRPr>
          </a:p>
          <a:p>
            <a:pPr marL="285750" indent="-285750">
              <a:buFont typeface="Arial,Sans-Serif"/>
              <a:buChar char="•"/>
              <a:defRPr/>
            </a:pPr>
            <a:r>
              <a:rPr lang="en-US"/>
              <a:t>And then next steps on getting started on </a:t>
            </a:r>
            <a:r>
              <a:rPr lang="en-US" b="0" i="0" kern="1200">
                <a:solidFill>
                  <a:schemeClr val="tx1"/>
                </a:solidFill>
                <a:effectLst/>
              </a:rPr>
              <a:t>your </a:t>
            </a:r>
            <a:r>
              <a:rPr lang="en-US"/>
              <a:t>application process, or resources and some "homework" </a:t>
            </a:r>
            <a:r>
              <a:rPr lang="en-US" b="0" i="0" kern="1200">
                <a:solidFill>
                  <a:schemeClr val="tx1"/>
                </a:solidFill>
                <a:effectLst/>
              </a:rPr>
              <a:t>if you </a:t>
            </a:r>
            <a:r>
              <a:rPr lang="en-US"/>
              <a:t>will to keep considering Job Corps</a:t>
            </a:r>
            <a:r>
              <a:rPr lang="en-US" b="0" i="0" kern="1200">
                <a:solidFill>
                  <a:schemeClr val="tx1"/>
                </a:solidFill>
                <a:effectLst/>
              </a:rPr>
              <a:t>.</a:t>
            </a:r>
            <a:endParaRPr lang="en-US" b="0" i="0" kern="1200">
              <a:solidFill>
                <a:srgbClr val="444444"/>
              </a:solidFill>
              <a:effectLst/>
            </a:endParaRPr>
          </a:p>
          <a:p>
            <a:pPr marL="285750" marR="0" lvl="0" indent="-285750" algn="l" defTabSz="914400">
              <a:lnSpc>
                <a:spcPct val="100000"/>
              </a:lnSpc>
              <a:spcBef>
                <a:spcPts val="0"/>
              </a:spcBef>
              <a:spcAft>
                <a:spcPts val="0"/>
              </a:spcAft>
              <a:buFont typeface="Arial,Sans-Serif"/>
              <a:buChar char="•"/>
              <a:tabLst/>
              <a:defRPr/>
            </a:pPr>
            <a:endParaRPr lang="en-US" b="0" i="0" kern="1200">
              <a:solidFill>
                <a:srgbClr val="444444"/>
              </a:solidFill>
              <a:effectLst/>
              <a:ea typeface="+mn-ea"/>
              <a:cs typeface="+mn-cs"/>
            </a:endParaRPr>
          </a:p>
          <a:p>
            <a:pPr>
              <a:defRPr/>
            </a:pPr>
            <a:r>
              <a:rPr lang="en-US"/>
              <a:t>Remember, </a:t>
            </a:r>
            <a:r>
              <a:rPr lang="en-US" b="0" i="0" kern="1200">
                <a:solidFill>
                  <a:schemeClr val="tx1"/>
                </a:solidFill>
                <a:effectLst/>
              </a:rPr>
              <a:t>the </a:t>
            </a:r>
            <a:r>
              <a:rPr lang="en-US"/>
              <a:t>goal is for all admissions staff </a:t>
            </a:r>
            <a:r>
              <a:rPr lang="en-US" b="0" i="0" kern="1200">
                <a:solidFill>
                  <a:schemeClr val="tx1"/>
                </a:solidFill>
                <a:effectLst/>
              </a:rPr>
              <a:t>to </a:t>
            </a:r>
            <a:r>
              <a:rPr lang="en-US"/>
              <a:t>provide every single Job Corps </a:t>
            </a:r>
            <a:r>
              <a:rPr lang="en-US" b="0" i="0" kern="1200">
                <a:solidFill>
                  <a:schemeClr val="tx1"/>
                </a:solidFill>
                <a:effectLst/>
              </a:rPr>
              <a:t>prospective </a:t>
            </a:r>
            <a:r>
              <a:rPr lang="en-US"/>
              <a:t>student a clear, single message about what Job Corps is and accurately set expectations about the Job Corps experience. So let's align </a:t>
            </a:r>
            <a:r>
              <a:rPr lang="en-US" b="0" i="0" kern="1200">
                <a:solidFill>
                  <a:schemeClr val="tx1"/>
                </a:solidFill>
                <a:effectLst/>
              </a:rPr>
              <a:t>on some </a:t>
            </a:r>
            <a:r>
              <a:rPr lang="en-US"/>
              <a:t>of </a:t>
            </a:r>
            <a:r>
              <a:rPr lang="en-US" b="0" i="0" kern="1200">
                <a:solidFill>
                  <a:schemeClr val="tx1"/>
                </a:solidFill>
                <a:effectLst/>
              </a:rPr>
              <a:t>those </a:t>
            </a:r>
            <a:r>
              <a:rPr lang="en-US"/>
              <a:t>messages now</a:t>
            </a:r>
            <a:r>
              <a:rPr lang="en-US" b="0" i="0" kern="1200">
                <a:solidFill>
                  <a:schemeClr val="tx1"/>
                </a:solidFill>
                <a:effectLst/>
              </a:rPr>
              <a:t>.</a:t>
            </a:r>
            <a:endParaRPr lang="en-US"/>
          </a:p>
          <a:p>
            <a:pPr fontAlgn="base"/>
            <a:endParaRPr lang="en-US"/>
          </a:p>
        </p:txBody>
      </p:sp>
      <p:sp>
        <p:nvSpPr>
          <p:cNvPr id="4" name="Slide Number Placeholder 3">
            <a:extLst>
              <a:ext uri="{FF2B5EF4-FFF2-40B4-BE49-F238E27FC236}">
                <a16:creationId xmlns:a16="http://schemas.microsoft.com/office/drawing/2014/main" id="{6EFC967F-716D-F9E1-2167-AA99BC07074E}"/>
              </a:ext>
            </a:extLst>
          </p:cNvPr>
          <p:cNvSpPr>
            <a:spLocks noGrp="1"/>
          </p:cNvSpPr>
          <p:nvPr>
            <p:ph type="sldNum" sz="quarter" idx="5"/>
          </p:nvPr>
        </p:nvSpPr>
        <p:spPr/>
        <p:txBody>
          <a:bodyPr/>
          <a:lstStyle/>
          <a:p>
            <a:fld id="{20114230-395A-444C-BEF4-7C77C92509A2}" type="slidenum">
              <a:rPr lang="en-US" smtClean="0"/>
              <a:t>3</a:t>
            </a:fld>
            <a:endParaRPr lang="en-US"/>
          </a:p>
        </p:txBody>
      </p:sp>
    </p:spTree>
    <p:extLst>
      <p:ext uri="{BB962C8B-B14F-4D97-AF65-F5344CB8AC3E}">
        <p14:creationId xmlns:p14="http://schemas.microsoft.com/office/powerpoint/2010/main" val="228392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1A46F-657C-5E03-294B-E608FC649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B0096-612B-7626-4B2E-DE236D1FB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4D337-2F95-99BE-EB47-40A783F37594}"/>
              </a:ext>
            </a:extLst>
          </p:cNvPr>
          <p:cNvSpPr>
            <a:spLocks noGrp="1"/>
          </p:cNvSpPr>
          <p:nvPr>
            <p:ph type="body" idx="1"/>
          </p:nvPr>
        </p:nvSpPr>
        <p:spPr/>
        <p:txBody>
          <a:bodyPr/>
          <a:lstStyle/>
          <a:p>
            <a:pPr marL="171450" indent="-171450">
              <a:buFont typeface="Arial,Sans-Serif"/>
              <a:buChar char="•"/>
            </a:pPr>
            <a:r>
              <a:rPr lang="en-US" dirty="0"/>
              <a:t>First, not every student is going to know what Job Corps is. And that’s okay!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defRPr/>
            </a:pPr>
            <a:r>
              <a:rPr lang="en-US" dirty="0"/>
              <a:t>To lay the foundation, it's good to start with an overview of the impact Job Corps truly offers. Despite what someone may (or may not know), we need to make sure they know that Job Corps has helped more than 3 million young people get training and education to help put them on a path to a successful career.</a:t>
            </a:r>
            <a:endParaRPr lang="en-US" dirty="0">
              <a:solidFill>
                <a:srgbClr val="444444"/>
              </a:solidFill>
            </a:endParaRPr>
          </a:p>
          <a:p>
            <a:pPr>
              <a:defRPr/>
            </a:pPr>
            <a:endParaRPr lang="en-US" dirty="0">
              <a:solidFill>
                <a:srgbClr val="444444"/>
              </a:solidFill>
            </a:endParaRPr>
          </a:p>
          <a:p>
            <a:pPr marL="171450" indent="-171450">
              <a:buFont typeface="Arial,Sans-Serif"/>
              <a:buChar char="•"/>
              <a:defRPr/>
            </a:pPr>
            <a:r>
              <a:rPr lang="en-US" dirty="0"/>
              <a:t>In fact, with Job Corps’ support, students can:  </a:t>
            </a:r>
            <a:endParaRPr lang="en-US" dirty="0">
              <a:solidFill>
                <a:srgbClr val="444444"/>
              </a:solidFill>
            </a:endParaRPr>
          </a:p>
          <a:p>
            <a:pPr marL="628650" lvl="1" indent="-171450">
              <a:buFont typeface="Courier New,monospace"/>
              <a:buChar char="o"/>
              <a:defRPr/>
            </a:pPr>
            <a:r>
              <a:rPr lang="en-US" dirty="0"/>
              <a:t>Learn skills and resources to be successful in a career, not just a job</a:t>
            </a:r>
            <a:endParaRPr lang="en-US" dirty="0">
              <a:solidFill>
                <a:srgbClr val="444444"/>
              </a:solidFill>
            </a:endParaRPr>
          </a:p>
          <a:p>
            <a:pPr marL="628650" lvl="1" indent="-171450">
              <a:buFont typeface="Courier New,monospace"/>
              <a:buChar char="o"/>
              <a:defRPr/>
            </a:pPr>
            <a:r>
              <a:rPr lang="en-US" dirty="0"/>
              <a:t>Earn a high school diploma or equivalent (if they haven’t already) </a:t>
            </a:r>
            <a:endParaRPr lang="en-US" dirty="0">
              <a:solidFill>
                <a:srgbClr val="444444"/>
              </a:solidFill>
            </a:endParaRPr>
          </a:p>
          <a:p>
            <a:pPr marL="628650" lvl="1" indent="-171450">
              <a:buFont typeface="Courier New,monospace"/>
              <a:buChar char="o"/>
              <a:defRPr/>
            </a:pPr>
            <a:r>
              <a:rPr lang="en-US" dirty="0"/>
              <a:t>Earn a driver’s license (if they haven’t already) </a:t>
            </a:r>
            <a:endParaRPr lang="en-US" dirty="0">
              <a:solidFill>
                <a:srgbClr val="444444"/>
              </a:solidFill>
            </a:endParaRPr>
          </a:p>
          <a:p>
            <a:pPr marL="628650" lvl="1" indent="-171450">
              <a:buFont typeface="Courier New,monospace"/>
              <a:buChar char="o"/>
              <a:defRPr/>
            </a:pPr>
            <a:r>
              <a:rPr lang="en-US" dirty="0"/>
              <a:t>Train in one of 10 growing industries  </a:t>
            </a:r>
            <a:endParaRPr lang="en-US" dirty="0">
              <a:solidFill>
                <a:srgbClr val="444444"/>
              </a:solidFill>
            </a:endParaRPr>
          </a:p>
          <a:p>
            <a:pPr marL="628650" lvl="1" indent="-171450">
              <a:buFont typeface="Courier New,monospace"/>
              <a:buChar char="o"/>
            </a:pPr>
            <a:r>
              <a:rPr lang="en-US" dirty="0"/>
              <a:t>Start building a supportive community of peers </a:t>
            </a:r>
            <a:endParaRPr lang="en-US" dirty="0">
              <a:solidFill>
                <a:srgbClr val="444444"/>
              </a:solidFill>
            </a:endParaRPr>
          </a:p>
          <a:p>
            <a:pPr marL="628650" lvl="1" indent="-171450">
              <a:buFont typeface="Courier New,monospace"/>
              <a:buChar char="o"/>
            </a:pPr>
            <a:r>
              <a:rPr lang="en-US" dirty="0"/>
              <a:t>Graduate prepared to start working immediately </a:t>
            </a:r>
            <a:endParaRPr lang="en-US" dirty="0">
              <a:solidFill>
                <a:srgbClr val="444444"/>
              </a:solidFill>
            </a:endParaRPr>
          </a:p>
          <a:p>
            <a:pPr marL="628650" lvl="1" indent="-171450">
              <a:buFont typeface="Courier New,monospace"/>
              <a:buChar char="o"/>
            </a:pPr>
            <a:r>
              <a:rPr lang="en-US" dirty="0"/>
              <a:t>Or maybe consider going to college, taking the skills they've learned and joining the military, becoming an apprentice, or joining a union </a:t>
            </a:r>
            <a:endParaRPr lang="en-US" dirty="0">
              <a:solidFill>
                <a:srgbClr val="444444"/>
              </a:solidFill>
            </a:endParaRPr>
          </a:p>
          <a:p>
            <a:pPr marL="171450" indent="-171450">
              <a:buFont typeface="Arial,Sans-Serif"/>
              <a:buChar char="•"/>
            </a:pPr>
            <a:endParaRPr lang="en-US" dirty="0">
              <a:solidFill>
                <a:srgbClr val="444444"/>
              </a:solidFill>
            </a:endParaRPr>
          </a:p>
          <a:p>
            <a:pPr marL="285750" indent="-285750">
              <a:buFont typeface="Arial,Sans-Serif"/>
              <a:buChar char="•"/>
            </a:pPr>
            <a:r>
              <a:rPr lang="en-US" dirty="0"/>
              <a:t>This helps prove the validity of the program from the start. It also highlights a lot of the ROI a student can get from the program, which helps sell the program as they're making the decision to enroll. These are two components we've heard in focus groups with prospective students they want (and honestly expect to hear) when considering enrolling in a program like Job Corps.</a:t>
            </a:r>
            <a:endParaRPr lang="en-US" dirty="0">
              <a:solidFill>
                <a:srgbClr val="444444"/>
              </a:solidFill>
            </a:endParaRPr>
          </a:p>
          <a:p>
            <a:endParaRPr lang="en-US" dirty="0">
              <a:solidFill>
                <a:srgbClr val="444444"/>
              </a:solidFill>
            </a:endParaRPr>
          </a:p>
          <a:p>
            <a:pPr marL="171450" indent="-171450">
              <a:buFont typeface="Arial,Sans-Serif"/>
              <a:buChar char="•"/>
              <a:defRPr/>
            </a:pPr>
            <a:r>
              <a:rPr lang="en-US" dirty="0"/>
              <a:t>And make sure to remind students Job Corps is completely FREE. This means that meals, supplies, uniforms, a place to stay, basic medical care and other essentials they may need while enrolled in the program will be provided for them at no cost. I’m going to talk more about these benefits in a little bit. </a:t>
            </a:r>
            <a:endParaRPr lang="en-US" dirty="0">
              <a:solidFill>
                <a:srgbClr val="444444"/>
              </a:solidFill>
            </a:endParaRPr>
          </a:p>
          <a:p>
            <a:endParaRPr lang="en-US" dirty="0">
              <a:ea typeface="Calibri" panose="020F0502020204030204"/>
              <a:cs typeface="Calibri" panose="020F0502020204030204"/>
            </a:endParaRPr>
          </a:p>
          <a:p>
            <a:pPr fontAlgn="base"/>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BA45EE2-FAD0-E9BF-50D0-1A834C116675}"/>
              </a:ext>
            </a:extLst>
          </p:cNvPr>
          <p:cNvSpPr>
            <a:spLocks noGrp="1"/>
          </p:cNvSpPr>
          <p:nvPr>
            <p:ph type="sldNum" sz="quarter" idx="5"/>
          </p:nvPr>
        </p:nvSpPr>
        <p:spPr/>
        <p:txBody>
          <a:bodyPr/>
          <a:lstStyle/>
          <a:p>
            <a:fld id="{20114230-395A-444C-BEF4-7C77C92509A2}" type="slidenum">
              <a:rPr lang="en-US" smtClean="0"/>
              <a:t>4</a:t>
            </a:fld>
            <a:endParaRPr lang="en-US"/>
          </a:p>
        </p:txBody>
      </p:sp>
    </p:spTree>
    <p:extLst>
      <p:ext uri="{BB962C8B-B14F-4D97-AF65-F5344CB8AC3E}">
        <p14:creationId xmlns:p14="http://schemas.microsoft.com/office/powerpoint/2010/main" val="2502074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9391F-46BF-AF38-BB44-20E01CED7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A3080-7090-0290-A7F3-558540582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20146E-75E7-7EAE-4139-DFB0713BF59C}"/>
              </a:ext>
            </a:extLst>
          </p:cNvPr>
          <p:cNvSpPr>
            <a:spLocks noGrp="1"/>
          </p:cNvSpPr>
          <p:nvPr>
            <p:ph type="body" idx="1"/>
          </p:nvPr>
        </p:nvSpPr>
        <p:spPr/>
        <p:txBody>
          <a:bodyPr/>
          <a:lstStyle/>
          <a:p>
            <a:pPr marL="171450" indent="-171450">
              <a:buFont typeface="Arial,Sans-Serif"/>
              <a:buChar char="•"/>
            </a:pPr>
            <a:r>
              <a:rPr lang="en-US" dirty="0"/>
              <a:t>Second, we need them to know what they’re apart of. There are over 120 Job Corps campuses across the United States and Puerto Rico. That's something to recognize.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a:t>In the same breath, I also recognize every center is completely different in how its looks and feels. In fact, many times, your specific center characteristics are what graduates say they loved about the program and what made their time on campus meaningful.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This slide is a bit of a template for you to customize, and more importantly is an opportunity for you to talk about the training areas offered at your center, your employer partners, how many students are enrolled and anything else you'd like to include. Make sure to include pictures! We'll talk a bit more later on in this presentation about some of the non-training components of your center you'll want to highlight. </a:t>
            </a:r>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C2A80F1D-F644-228D-A9F8-0CFC01E443DE}"/>
              </a:ext>
            </a:extLst>
          </p:cNvPr>
          <p:cNvSpPr>
            <a:spLocks noGrp="1"/>
          </p:cNvSpPr>
          <p:nvPr>
            <p:ph type="sldNum" sz="quarter" idx="5"/>
          </p:nvPr>
        </p:nvSpPr>
        <p:spPr/>
        <p:txBody>
          <a:bodyPr/>
          <a:lstStyle/>
          <a:p>
            <a:fld id="{20114230-395A-444C-BEF4-7C77C92509A2}" type="slidenum">
              <a:rPr lang="en-US" smtClean="0"/>
              <a:t>5</a:t>
            </a:fld>
            <a:endParaRPr lang="en-US"/>
          </a:p>
        </p:txBody>
      </p:sp>
    </p:spTree>
    <p:extLst>
      <p:ext uri="{BB962C8B-B14F-4D97-AF65-F5344CB8AC3E}">
        <p14:creationId xmlns:p14="http://schemas.microsoft.com/office/powerpoint/2010/main" val="2596752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6E6A0-75EB-3DE5-47D7-AB0196415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FADA2-7483-C6DC-0686-4873BE586A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1A341-E1D0-38AD-8D77-F2501AC4ABE1}"/>
              </a:ext>
            </a:extLst>
          </p:cNvPr>
          <p:cNvSpPr>
            <a:spLocks noGrp="1"/>
          </p:cNvSpPr>
          <p:nvPr>
            <p:ph type="body" idx="1"/>
          </p:nvPr>
        </p:nvSpPr>
        <p:spPr/>
        <p:txBody>
          <a:bodyPr/>
          <a:lstStyle/>
          <a:p>
            <a:pPr marL="285750" indent="-285750">
              <a:buFont typeface="Arial,Sans-Serif"/>
              <a:buChar char="•"/>
            </a:pPr>
            <a:r>
              <a:rPr lang="en-US" dirty="0"/>
              <a:t>And lastly, they need to know Job Corps is a career training program meant to achieve their personal career goals.</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Job Corps offers hands-on, in-person career training in 10 high-growth industries, from health care to IT, to construction. You can use this slide to go over all of the training programs Job Corps offers, while highlighting or calling out the specific industries that you offer at your center. </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You may have students in the room that know exactly what they want to do at Job Corps already. That's great. Chances are, more may not know exactly at this time. They're still feeling us out, right? This is where you come in to support. Did you know the Job Corps website has a brief quiz students can take to start thinking about what paths might be of interest to them? It doesn't promise anything, it just gets them in the mindset to start thinking about opportunities. But this is something to make sure they're aware of during this "discovery" phase.</a:t>
            </a:r>
            <a:endParaRPr lang="en-US" dirty="0">
              <a:solidFill>
                <a:srgbClr val="444444"/>
              </a:solidFill>
            </a:endParaRPr>
          </a:p>
          <a:p>
            <a:pPr marL="171450" indent="-171450">
              <a:buFont typeface="Arial"/>
              <a:buChar char="•"/>
            </a:pPr>
            <a:endParaRPr lang="en-US" dirty="0">
              <a:solidFill>
                <a:srgbClr val="444444"/>
              </a:solidFill>
            </a:endParaRPr>
          </a:p>
          <a:p>
            <a:pPr marL="285750" indent="-285750">
              <a:buFont typeface="Arial,Sans-Serif"/>
              <a:buChar char="•"/>
            </a:pPr>
            <a:r>
              <a:rPr lang="en-US" dirty="0"/>
              <a:t>This is also a good time to introduce Job Corps’ Personal Career Development Plans and reassure students that it's okay that they don't know which career training they want to pursue. Every student will have the opportunity to explore career pathways and discover their passion once they've been accepted to the</a:t>
            </a:r>
            <a:r>
              <a:rPr lang="en-US" dirty="0">
                <a:solidFill>
                  <a:srgbClr val="000000"/>
                </a:solidFill>
              </a:rPr>
              <a:t> program</a:t>
            </a:r>
            <a:r>
              <a:rPr lang="en-US" dirty="0"/>
              <a:t>. </a:t>
            </a:r>
            <a:endParaRPr lang="en-US" dirty="0">
              <a:solidFill>
                <a:srgbClr val="444444"/>
              </a:solidFill>
            </a:endParaRPr>
          </a:p>
          <a:p>
            <a:pPr marL="285750" indent="-285750">
              <a:buFont typeface="Arial,Sans-Serif"/>
              <a:buChar char="•"/>
            </a:pPr>
            <a:endParaRPr lang="en-US" dirty="0">
              <a:solidFill>
                <a:srgbClr val="444444"/>
              </a:solidFill>
            </a:endParaRPr>
          </a:p>
          <a:p>
            <a:pPr marL="171450" indent="-171450">
              <a:buFont typeface="Arial"/>
              <a:buChar char="•"/>
            </a:pPr>
            <a:endParaRPr lang="en-US" dirty="0">
              <a:solidFill>
                <a:srgbClr val="444444"/>
              </a:solidFill>
            </a:endParaRPr>
          </a:p>
          <a:p>
            <a:pPr marL="171450" indent="-171450">
              <a:buFont typeface="Arial,Sans-Serif"/>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E75C1B23-9E96-FBE9-5B9D-8AA9D5CF9833}"/>
              </a:ext>
            </a:extLst>
          </p:cNvPr>
          <p:cNvSpPr>
            <a:spLocks noGrp="1"/>
          </p:cNvSpPr>
          <p:nvPr>
            <p:ph type="sldNum" sz="quarter" idx="5"/>
          </p:nvPr>
        </p:nvSpPr>
        <p:spPr/>
        <p:txBody>
          <a:bodyPr/>
          <a:lstStyle/>
          <a:p>
            <a:fld id="{20114230-395A-444C-BEF4-7C77C92509A2}" type="slidenum">
              <a:rPr lang="en-US" smtClean="0"/>
              <a:t>6</a:t>
            </a:fld>
            <a:endParaRPr lang="en-US"/>
          </a:p>
        </p:txBody>
      </p:sp>
    </p:spTree>
    <p:extLst>
      <p:ext uri="{BB962C8B-B14F-4D97-AF65-F5344CB8AC3E}">
        <p14:creationId xmlns:p14="http://schemas.microsoft.com/office/powerpoint/2010/main" val="48654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F4584-99C0-A817-B701-266BC640D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1AA4B-1788-0788-8AA5-4DD459B1C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672D0-3EEF-F157-5507-1D226B9C2A72}"/>
              </a:ext>
            </a:extLst>
          </p:cNvPr>
          <p:cNvSpPr>
            <a:spLocks noGrp="1"/>
          </p:cNvSpPr>
          <p:nvPr>
            <p:ph type="body" idx="1"/>
          </p:nvPr>
        </p:nvSpPr>
        <p:spPr/>
        <p:txBody>
          <a:bodyPr/>
          <a:lstStyle/>
          <a:p>
            <a:pPr marL="171450" indent="-171450">
              <a:buFont typeface="Arial"/>
              <a:buChar char="•"/>
            </a:pPr>
            <a:r>
              <a:rPr lang="en-US" dirty="0"/>
              <a:t>Deciding to come to Job Corps is a big decision. And something our students don't take lightly. On a daily basis, prospective students are engaging with Job Corps social media platforms, website and chatbot to ask questions about the enrollment process and what life at Job Corps really looks like.</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The wrap-around services Job Corps provides are often times major selling points for why a student decides to join Job Corps. So don't forget to highlight those.</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a:t>We want our students to focus on their goals and future and not have to worry about anything else, so make sure they're aware of the benefits Job Corps students receive: </a:t>
            </a:r>
            <a:endParaRPr lang="en-US" dirty="0">
              <a:solidFill>
                <a:srgbClr val="444444"/>
              </a:solidFill>
            </a:endParaRPr>
          </a:p>
          <a:p>
            <a:pPr marL="628650" lvl="1" indent="-171450">
              <a:buFont typeface="Courier New,monospace"/>
              <a:buChar char="o"/>
            </a:pPr>
            <a:r>
              <a:rPr lang="en-US"/>
              <a:t>Furnished dorms  </a:t>
            </a:r>
            <a:endParaRPr lang="en-US" dirty="0">
              <a:solidFill>
                <a:srgbClr val="444444"/>
              </a:solidFill>
            </a:endParaRPr>
          </a:p>
          <a:p>
            <a:pPr marL="628650" lvl="1" indent="-171450">
              <a:buFont typeface="Courier New,monospace"/>
              <a:buChar char="o"/>
            </a:pPr>
            <a:r>
              <a:rPr lang="en-US"/>
              <a:t>Basic medical, dental and eye care</a:t>
            </a:r>
            <a:endParaRPr lang="en-US" dirty="0">
              <a:solidFill>
                <a:srgbClr val="444444"/>
              </a:solidFill>
            </a:endParaRPr>
          </a:p>
          <a:p>
            <a:pPr marL="628650" lvl="1" indent="-171450">
              <a:buFont typeface="Courier New,monospace"/>
              <a:buChar char="o"/>
            </a:pPr>
            <a:r>
              <a:rPr lang="en-US"/>
              <a:t>Mental health services  </a:t>
            </a:r>
            <a:endParaRPr lang="en-US" dirty="0">
              <a:solidFill>
                <a:srgbClr val="444444"/>
              </a:solidFill>
            </a:endParaRPr>
          </a:p>
          <a:p>
            <a:pPr marL="628650" lvl="1" indent="-171450">
              <a:buFont typeface="Courier New,monospace"/>
              <a:buChar char="o"/>
            </a:pPr>
            <a:r>
              <a:rPr lang="en-US"/>
              <a:t>Breakfast, lunch and dinner every day  </a:t>
            </a:r>
            <a:endParaRPr lang="en-US" dirty="0">
              <a:solidFill>
                <a:srgbClr val="444444"/>
              </a:solidFill>
            </a:endParaRPr>
          </a:p>
          <a:p>
            <a:pPr marL="628650" lvl="1" indent="-171450">
              <a:buFont typeface="Courier New,monospace"/>
              <a:buChar char="o"/>
            </a:pPr>
            <a:r>
              <a:rPr lang="en-US"/>
              <a:t>Books and supplies for academic and career training  </a:t>
            </a:r>
            <a:endParaRPr lang="en-US" dirty="0">
              <a:solidFill>
                <a:srgbClr val="444444"/>
              </a:solidFill>
            </a:endParaRPr>
          </a:p>
          <a:p>
            <a:pPr marL="628650" lvl="1" indent="-171450">
              <a:buFont typeface="Courier New,monospace"/>
              <a:buChar char="o"/>
            </a:pPr>
            <a:r>
              <a:rPr lang="en-US"/>
              <a:t>Basic uniforms and specialized safety equipment </a:t>
            </a:r>
            <a:endParaRPr lang="en-US" dirty="0">
              <a:solidFill>
                <a:srgbClr val="444444"/>
              </a:solidFill>
            </a:endParaRPr>
          </a:p>
          <a:p>
            <a:pPr marL="628650" lvl="1" indent="-171450">
              <a:buFont typeface="Courier New,monospace"/>
              <a:buChar char="o"/>
            </a:pPr>
            <a:r>
              <a:rPr lang="en-US"/>
              <a:t>A network of supportive instructors and staff </a:t>
            </a:r>
            <a:endParaRPr lang="en-US" dirty="0">
              <a:solidFill>
                <a:srgbClr val="444444"/>
              </a:solidFill>
            </a:endParaRPr>
          </a:p>
          <a:p>
            <a:pPr marL="628650" indent="-171450">
              <a:buFont typeface="Arial"/>
              <a:buChar char="•"/>
            </a:pPr>
            <a:endParaRPr lang="en-US" dirty="0">
              <a:solidFill>
                <a:srgbClr val="444444"/>
              </a:solidFill>
            </a:endParaRPr>
          </a:p>
          <a:p>
            <a:pPr marL="628650" indent="-171450">
              <a:buFont typeface="Arial"/>
              <a:buChar char="•"/>
            </a:pPr>
            <a:r>
              <a:rPr lang="en-US"/>
              <a:t>And most importantly, all of this will be all be provided for them at no cost. </a:t>
            </a:r>
          </a:p>
        </p:txBody>
      </p:sp>
      <p:sp>
        <p:nvSpPr>
          <p:cNvPr id="4" name="Slide Number Placeholder 3">
            <a:extLst>
              <a:ext uri="{FF2B5EF4-FFF2-40B4-BE49-F238E27FC236}">
                <a16:creationId xmlns:a16="http://schemas.microsoft.com/office/drawing/2014/main" id="{D2E5AF61-1463-2DE4-E732-D3333B29126F}"/>
              </a:ext>
            </a:extLst>
          </p:cNvPr>
          <p:cNvSpPr>
            <a:spLocks noGrp="1"/>
          </p:cNvSpPr>
          <p:nvPr>
            <p:ph type="sldNum" sz="quarter" idx="5"/>
          </p:nvPr>
        </p:nvSpPr>
        <p:spPr/>
        <p:txBody>
          <a:bodyPr/>
          <a:lstStyle/>
          <a:p>
            <a:fld id="{20114230-395A-444C-BEF4-7C77C92509A2}" type="slidenum">
              <a:rPr lang="en-US" smtClean="0"/>
              <a:t>7</a:t>
            </a:fld>
            <a:endParaRPr lang="en-US"/>
          </a:p>
        </p:txBody>
      </p:sp>
    </p:spTree>
    <p:extLst>
      <p:ext uri="{BB962C8B-B14F-4D97-AF65-F5344CB8AC3E}">
        <p14:creationId xmlns:p14="http://schemas.microsoft.com/office/powerpoint/2010/main" val="1516349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338D8-B906-7FD6-1393-9135F0DD8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F9FE8-17CC-95CC-CED0-E0FF06F0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501BD-AFF5-CC93-F78B-3CAA74DA769C}"/>
              </a:ext>
            </a:extLst>
          </p:cNvPr>
          <p:cNvSpPr>
            <a:spLocks noGrp="1"/>
          </p:cNvSpPr>
          <p:nvPr>
            <p:ph type="body" idx="1"/>
          </p:nvPr>
        </p:nvSpPr>
        <p:spPr/>
        <p:txBody>
          <a:bodyPr/>
          <a:lstStyle/>
          <a:p>
            <a:pPr marL="285750" indent="-285750">
              <a:buFont typeface="Arial,Sans-Serif"/>
              <a:buChar char="•"/>
            </a:pPr>
            <a:r>
              <a:rPr lang="en-US" dirty="0"/>
              <a:t>Every Job Corps student embarks on what is called </a:t>
            </a:r>
            <a:r>
              <a:rPr lang="en-US" b="0" i="0" kern="1200" dirty="0">
                <a:solidFill>
                  <a:schemeClr val="tx1"/>
                </a:solidFill>
                <a:effectLst/>
              </a:rPr>
              <a:t>the </a:t>
            </a:r>
            <a:r>
              <a:rPr lang="en-US" dirty="0"/>
              <a:t>“Job Corps Journey.” It begins </a:t>
            </a:r>
            <a:r>
              <a:rPr lang="en-US" b="0" i="0" kern="1200" dirty="0">
                <a:solidFill>
                  <a:schemeClr val="tx1"/>
                </a:solidFill>
                <a:effectLst/>
              </a:rPr>
              <a:t>the </a:t>
            </a:r>
            <a:r>
              <a:rPr lang="en-US" dirty="0"/>
              <a:t>moment a prospective student first learns about </a:t>
            </a:r>
            <a:r>
              <a:rPr lang="en-US" b="0" i="0" kern="1200" dirty="0">
                <a:solidFill>
                  <a:schemeClr val="tx1"/>
                </a:solidFill>
                <a:effectLst/>
              </a:rPr>
              <a:t>the </a:t>
            </a:r>
            <a:r>
              <a:rPr lang="en-US" dirty="0"/>
              <a:t>program </a:t>
            </a:r>
            <a:r>
              <a:rPr lang="en-US" b="0" i="0" kern="1200" dirty="0">
                <a:solidFill>
                  <a:schemeClr val="tx1"/>
                </a:solidFill>
                <a:effectLst/>
              </a:rPr>
              <a:t>and </a:t>
            </a:r>
            <a:r>
              <a:rPr lang="en-US" dirty="0"/>
              <a:t>starts to consider it as an option. And </a:t>
            </a:r>
            <a:r>
              <a:rPr lang="en-US" b="0" i="0" kern="1200" dirty="0">
                <a:solidFill>
                  <a:schemeClr val="tx1"/>
                </a:solidFill>
                <a:effectLst/>
              </a:rPr>
              <a:t>the </a:t>
            </a:r>
            <a:r>
              <a:rPr lang="en-US" dirty="0"/>
              <a:t>journey continues even after graduation, as students receive transition services, stay in contact with mentors and connect with fellow </a:t>
            </a:r>
            <a:r>
              <a:rPr lang="en-US" b="0" i="0" kern="1200" dirty="0">
                <a:solidFill>
                  <a:schemeClr val="tx1"/>
                </a:solidFill>
                <a:effectLst/>
              </a:rPr>
              <a:t>Job Corps </a:t>
            </a:r>
            <a:r>
              <a:rPr lang="en-US" dirty="0"/>
              <a:t>alumni while they begin their careers</a:t>
            </a:r>
            <a:r>
              <a:rPr lang="en-US" b="0" i="0" kern="1200" dirty="0">
                <a:solidFill>
                  <a:schemeClr val="tx1"/>
                </a:solidFill>
                <a:effectLst/>
              </a:rPr>
              <a:t>.</a:t>
            </a:r>
            <a:endParaRPr lang="en-US" b="0" i="0" kern="1200" dirty="0">
              <a:solidFill>
                <a:srgbClr val="444444"/>
              </a:solidFill>
              <a:effectLst/>
            </a:endParaRPr>
          </a:p>
          <a:p>
            <a:pPr marL="285750" indent="-285750">
              <a:buFont typeface="Arial,Sans-Serif"/>
              <a:buChar char="•"/>
            </a:pPr>
            <a:endParaRPr lang="en-US" b="0" i="0" kern="1200" dirty="0">
              <a:solidFill>
                <a:srgbClr val="444444"/>
              </a:solidFill>
              <a:effectLst/>
              <a:ea typeface="+mn-ea"/>
              <a:cs typeface="+mn-cs"/>
            </a:endParaRPr>
          </a:p>
          <a:p>
            <a:pPr marL="285750" indent="-285750">
              <a:buFont typeface="Arial,Sans-Serif"/>
              <a:buChar char="•"/>
            </a:pPr>
            <a:r>
              <a:rPr lang="en-US" dirty="0"/>
              <a:t>I imagine one of the first questions you may get asked is, "how long does Job Corps take?" It's important </a:t>
            </a:r>
            <a:r>
              <a:rPr lang="en-US" b="0" i="0" kern="1200" dirty="0">
                <a:solidFill>
                  <a:schemeClr val="tx1"/>
                </a:solidFill>
                <a:effectLst/>
              </a:rPr>
              <a:t>to </a:t>
            </a:r>
            <a:r>
              <a:rPr lang="en-US" dirty="0"/>
              <a:t>share </a:t>
            </a:r>
            <a:r>
              <a:rPr lang="en-US" b="0" i="0" kern="1200" dirty="0">
                <a:solidFill>
                  <a:schemeClr val="tx1"/>
                </a:solidFill>
                <a:effectLst/>
              </a:rPr>
              <a:t>that </a:t>
            </a:r>
            <a:r>
              <a:rPr lang="en-US" dirty="0"/>
              <a:t>while Job Corps </a:t>
            </a:r>
            <a:r>
              <a:rPr lang="en-US" b="0" i="0" kern="1200" dirty="0">
                <a:solidFill>
                  <a:schemeClr val="tx1"/>
                </a:solidFill>
                <a:effectLst/>
              </a:rPr>
              <a:t>is </a:t>
            </a:r>
            <a:r>
              <a:rPr lang="en-US" dirty="0"/>
              <a:t>a self-paced program, the most successful students typically complete </a:t>
            </a:r>
            <a:r>
              <a:rPr lang="en-US" b="0" i="0" kern="1200" dirty="0">
                <a:solidFill>
                  <a:schemeClr val="tx1"/>
                </a:solidFill>
                <a:effectLst/>
              </a:rPr>
              <a:t>the </a:t>
            </a:r>
            <a:r>
              <a:rPr lang="en-US" dirty="0"/>
              <a:t>program in eight to 15 months</a:t>
            </a:r>
            <a:r>
              <a:rPr lang="en-US" b="0" i="0" kern="1200" dirty="0">
                <a:solidFill>
                  <a:schemeClr val="tx1"/>
                </a:solidFill>
                <a:effectLst/>
              </a:rPr>
              <a:t>. </a:t>
            </a:r>
            <a:r>
              <a:rPr lang="en-US" dirty="0"/>
              <a:t>That said</a:t>
            </a:r>
            <a:r>
              <a:rPr lang="en-US" b="0" i="0" kern="1200" dirty="0">
                <a:solidFill>
                  <a:schemeClr val="tx1"/>
                </a:solidFill>
                <a:effectLst/>
              </a:rPr>
              <a:t>, </a:t>
            </a:r>
            <a:r>
              <a:rPr lang="en-US" dirty="0"/>
              <a:t>there are phases </a:t>
            </a:r>
            <a:r>
              <a:rPr lang="en-US" b="0" i="0" kern="1200" dirty="0">
                <a:solidFill>
                  <a:schemeClr val="tx1"/>
                </a:solidFill>
                <a:effectLst/>
              </a:rPr>
              <a:t>of </a:t>
            </a:r>
            <a:r>
              <a:rPr lang="en-US" dirty="0"/>
              <a:t>the program that every prospective </a:t>
            </a:r>
            <a:r>
              <a:rPr lang="en-US" b="0" i="0" kern="1200" dirty="0">
                <a:solidFill>
                  <a:schemeClr val="tx1"/>
                </a:solidFill>
                <a:effectLst/>
              </a:rPr>
              <a:t>students </a:t>
            </a:r>
            <a:r>
              <a:rPr lang="en-US" dirty="0"/>
              <a:t>should know about. This is where the idea of the journey comes </a:t>
            </a:r>
            <a:r>
              <a:rPr lang="en-US" b="0" i="0" kern="1200" dirty="0">
                <a:solidFill>
                  <a:schemeClr val="tx1"/>
                </a:solidFill>
                <a:effectLst/>
              </a:rPr>
              <a:t>in.</a:t>
            </a:r>
            <a:r>
              <a:rPr lang="en-US" dirty="0"/>
              <a:t> </a:t>
            </a:r>
            <a:endParaRPr lang="en-US" b="0" i="0" kern="1200" dirty="0">
              <a:solidFill>
                <a:srgbClr val="444444"/>
              </a:solidFill>
              <a:effectLst/>
            </a:endParaRPr>
          </a:p>
          <a:p>
            <a:pPr marL="285750" indent="-285750">
              <a:buFont typeface="Arial,Sans-Serif"/>
              <a:buChar char="•"/>
            </a:pPr>
            <a:endParaRPr lang="en-US" b="0" i="0" kern="1200" dirty="0">
              <a:solidFill>
                <a:srgbClr val="444444"/>
              </a:solidFill>
              <a:effectLst/>
              <a:ea typeface="+mn-ea"/>
              <a:cs typeface="+mn-cs"/>
            </a:endParaRPr>
          </a:p>
          <a:p>
            <a:pPr marL="285750" indent="-285750">
              <a:buFont typeface="Arial,Sans-Serif"/>
              <a:buChar char="•"/>
            </a:pPr>
            <a:r>
              <a:rPr lang="en-US" dirty="0"/>
              <a:t>The next few slides dig into each phase of the journey and what it looks like from start to finish—from applying to graduating. As you're introducing </a:t>
            </a:r>
            <a:r>
              <a:rPr lang="en-US" b="0" i="0" kern="1200" dirty="0">
                <a:solidFill>
                  <a:schemeClr val="tx1"/>
                </a:solidFill>
                <a:effectLst/>
              </a:rPr>
              <a:t>and </a:t>
            </a:r>
            <a:r>
              <a:rPr lang="en-US" dirty="0"/>
              <a:t>setting up the journey in your presentations</a:t>
            </a:r>
            <a:r>
              <a:rPr lang="en-US" b="0" i="0" kern="1200" dirty="0">
                <a:solidFill>
                  <a:schemeClr val="tx1"/>
                </a:solidFill>
                <a:effectLst/>
              </a:rPr>
              <a:t>, </a:t>
            </a:r>
            <a:r>
              <a:rPr lang="en-US" dirty="0"/>
              <a:t>I think it's important to let prospective students know this journey is also a resource for them moving forward</a:t>
            </a:r>
            <a:r>
              <a:rPr lang="en-US" b="0" i="0" kern="1200" dirty="0">
                <a:solidFill>
                  <a:schemeClr val="tx1"/>
                </a:solidFill>
                <a:effectLst/>
              </a:rPr>
              <a:t>.</a:t>
            </a:r>
            <a:r>
              <a:rPr lang="en-US" dirty="0"/>
              <a:t> The journey was recently added</a:t>
            </a:r>
            <a:r>
              <a:rPr lang="en-US" b="0" i="0" kern="1200" dirty="0">
                <a:solidFill>
                  <a:schemeClr val="tx1"/>
                </a:solidFill>
                <a:effectLst/>
              </a:rPr>
              <a:t> to </a:t>
            </a:r>
            <a:r>
              <a:rPr lang="en-US" dirty="0"/>
              <a:t>jobcorps.gov so prospective </a:t>
            </a:r>
            <a:r>
              <a:rPr lang="en-US" b="0" i="0" kern="1200" dirty="0">
                <a:solidFill>
                  <a:schemeClr val="tx1"/>
                </a:solidFill>
                <a:effectLst/>
              </a:rPr>
              <a:t>students </a:t>
            </a:r>
            <a:r>
              <a:rPr lang="en-US" dirty="0"/>
              <a:t>could learn about </a:t>
            </a:r>
            <a:r>
              <a:rPr lang="en-US" b="0" i="0" kern="1200" dirty="0">
                <a:solidFill>
                  <a:schemeClr val="tx1"/>
                </a:solidFill>
                <a:effectLst/>
              </a:rPr>
              <a:t>the </a:t>
            </a:r>
            <a:r>
              <a:rPr lang="en-US" dirty="0"/>
              <a:t>process during their "discovery" phase of Job Corps</a:t>
            </a:r>
            <a:r>
              <a:rPr lang="en-US" b="0" i="0" kern="1200" dirty="0">
                <a:solidFill>
                  <a:schemeClr val="tx1"/>
                </a:solidFill>
                <a:effectLst/>
              </a:rPr>
              <a:t>. </a:t>
            </a:r>
            <a:r>
              <a:rPr lang="en-US" dirty="0"/>
              <a:t>Additionally</a:t>
            </a:r>
            <a:r>
              <a:rPr lang="en-US" b="0" i="0" kern="1200" dirty="0">
                <a:solidFill>
                  <a:schemeClr val="tx1"/>
                </a:solidFill>
                <a:effectLst/>
              </a:rPr>
              <a:t>, </a:t>
            </a:r>
            <a:r>
              <a:rPr lang="en-US" dirty="0"/>
              <a:t>fliers and posters are currently being printed </a:t>
            </a:r>
            <a:r>
              <a:rPr lang="en-US" b="0" i="0" kern="1200" dirty="0">
                <a:solidFill>
                  <a:schemeClr val="tx1"/>
                </a:solidFill>
                <a:effectLst/>
              </a:rPr>
              <a:t>and </a:t>
            </a:r>
            <a:r>
              <a:rPr lang="en-US" dirty="0"/>
              <a:t>distributed to centers to be shared with both current students and prospective students</a:t>
            </a:r>
            <a:r>
              <a:rPr lang="en-US" b="0" i="0" kern="1200" dirty="0">
                <a:solidFill>
                  <a:schemeClr val="tx1"/>
                </a:solidFill>
                <a:effectLst/>
              </a:rPr>
              <a:t>.</a:t>
            </a:r>
            <a:r>
              <a:rPr lang="en-US" dirty="0"/>
              <a:t> This is an opportunity for all</a:t>
            </a:r>
            <a:r>
              <a:rPr lang="en-US" b="0" i="0" kern="1200" dirty="0">
                <a:solidFill>
                  <a:schemeClr val="tx1"/>
                </a:solidFill>
                <a:effectLst/>
              </a:rPr>
              <a:t> students to</a:t>
            </a:r>
            <a:r>
              <a:rPr lang="en-US" dirty="0"/>
              <a:t> reference where</a:t>
            </a:r>
            <a:r>
              <a:rPr lang="en-US" b="0" i="0" kern="1200" dirty="0">
                <a:solidFill>
                  <a:schemeClr val="tx1"/>
                </a:solidFill>
                <a:effectLst/>
              </a:rPr>
              <a:t> they </a:t>
            </a:r>
            <a:r>
              <a:rPr lang="en-US" dirty="0"/>
              <a:t>are in the journey</a:t>
            </a:r>
            <a:r>
              <a:rPr lang="en-US" b="0" i="0" kern="1200" dirty="0">
                <a:solidFill>
                  <a:schemeClr val="tx1"/>
                </a:solidFill>
                <a:effectLst/>
              </a:rPr>
              <a:t>, and </a:t>
            </a:r>
            <a:r>
              <a:rPr lang="en-US" dirty="0"/>
              <a:t>more importantly, stay motivated to continue moving forward.</a:t>
            </a:r>
            <a:endParaRPr lang="en-US" dirty="0">
              <a:solidFill>
                <a:srgbClr val="444444"/>
              </a:solidFill>
            </a:endParaRPr>
          </a:p>
          <a:p>
            <a:pPr marL="285750" indent="-285750">
              <a:buFont typeface="Arial,Sans-Serif"/>
              <a:buChar char="•"/>
            </a:pPr>
            <a:endParaRPr lang="en-US" dirty="0">
              <a:solidFill>
                <a:srgbClr val="444444"/>
              </a:solidFill>
            </a:endParaRPr>
          </a:p>
          <a:p>
            <a:pPr marL="285750" indent="-285750">
              <a:buFont typeface="Arial,Sans-Serif"/>
              <a:buChar char="•"/>
            </a:pPr>
            <a:r>
              <a:rPr lang="en-US" dirty="0"/>
              <a:t>So let's dig into the actual phases </a:t>
            </a:r>
            <a:r>
              <a:rPr lang="en-US" b="0" i="0" kern="1200" dirty="0">
                <a:solidFill>
                  <a:schemeClr val="tx1"/>
                </a:solidFill>
                <a:effectLst/>
              </a:rPr>
              <a:t>of </a:t>
            </a:r>
            <a:r>
              <a:rPr lang="en-US" dirty="0"/>
              <a:t>the journey</a:t>
            </a:r>
            <a:r>
              <a:rPr lang="en-US" b="0" i="0" kern="1200" dirty="0">
                <a:solidFill>
                  <a:schemeClr val="tx1"/>
                </a:solidFill>
                <a:effectLst/>
              </a:rPr>
              <a:t>.</a:t>
            </a:r>
            <a:endParaRPr lang="en-US" b="0" i="0" kern="1200" dirty="0">
              <a:solidFill>
                <a:srgbClr val="444444"/>
              </a:solidFill>
              <a:effectLst/>
            </a:endParaRPr>
          </a:p>
          <a:p>
            <a:pPr marL="285750" indent="-285750">
              <a:buFont typeface="Arial,Sans-Serif"/>
              <a:buChar char="•"/>
            </a:pPr>
            <a:endParaRPr lang="en-US" b="0" i="0" kern="1200" dirty="0">
              <a:solidFill>
                <a:srgbClr val="444444"/>
              </a:solidFill>
              <a:effectLst/>
              <a:ea typeface="+mn-ea"/>
              <a:cs typeface="+mn-cs"/>
            </a:endParaRPr>
          </a:p>
          <a:p>
            <a:pPr marL="285750" indent="-285750">
              <a:buFont typeface="Arial,Sans-Serif"/>
              <a:buChar char="•"/>
            </a:pPr>
            <a:endParaRPr lang="en-US" b="0" i="0" u="none" strike="noStrike" kern="1200" dirty="0">
              <a:solidFill>
                <a:srgbClr val="444444"/>
              </a:solidFill>
              <a:effectLst/>
              <a:ea typeface="+mn-ea"/>
              <a:cs typeface="+mn-cs"/>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EBFF39CD-8C86-14F7-6A90-C6E541B919B7}"/>
              </a:ext>
            </a:extLst>
          </p:cNvPr>
          <p:cNvSpPr>
            <a:spLocks noGrp="1"/>
          </p:cNvSpPr>
          <p:nvPr>
            <p:ph type="sldNum" sz="quarter" idx="5"/>
          </p:nvPr>
        </p:nvSpPr>
        <p:spPr/>
        <p:txBody>
          <a:bodyPr/>
          <a:lstStyle/>
          <a:p>
            <a:fld id="{20114230-395A-444C-BEF4-7C77C92509A2}" type="slidenum">
              <a:rPr lang="en-US" smtClean="0"/>
              <a:t>8</a:t>
            </a:fld>
            <a:endParaRPr lang="en-US"/>
          </a:p>
        </p:txBody>
      </p:sp>
    </p:spTree>
    <p:extLst>
      <p:ext uri="{BB962C8B-B14F-4D97-AF65-F5344CB8AC3E}">
        <p14:creationId xmlns:p14="http://schemas.microsoft.com/office/powerpoint/2010/main" val="3172767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C3C31-F475-75F6-AA45-01D814AC8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26E0AE-1E38-8180-409A-9621784106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FD53A-41E9-FFCA-916F-A8A476674C51}"/>
              </a:ext>
            </a:extLst>
          </p:cNvPr>
          <p:cNvSpPr>
            <a:spLocks noGrp="1"/>
          </p:cNvSpPr>
          <p:nvPr>
            <p:ph type="body" idx="1"/>
          </p:nvPr>
        </p:nvSpPr>
        <p:spPr/>
        <p:txBody>
          <a:bodyPr/>
          <a:lstStyle/>
          <a:p>
            <a:pPr marL="171450" indent="-171450">
              <a:buFont typeface="Arial,Sans-Serif"/>
              <a:buChar char="•"/>
            </a:pPr>
            <a:r>
              <a:rPr lang="en-US"/>
              <a:t>The first phase in a student's Job Corps journey is the application process.  </a:t>
            </a:r>
            <a:endParaRPr lang="en-US" dirty="0">
              <a:solidFill>
                <a:srgbClr val="444444"/>
              </a:solidFill>
            </a:endParaRPr>
          </a:p>
          <a:p>
            <a:pPr marL="171450" indent="-171450">
              <a:buFont typeface="Arial"/>
              <a:buChar char="•"/>
            </a:pPr>
            <a:endParaRPr lang="en-US" dirty="0">
              <a:solidFill>
                <a:srgbClr val="444444"/>
              </a:solidFill>
            </a:endParaRPr>
          </a:p>
          <a:p>
            <a:pPr marL="171450" indent="-171450">
              <a:buFont typeface="Arial,Sans-Serif"/>
              <a:buChar char="•"/>
            </a:pPr>
            <a:r>
              <a:rPr lang="en-US" dirty="0"/>
              <a:t>Here, you should remind students that Job Corps is an open-enrollment program, meaning that you can start the application process at any time. You don’t need to wait until an official semester or school year begins. </a:t>
            </a:r>
            <a:endParaRPr lang="en-US" dirty="0">
              <a:solidFill>
                <a:srgbClr val="444444"/>
              </a:solidFill>
            </a:endParaRPr>
          </a:p>
          <a:p>
            <a:pPr marL="171450" indent="-171450">
              <a:buFont typeface="Arial"/>
              <a:buChar char="•"/>
            </a:pPr>
            <a:endParaRPr lang="en-US" dirty="0">
              <a:solidFill>
                <a:srgbClr val="444444"/>
              </a:solidFill>
            </a:endParaRPr>
          </a:p>
          <a:p>
            <a:pPr marL="171450" indent="-171450">
              <a:buFont typeface="Arial,Sans-Serif"/>
              <a:buChar char="•"/>
            </a:pPr>
            <a:r>
              <a:rPr lang="en-US" dirty="0"/>
              <a:t>The very first step is to assist the student in filling out the </a:t>
            </a:r>
            <a:r>
              <a:rPr lang="en-US" dirty="0" err="1"/>
              <a:t>MyJobCorps</a:t>
            </a:r>
            <a:r>
              <a:rPr lang="en-US" dirty="0"/>
              <a:t> Express Interest Tool if they haven't already. Remind students this is their way of telling us, “Hey, I’m interested in Job Corps.” and share some general information, it is NOT the formal application to Job Corps</a:t>
            </a:r>
            <a:r>
              <a:rPr lang="en-US" b="0" i="0" kern="1200" dirty="0">
                <a:solidFill>
                  <a:schemeClr val="tx1"/>
                </a:solidFill>
                <a:effectLst/>
              </a:rPr>
              <a:t>.</a:t>
            </a:r>
            <a:r>
              <a:rPr lang="en-US" dirty="0"/>
              <a:t> </a:t>
            </a:r>
            <a:endParaRPr lang="en-US" b="0" i="0" kern="1200" dirty="0">
              <a:solidFill>
                <a:srgbClr val="444444"/>
              </a:solidFill>
              <a:effectLst/>
            </a:endParaRPr>
          </a:p>
          <a:p>
            <a:pPr marL="171450" indent="-171450">
              <a:buFont typeface="Arial"/>
              <a:buChar char="•"/>
            </a:pPr>
            <a:endParaRPr lang="en-US" b="0" i="0" kern="1200" dirty="0">
              <a:solidFill>
                <a:srgbClr val="444444"/>
              </a:solidFill>
              <a:effectLst/>
              <a:ea typeface="+mn-ea"/>
              <a:cs typeface="+mn-cs"/>
            </a:endParaRPr>
          </a:p>
          <a:p>
            <a:pPr marL="171450" indent="-171450">
              <a:buFont typeface="Arial,Sans-Serif"/>
              <a:buChar char="•"/>
            </a:pPr>
            <a:r>
              <a:rPr lang="en-US" dirty="0"/>
              <a:t>After they express interest, you will help eligible students create their official Job Corps account and complete the formal application process. This is the time to remind students that this is a detailed process and they will be asked to provide several documents, like health records and school transcripts.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a:t>Your role during this application phase is to help it seem less daunting, answer questions, and make sure they get everything they need to apply successfully.</a:t>
            </a:r>
            <a:r>
              <a:rPr lang="en-US" dirty="0">
                <a:solidFill>
                  <a:srgbClr val="000000"/>
                </a:solidFill>
              </a:rPr>
              <a:t> </a:t>
            </a:r>
            <a:endParaRPr lang="en-US" dirty="0">
              <a:solidFill>
                <a:srgbClr val="444444"/>
              </a:solidFill>
            </a:endParaRPr>
          </a:p>
          <a:p>
            <a:pPr marL="171450" indent="-171450">
              <a:buFont typeface="Arial,Sans-Serif"/>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D4AB8B41-614E-1686-19FB-26687A9D4A72}"/>
              </a:ext>
            </a:extLst>
          </p:cNvPr>
          <p:cNvSpPr>
            <a:spLocks noGrp="1"/>
          </p:cNvSpPr>
          <p:nvPr>
            <p:ph type="sldNum" sz="quarter" idx="5"/>
          </p:nvPr>
        </p:nvSpPr>
        <p:spPr/>
        <p:txBody>
          <a:bodyPr/>
          <a:lstStyle/>
          <a:p>
            <a:fld id="{20114230-395A-444C-BEF4-7C77C92509A2}" type="slidenum">
              <a:rPr lang="en-US" smtClean="0"/>
              <a:t>9</a:t>
            </a:fld>
            <a:endParaRPr lang="en-US"/>
          </a:p>
        </p:txBody>
      </p:sp>
    </p:spTree>
    <p:extLst>
      <p:ext uri="{BB962C8B-B14F-4D97-AF65-F5344CB8AC3E}">
        <p14:creationId xmlns:p14="http://schemas.microsoft.com/office/powerpoint/2010/main" val="1839454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14214-E97E-DC53-657A-27CB503409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05574-F886-330D-7ABB-A18DFE00B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D6BE86-3F17-0245-1E1D-C32AD1981CE5}"/>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8CA03182-23BB-F4D0-18A9-A4844FCFDE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637CA8-9912-FA72-400D-AAC2BEB30738}"/>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130035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E678-FB95-4C07-FD6C-BE1B7DE0F0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05C5CB-D51D-2E10-DFBA-7267AFEDBB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E1EB98-E8E1-A5D8-F303-48DB40AB548D}"/>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B5D917FC-DCBC-71DE-3DE5-F503A8731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73F44-D225-90AD-028E-707DCC15C84F}"/>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1176730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C8A978-31A2-7E22-31CB-3EE4496949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DAE86F-2718-4AE7-3CFC-EEE15DDD1A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E2D03-3974-D072-BA30-AC37CE3DABDA}"/>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FC3D13E9-6EDB-D086-F8FF-D45156A40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8FCB1-8134-0E6D-9903-82419FC97537}"/>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402939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8F905-A1B4-7957-EC51-F0E1ED073D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F93380-7BB3-5DCC-54CB-C0CF0B7826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D8C917-FBDB-5122-56A1-CF72E7E5E4DD}"/>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68BB66E2-184A-5D2F-5D89-66AECA48B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239559-99A4-186E-BC22-FA1181EEA05A}"/>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125211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7331-FB00-C4A8-7B4A-7C34570746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960DBD-5745-DD2A-2C43-36734DDF37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901984-9091-432B-C487-88DF15C56BD5}"/>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71F000AB-CE06-B0E1-3839-1B1874254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FDFE8C-6DC5-54A5-ABEF-2B0667C45D3A}"/>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25658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AEA7-4D13-D6DC-CC5D-7FF391761C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777FE6-EE92-1D1A-2606-CA7AC46BA6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5C9590-9532-197D-7EDB-7B4F6810D9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032C72-9A57-4CA8-8A84-4B3E36821986}"/>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6" name="Footer Placeholder 5">
            <a:extLst>
              <a:ext uri="{FF2B5EF4-FFF2-40B4-BE49-F238E27FC236}">
                <a16:creationId xmlns:a16="http://schemas.microsoft.com/office/drawing/2014/main" id="{F0B52643-0571-B54E-F76D-50E4A48FB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659E0E-D8B2-36B6-FE0B-A21E6098C4AC}"/>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57816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92C9D-F58A-308C-8B86-D3C014BF31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44E733-FABB-8AAC-A323-87F41F1FB0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FD6A4C-4F7D-1133-6447-C1684A0A63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00A3D1-CDED-0390-FCB7-25804A4FB9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191D05-5664-CCAA-79A4-1097E28717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FFAFB7-EAF9-6BEA-74E4-8B6AE920D486}"/>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8" name="Footer Placeholder 7">
            <a:extLst>
              <a:ext uri="{FF2B5EF4-FFF2-40B4-BE49-F238E27FC236}">
                <a16:creationId xmlns:a16="http://schemas.microsoft.com/office/drawing/2014/main" id="{96348613-A5A2-F8D5-7DCE-EE309D623B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5B4669-6688-5F1F-75C6-044000187823}"/>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172593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067D8-EF05-27BC-DA12-5CD74D956A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0B5F16-4C7D-6C61-EF20-3FAAF6247298}"/>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4" name="Footer Placeholder 3">
            <a:extLst>
              <a:ext uri="{FF2B5EF4-FFF2-40B4-BE49-F238E27FC236}">
                <a16:creationId xmlns:a16="http://schemas.microsoft.com/office/drawing/2014/main" id="{61044CA6-4755-4C5C-F81C-006BD1A450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E02C2-C6F1-48F0-E2CF-5DA4A534F1AD}"/>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191188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4896CC-3E59-9720-860B-C63EC72B1323}"/>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3" name="Footer Placeholder 2">
            <a:extLst>
              <a:ext uri="{FF2B5EF4-FFF2-40B4-BE49-F238E27FC236}">
                <a16:creationId xmlns:a16="http://schemas.microsoft.com/office/drawing/2014/main" id="{38626F2D-E414-6358-DA57-99D20B6659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49DA85-B13F-7353-E9AD-026FF4AD6302}"/>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3435299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74039-D212-B0B3-25EC-658608A8F9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D1EE9A-B6A5-CB9E-13F0-8439C58E11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A355C7-82E3-9CF3-2C8A-44649E1422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45C7AA-15B0-178F-A870-6B6BD0F0D52F}"/>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6" name="Footer Placeholder 5">
            <a:extLst>
              <a:ext uri="{FF2B5EF4-FFF2-40B4-BE49-F238E27FC236}">
                <a16:creationId xmlns:a16="http://schemas.microsoft.com/office/drawing/2014/main" id="{44CC9EB0-9A5D-D7D1-6198-B306BA95D0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B863D-2038-7D85-C141-834AE1DC1B77}"/>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572632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BA54B-B500-B115-4AB4-06A54DFB30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972D56-9837-CA26-6F3A-93EC3772B0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8787FE-1696-791C-3C3A-3885BDDB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DA30F8-2784-79A1-39E3-C063EDC39F7A}"/>
              </a:ext>
            </a:extLst>
          </p:cNvPr>
          <p:cNvSpPr>
            <a:spLocks noGrp="1"/>
          </p:cNvSpPr>
          <p:nvPr>
            <p:ph type="dt" sz="half" idx="10"/>
          </p:nvPr>
        </p:nvSpPr>
        <p:spPr/>
        <p:txBody>
          <a:bodyPr/>
          <a:lstStyle/>
          <a:p>
            <a:fld id="{6F29073F-3C53-488C-9B69-5E82DCC88177}" type="datetimeFigureOut">
              <a:rPr lang="en-US" smtClean="0"/>
              <a:t>7/9/2026</a:t>
            </a:fld>
            <a:endParaRPr lang="en-US"/>
          </a:p>
        </p:txBody>
      </p:sp>
      <p:sp>
        <p:nvSpPr>
          <p:cNvPr id="6" name="Footer Placeholder 5">
            <a:extLst>
              <a:ext uri="{FF2B5EF4-FFF2-40B4-BE49-F238E27FC236}">
                <a16:creationId xmlns:a16="http://schemas.microsoft.com/office/drawing/2014/main" id="{862A641B-8C1B-6D85-59FA-8AAC40D55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7CD3B-8A6E-0DF1-537C-4C1F56150C62}"/>
              </a:ext>
            </a:extLst>
          </p:cNvPr>
          <p:cNvSpPr>
            <a:spLocks noGrp="1"/>
          </p:cNvSpPr>
          <p:nvPr>
            <p:ph type="sldNum" sz="quarter" idx="12"/>
          </p:nvPr>
        </p:nvSpPr>
        <p:spPr/>
        <p:txBody>
          <a:bodyPr/>
          <a:lstStyle/>
          <a:p>
            <a:fld id="{5C15CE11-06C0-4FC3-B717-CD9E1F451BCA}" type="slidenum">
              <a:rPr lang="en-US" smtClean="0"/>
              <a:t>‹#›</a:t>
            </a:fld>
            <a:endParaRPr lang="en-US"/>
          </a:p>
        </p:txBody>
      </p:sp>
    </p:spTree>
    <p:extLst>
      <p:ext uri="{BB962C8B-B14F-4D97-AF65-F5344CB8AC3E}">
        <p14:creationId xmlns:p14="http://schemas.microsoft.com/office/powerpoint/2010/main" val="2427544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1ECD0B-9ECB-EF20-7A59-2E953A309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626D7D-FE15-6B74-FAF0-A73B2D77BF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7AE0C-01A8-2B64-4158-146A44A6CD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29073F-3C53-488C-9B69-5E82DCC88177}" type="datetimeFigureOut">
              <a:rPr lang="en-US" smtClean="0"/>
              <a:t>7/9/2026</a:t>
            </a:fld>
            <a:endParaRPr lang="en-US"/>
          </a:p>
        </p:txBody>
      </p:sp>
      <p:sp>
        <p:nvSpPr>
          <p:cNvPr id="5" name="Footer Placeholder 4">
            <a:extLst>
              <a:ext uri="{FF2B5EF4-FFF2-40B4-BE49-F238E27FC236}">
                <a16:creationId xmlns:a16="http://schemas.microsoft.com/office/drawing/2014/main" id="{63127E68-0A7A-E582-8CC8-A7E9695BBC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722FF8C-3FEB-06B8-24FB-BF4310AA1C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15CE11-06C0-4FC3-B717-CD9E1F451BCA}" type="slidenum">
              <a:rPr lang="en-US" smtClean="0"/>
              <a:t>‹#›</a:t>
            </a:fld>
            <a:endParaRPr lang="en-US"/>
          </a:p>
        </p:txBody>
      </p:sp>
    </p:spTree>
    <p:extLst>
      <p:ext uri="{BB962C8B-B14F-4D97-AF65-F5344CB8AC3E}">
        <p14:creationId xmlns:p14="http://schemas.microsoft.com/office/powerpoint/2010/main" val="422202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notesSlide" Target="../notesSlides/notesSlide14.xml"/><Relationship Id="rId7" Type="http://schemas.openxmlformats.org/officeDocument/2006/relationships/image" Target="../media/image30.jpeg"/><Relationship Id="rId2" Type="http://schemas.openxmlformats.org/officeDocument/2006/relationships/slideLayout" Target="../slideLayouts/slideLayout1.xml"/><Relationship Id="rId1" Type="http://schemas.openxmlformats.org/officeDocument/2006/relationships/video" Target="https://www.youtube.com/embed/9J2jZ8pknMM?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16.xml"/><Relationship Id="rId7" Type="http://schemas.openxmlformats.org/officeDocument/2006/relationships/image" Target="../media/image30.jpeg"/><Relationship Id="rId2" Type="http://schemas.openxmlformats.org/officeDocument/2006/relationships/slideLayout" Target="../slideLayouts/slideLayout1.xml"/><Relationship Id="rId1" Type="http://schemas.openxmlformats.org/officeDocument/2006/relationships/video" Target="https://www.youtube.com/embed/1Gbj80wui3g?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17.xml"/><Relationship Id="rId7" Type="http://schemas.openxmlformats.org/officeDocument/2006/relationships/image" Target="../media/image30.jpeg"/><Relationship Id="rId2" Type="http://schemas.openxmlformats.org/officeDocument/2006/relationships/slideLayout" Target="../slideLayouts/slideLayout1.xml"/><Relationship Id="rId1" Type="http://schemas.openxmlformats.org/officeDocument/2006/relationships/video" Target="https://www.youtube.com/embed/gCQLSu-JNPg?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36.jpe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7.pn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7.png"/><Relationship Id="rId7"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jcmarketplace.com/"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mailto:jobcorpsmaterials@mpf.com"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5.png"/><Relationship Id="rId4" Type="http://schemas.openxmlformats.org/officeDocument/2006/relationships/image" Target="../media/image5.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D3FC-203C-7A41-75F6-34C0C0B2389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1804FC2-BA4C-C2A8-C3A1-DF750F8CEC80}"/>
              </a:ext>
            </a:extLst>
          </p:cNvPr>
          <p:cNvSpPr>
            <a:spLocks noGrp="1" noRot="1" noMove="1" noResize="1" noEditPoints="1" noAdjustHandles="1" noChangeArrowheads="1" noChangeShapeType="1"/>
          </p:cNvSpPr>
          <p:nvPr/>
        </p:nvSpPr>
        <p:spPr>
          <a:xfrm>
            <a:off x="6112070" y="3429000"/>
            <a:ext cx="6079930" cy="341749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erson in a kitchen&#10;&#10;Description automatically generated">
            <a:extLst>
              <a:ext uri="{FF2B5EF4-FFF2-40B4-BE49-F238E27FC236}">
                <a16:creationId xmlns:a16="http://schemas.microsoft.com/office/drawing/2014/main" id="{4517057A-A422-81E3-4AC1-3833A86F1549}"/>
              </a:ext>
            </a:extLst>
          </p:cNvPr>
          <p:cNvPicPr>
            <a:picLocks noGrp="1" noRot="1" noMove="1" noResize="1" noEditPoints="1" noAdjustHandles="1" noChangeArrowheads="1" noChangeShapeType="1" noCrop="1"/>
          </p:cNvPicPr>
          <p:nvPr/>
        </p:nvPicPr>
        <p:blipFill rotWithShape="1">
          <a:blip r:embed="rId3">
            <a:alphaModFix/>
          </a:blip>
          <a:srcRect l="1402" t="21739" r="37021" b="26252"/>
          <a:stretch/>
        </p:blipFill>
        <p:spPr>
          <a:xfrm>
            <a:off x="0" y="0"/>
            <a:ext cx="6095999" cy="3429000"/>
          </a:xfrm>
          <a:prstGeom prst="rect">
            <a:avLst/>
          </a:prstGeom>
          <a:effectLst/>
        </p:spPr>
      </p:pic>
      <p:pic>
        <p:nvPicPr>
          <p:cNvPr id="20" name="Picture 19" descr="A person wearing orange vest and orange hard hats&#10;&#10;Description automatically generated">
            <a:extLst>
              <a:ext uri="{FF2B5EF4-FFF2-40B4-BE49-F238E27FC236}">
                <a16:creationId xmlns:a16="http://schemas.microsoft.com/office/drawing/2014/main" id="{3762B902-CBB2-E340-3B49-86D1AB89304B}"/>
              </a:ext>
            </a:extLst>
          </p:cNvPr>
          <p:cNvPicPr>
            <a:picLocks noGrp="1" noRot="1" noMove="1" noResize="1" noEditPoints="1" noAdjustHandles="1" noChangeArrowheads="1" noChangeShapeType="1" noCrop="1"/>
          </p:cNvPicPr>
          <p:nvPr/>
        </p:nvPicPr>
        <p:blipFill rotWithShape="1">
          <a:blip r:embed="rId4">
            <a:alphaModFix/>
          </a:blip>
          <a:srcRect l="2180" t="1479" r="1" b="16118"/>
          <a:stretch/>
        </p:blipFill>
        <p:spPr>
          <a:xfrm>
            <a:off x="0" y="3429000"/>
            <a:ext cx="6112070" cy="3429000"/>
          </a:xfrm>
          <a:prstGeom prst="rect">
            <a:avLst/>
          </a:prstGeom>
          <a:effectLst/>
        </p:spPr>
      </p:pic>
      <p:pic>
        <p:nvPicPr>
          <p:cNvPr id="21" name="Picture 20" descr="A person wearing a hard hat and holding a mallet&#10;&#10;Description automatically generated">
            <a:extLst>
              <a:ext uri="{FF2B5EF4-FFF2-40B4-BE49-F238E27FC236}">
                <a16:creationId xmlns:a16="http://schemas.microsoft.com/office/drawing/2014/main" id="{44CD55B8-0065-C082-B578-9DBF3A85061A}"/>
              </a:ext>
            </a:extLst>
          </p:cNvPr>
          <p:cNvPicPr>
            <a:picLocks noGrp="1" noRot="1" noMove="1" noResize="1" noEditPoints="1" noAdjustHandles="1" noChangeArrowheads="1" noChangeShapeType="1" noCrop="1"/>
          </p:cNvPicPr>
          <p:nvPr/>
        </p:nvPicPr>
        <p:blipFill rotWithShape="1">
          <a:blip r:embed="rId5">
            <a:alphaModFix/>
          </a:blip>
          <a:srcRect l="1103" t="1980" r="22394" b="20792"/>
          <a:stretch/>
        </p:blipFill>
        <p:spPr>
          <a:xfrm>
            <a:off x="6096000" y="-1"/>
            <a:ext cx="6095998" cy="3429001"/>
          </a:xfrm>
          <a:prstGeom prst="rect">
            <a:avLst/>
          </a:prstGeom>
          <a:effectLst/>
        </p:spPr>
      </p:pic>
      <p:cxnSp>
        <p:nvCxnSpPr>
          <p:cNvPr id="22" name="Straight Connector 21">
            <a:extLst>
              <a:ext uri="{FF2B5EF4-FFF2-40B4-BE49-F238E27FC236}">
                <a16:creationId xmlns:a16="http://schemas.microsoft.com/office/drawing/2014/main" id="{6E0729E0-E802-857F-D38D-BDF939011034}"/>
              </a:ext>
            </a:extLst>
          </p:cNvPr>
          <p:cNvCxnSpPr>
            <a:cxnSpLocks noGrp="1" noRot="1" noMove="1" noResize="1" noEditPoints="1" noAdjustHandles="1" noChangeArrowheads="1" noChangeShapeType="1"/>
          </p:cNvCxnSpPr>
          <p:nvPr/>
        </p:nvCxnSpPr>
        <p:spPr>
          <a:xfrm>
            <a:off x="6096000" y="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77F4F94-061D-26FF-E72F-0257D128BBF6}"/>
              </a:ext>
            </a:extLst>
          </p:cNvPr>
          <p:cNvCxnSpPr>
            <a:cxnSpLocks noGrp="1" noRot="1" noMove="1" noResize="1" noEditPoints="1" noAdjustHandles="1" noChangeArrowheads="1" noChangeShapeType="1"/>
          </p:cNvCxnSpPr>
          <p:nvPr/>
        </p:nvCxnSpPr>
        <p:spPr>
          <a:xfrm flipH="1">
            <a:off x="0" y="3429000"/>
            <a:ext cx="12192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813B488-03FF-296E-7F08-DBA9F81C22EA}"/>
              </a:ext>
            </a:extLst>
          </p:cNvPr>
          <p:cNvSpPr txBox="1"/>
          <p:nvPr/>
        </p:nvSpPr>
        <p:spPr>
          <a:xfrm>
            <a:off x="6624735" y="4687108"/>
            <a:ext cx="5064049" cy="1046440"/>
          </a:xfrm>
          <a:prstGeom prst="rect">
            <a:avLst/>
          </a:prstGeom>
          <a:noFill/>
        </p:spPr>
        <p:txBody>
          <a:bodyPr wrap="square" lIns="91440" tIns="45720" rIns="91440" bIns="45720" rtlCol="0" anchor="t">
            <a:spAutoFit/>
          </a:bodyPr>
          <a:lstStyle/>
          <a:p>
            <a:pPr algn="ctr"/>
            <a:r>
              <a:rPr lang="en-US" sz="3100" dirty="0">
                <a:solidFill>
                  <a:schemeClr val="bg1"/>
                </a:solidFill>
                <a:latin typeface="Barlow Condensed Medium"/>
              </a:rPr>
              <a:t>PROSPECT INFORMATION SESSION</a:t>
            </a:r>
          </a:p>
          <a:p>
            <a:pPr algn="ctr"/>
            <a:r>
              <a:rPr lang="en-US" sz="3100" dirty="0">
                <a:solidFill>
                  <a:schemeClr val="bg1"/>
                </a:solidFill>
                <a:latin typeface="Barlow Condensed Light" panose="00000406000000000000" pitchFamily="2" charset="0"/>
              </a:rPr>
              <a:t>STAFF TRAINING WEBINAR</a:t>
            </a:r>
            <a:endParaRPr lang="en-US" dirty="0">
              <a:solidFill>
                <a:schemeClr val="bg1"/>
              </a:solidFill>
              <a:latin typeface="Barlow Condensed Light" panose="00000406000000000000" pitchFamily="2" charset="0"/>
            </a:endParaRPr>
          </a:p>
        </p:txBody>
      </p:sp>
      <p:pic>
        <p:nvPicPr>
          <p:cNvPr id="4" name="Picture 3" descr="A black and white striped logo&#10;&#10;Description automatically generated">
            <a:extLst>
              <a:ext uri="{FF2B5EF4-FFF2-40B4-BE49-F238E27FC236}">
                <a16:creationId xmlns:a16="http://schemas.microsoft.com/office/drawing/2014/main" id="{81C1F52D-7805-0D0A-AAD7-1F4BE1AEFD13}"/>
              </a:ext>
            </a:extLst>
          </p:cNvPr>
          <p:cNvPicPr>
            <a:picLocks noGrp="1" noRot="1" noChangeAspect="1" noMove="1" noResize="1" noEditPoints="1" noAdjustHandles="1" noChangeArrowheads="1" noChangeShapeType="1" noCrop="1"/>
          </p:cNvPicPr>
          <p:nvPr/>
        </p:nvPicPr>
        <p:blipFill>
          <a:blip r:embed="rId6">
            <a:alphaModFix amt="10000"/>
          </a:blip>
          <a:stretch>
            <a:fillRect/>
          </a:stretch>
        </p:blipFill>
        <p:spPr>
          <a:xfrm>
            <a:off x="8601558" y="4272378"/>
            <a:ext cx="1100955" cy="1730741"/>
          </a:xfrm>
          <a:prstGeom prst="rect">
            <a:avLst/>
          </a:prstGeom>
        </p:spPr>
      </p:pic>
      <p:pic>
        <p:nvPicPr>
          <p:cNvPr id="7" name="Picture 6">
            <a:extLst>
              <a:ext uri="{FF2B5EF4-FFF2-40B4-BE49-F238E27FC236}">
                <a16:creationId xmlns:a16="http://schemas.microsoft.com/office/drawing/2014/main" id="{7B244018-2E58-D4F7-6D6A-456854E6BF0A}"/>
              </a:ext>
            </a:extLst>
          </p:cNvPr>
          <p:cNvPicPr>
            <a:picLocks noChangeAspect="1"/>
          </p:cNvPicPr>
          <p:nvPr/>
        </p:nvPicPr>
        <p:blipFill rotWithShape="1">
          <a:blip r:embed="rId7"/>
          <a:srcRect b="20907"/>
          <a:stretch/>
        </p:blipFill>
        <p:spPr>
          <a:xfrm>
            <a:off x="10923547" y="6140642"/>
            <a:ext cx="811253" cy="269014"/>
          </a:xfrm>
          <a:prstGeom prst="rect">
            <a:avLst/>
          </a:prstGeom>
        </p:spPr>
      </p:pic>
      <p:pic>
        <p:nvPicPr>
          <p:cNvPr id="10" name="Picture 9">
            <a:extLst>
              <a:ext uri="{FF2B5EF4-FFF2-40B4-BE49-F238E27FC236}">
                <a16:creationId xmlns:a16="http://schemas.microsoft.com/office/drawing/2014/main" id="{B7CB7C12-A647-D49D-6894-545FFC851419}"/>
              </a:ext>
            </a:extLst>
          </p:cNvPr>
          <p:cNvPicPr>
            <a:picLocks noChangeAspect="1"/>
          </p:cNvPicPr>
          <p:nvPr/>
        </p:nvPicPr>
        <p:blipFill>
          <a:blip r:embed="rId8"/>
          <a:stretch>
            <a:fillRect/>
          </a:stretch>
        </p:blipFill>
        <p:spPr>
          <a:xfrm>
            <a:off x="5497563" y="2762558"/>
            <a:ext cx="1180802" cy="1342685"/>
          </a:xfrm>
          <a:prstGeom prst="rect">
            <a:avLst/>
          </a:prstGeom>
        </p:spPr>
      </p:pic>
    </p:spTree>
    <p:extLst>
      <p:ext uri="{BB962C8B-B14F-4D97-AF65-F5344CB8AC3E}">
        <p14:creationId xmlns:p14="http://schemas.microsoft.com/office/powerpoint/2010/main" val="1610914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7353A-F36D-EF88-EB33-7DE34505AAE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05CC161-5BB3-7D94-AC1B-2E127A88582A}"/>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3CE8C4C9-51FC-5631-EC46-4BE2C1A33969}"/>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DD3A6141-ACED-03C4-EA01-F065FFA7801D}"/>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3982B83E-31D4-B6FB-DF79-2799CE3E174B}"/>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B819DF3-DFD0-5AE8-3E22-DF1E88C29417}"/>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F1AADEBD-F2C9-A756-88B1-3231B3C4628D}"/>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1DC80E1C-6665-5A02-2585-A3D02DE604F5}"/>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dirty="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PREPARING TO ARRIVE:</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D314B296-0496-2F76-EAB7-4B383C70D513}"/>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D57A1AEC-6EDA-1A08-925A-441AD3A782BA}"/>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2</a:t>
            </a:r>
            <a:endParaRPr lang="en-US" b="1" dirty="0">
              <a:latin typeface="Roboto Condensed"/>
              <a:ea typeface="Roboto Condensed"/>
              <a:cs typeface="Roboto Condensed"/>
            </a:endParaRPr>
          </a:p>
        </p:txBody>
      </p:sp>
      <p:sp>
        <p:nvSpPr>
          <p:cNvPr id="16" name="Content Placeholder 1">
            <a:extLst>
              <a:ext uri="{FF2B5EF4-FFF2-40B4-BE49-F238E27FC236}">
                <a16:creationId xmlns:a16="http://schemas.microsoft.com/office/drawing/2014/main" id="{748FDF74-E097-9C04-1159-58E478B4EDE1}"/>
              </a:ext>
            </a:extLst>
          </p:cNvPr>
          <p:cNvSpPr txBox="1">
            <a:spLocks/>
          </p:cNvSpPr>
          <p:nvPr/>
        </p:nvSpPr>
        <p:spPr>
          <a:xfrm>
            <a:off x="4932081" y="1353456"/>
            <a:ext cx="4386091" cy="3853544"/>
          </a:xfrm>
          <a:prstGeom prst="rect">
            <a:avLst/>
          </a:prstGeom>
        </p:spPr>
        <p:txBody>
          <a:bodyPr vert="horz" lIns="0" tIns="0" rIns="0" bIns="0" rtlCol="0" anchor="ctr" anchorCtr="0">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dirty="0">
              <a:solidFill>
                <a:srgbClr val="000000"/>
              </a:solidFill>
              <a:latin typeface="Roboto Light"/>
              <a:ea typeface="Roboto Light"/>
              <a:cs typeface="Roboto Light"/>
            </a:endParaRPr>
          </a:p>
          <a:p>
            <a:pPr>
              <a:lnSpc>
                <a:spcPct val="140000"/>
              </a:lnSpc>
              <a:buClr>
                <a:srgbClr val="44B4E2"/>
              </a:buClr>
            </a:pPr>
            <a:r>
              <a:rPr lang="en-US" dirty="0">
                <a:solidFill>
                  <a:srgbClr val="000000"/>
                </a:solidFill>
                <a:latin typeface="Roboto Light"/>
                <a:ea typeface="Roboto Light"/>
                <a:cs typeface="Roboto Light"/>
              </a:rPr>
              <a:t>Explore career training programs </a:t>
            </a:r>
          </a:p>
          <a:p>
            <a:pPr>
              <a:lnSpc>
                <a:spcPct val="140000"/>
              </a:lnSpc>
              <a:buClr>
                <a:srgbClr val="44B4E2"/>
              </a:buClr>
            </a:pPr>
            <a:r>
              <a:rPr lang="en-US" dirty="0">
                <a:solidFill>
                  <a:srgbClr val="000000"/>
                </a:solidFill>
                <a:latin typeface="Roboto Light"/>
                <a:ea typeface="Roboto Light"/>
                <a:cs typeface="Roboto Light"/>
              </a:rPr>
              <a:t>Explore campuses closest to you </a:t>
            </a:r>
          </a:p>
          <a:p>
            <a:pPr>
              <a:lnSpc>
                <a:spcPct val="140000"/>
              </a:lnSpc>
              <a:buClr>
                <a:srgbClr val="44B4E2"/>
              </a:buClr>
            </a:pPr>
            <a:r>
              <a:rPr lang="en-US" dirty="0">
                <a:solidFill>
                  <a:srgbClr val="000000"/>
                </a:solidFill>
                <a:latin typeface="Roboto Light"/>
                <a:ea typeface="Roboto Light"/>
                <a:cs typeface="Roboto Light"/>
              </a:rPr>
              <a:t>Discuss benefits of living on campus </a:t>
            </a:r>
          </a:p>
          <a:p>
            <a:pPr>
              <a:lnSpc>
                <a:spcPct val="140000"/>
              </a:lnSpc>
              <a:buClr>
                <a:srgbClr val="44B4E2"/>
              </a:buClr>
            </a:pPr>
            <a:r>
              <a:rPr lang="en-US" dirty="0">
                <a:solidFill>
                  <a:srgbClr val="000000"/>
                </a:solidFill>
                <a:latin typeface="Roboto Light"/>
                <a:ea typeface="Roboto Light"/>
                <a:cs typeface="Roboto Light"/>
              </a:rPr>
              <a:t>Determine </a:t>
            </a:r>
            <a:r>
              <a:rPr lang="en-US" dirty="0">
                <a:solidFill>
                  <a:srgbClr val="000000"/>
                </a:solidFill>
                <a:effectLst/>
                <a:latin typeface="Roboto Light"/>
                <a:ea typeface="Roboto Light"/>
                <a:cs typeface="Roboto Light"/>
              </a:rPr>
              <a:t>your </a:t>
            </a:r>
            <a:r>
              <a:rPr lang="en-US" dirty="0">
                <a:solidFill>
                  <a:srgbClr val="000000"/>
                </a:solidFill>
                <a:latin typeface="Roboto Light"/>
                <a:ea typeface="Roboto Light"/>
                <a:cs typeface="Roboto Light"/>
              </a:rPr>
              <a:t>arrival date</a:t>
            </a:r>
            <a:endParaRPr lang="en-US" dirty="0"/>
          </a:p>
        </p:txBody>
      </p:sp>
      <p:pic>
        <p:nvPicPr>
          <p:cNvPr id="11" name="Picture 10" descr="A person and person with luggage&#10;&#10;Description automatically generated">
            <a:extLst>
              <a:ext uri="{FF2B5EF4-FFF2-40B4-BE49-F238E27FC236}">
                <a16:creationId xmlns:a16="http://schemas.microsoft.com/office/drawing/2014/main" id="{AB315DF2-0228-0D30-5700-48C1052822D0}"/>
              </a:ext>
            </a:extLst>
          </p:cNvPr>
          <p:cNvPicPr>
            <a:picLocks noChangeAspect="1"/>
          </p:cNvPicPr>
          <p:nvPr/>
        </p:nvPicPr>
        <p:blipFill>
          <a:blip r:embed="rId6"/>
          <a:srcRect r="549"/>
          <a:stretch>
            <a:fillRect/>
          </a:stretch>
        </p:blipFill>
        <p:spPr>
          <a:xfrm>
            <a:off x="2132013" y="2448832"/>
            <a:ext cx="1773900" cy="1960335"/>
          </a:xfrm>
          <a:prstGeom prst="rect">
            <a:avLst/>
          </a:prstGeom>
        </p:spPr>
      </p:pic>
    </p:spTree>
    <p:extLst>
      <p:ext uri="{BB962C8B-B14F-4D97-AF65-F5344CB8AC3E}">
        <p14:creationId xmlns:p14="http://schemas.microsoft.com/office/powerpoint/2010/main" val="1284480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8CC4E-FFF6-BE33-9C7D-7272A60C5B2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4935D0A-9289-C45C-0ED3-1E5D03AE44F9}"/>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C75597D8-A86B-7D0B-AEAB-A0CCACF710E0}"/>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E6B813F8-7B94-B728-B623-9850E6236269}"/>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E8518D4A-3E8C-C7C1-F718-DF5C05C90AC7}"/>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57E9A82-9ACF-4EEB-5A55-216A765E8958}"/>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5364FD59-03D9-1414-E2AF-842546B640AA}"/>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74AC4D8C-754C-E17C-A46A-1F31E4B24D4E}"/>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dirty="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GETTING SETTLED IN:</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22FDBEE7-ADE1-A566-69C7-EF992AD00774}"/>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CAEAF4E9-2B28-D828-B737-75D92CAA68B4}"/>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3</a:t>
            </a:r>
            <a:endParaRPr lang="en-US" b="1" dirty="0">
              <a:latin typeface="Roboto Condensed"/>
              <a:ea typeface="Roboto Condensed"/>
              <a:cs typeface="Roboto Condensed"/>
            </a:endParaRPr>
          </a:p>
        </p:txBody>
      </p:sp>
      <p:sp>
        <p:nvSpPr>
          <p:cNvPr id="16" name="Content Placeholder 1">
            <a:extLst>
              <a:ext uri="{FF2B5EF4-FFF2-40B4-BE49-F238E27FC236}">
                <a16:creationId xmlns:a16="http://schemas.microsoft.com/office/drawing/2014/main" id="{F4DD0D17-A9B8-156F-120A-1CF445200E91}"/>
              </a:ext>
            </a:extLst>
          </p:cNvPr>
          <p:cNvSpPr txBox="1">
            <a:spLocks/>
          </p:cNvSpPr>
          <p:nvPr/>
        </p:nvSpPr>
        <p:spPr>
          <a:xfrm>
            <a:off x="4932081" y="1353456"/>
            <a:ext cx="4386091" cy="3853544"/>
          </a:xfrm>
          <a:prstGeom prst="rect">
            <a:avLst/>
          </a:prstGeom>
        </p:spPr>
        <p:txBody>
          <a:bodyPr vert="horz" lIns="0" tIns="0" rIns="0" bIns="0" rtlCol="0" anchor="ctr" anchorCtr="0">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a:solidFill>
                <a:srgbClr val="000000"/>
              </a:solidFill>
              <a:latin typeface="Roboto Light"/>
              <a:ea typeface="Roboto Light"/>
              <a:cs typeface="Roboto Light"/>
            </a:endParaRPr>
          </a:p>
          <a:p>
            <a:pPr>
              <a:lnSpc>
                <a:spcPct val="140000"/>
              </a:lnSpc>
              <a:buClr>
                <a:srgbClr val="44B4E2"/>
              </a:buClr>
            </a:pPr>
            <a:r>
              <a:rPr lang="en-US">
                <a:solidFill>
                  <a:srgbClr val="000000"/>
                </a:solidFill>
                <a:latin typeface="Roboto Light"/>
                <a:ea typeface="Roboto Light"/>
                <a:cs typeface="Roboto Light"/>
              </a:rPr>
              <a:t>Get used to center life </a:t>
            </a:r>
          </a:p>
          <a:p>
            <a:pPr>
              <a:lnSpc>
                <a:spcPct val="140000"/>
              </a:lnSpc>
              <a:buClr>
                <a:srgbClr val="44B4E2"/>
              </a:buClr>
            </a:pPr>
            <a:r>
              <a:rPr lang="en-US">
                <a:solidFill>
                  <a:srgbClr val="000000"/>
                </a:solidFill>
                <a:latin typeface="Roboto Light"/>
                <a:ea typeface="Roboto Light"/>
                <a:cs typeface="Roboto Light"/>
              </a:rPr>
              <a:t>Jump into orientation </a:t>
            </a:r>
          </a:p>
          <a:p>
            <a:pPr>
              <a:lnSpc>
                <a:spcPct val="140000"/>
              </a:lnSpc>
              <a:buClr>
                <a:srgbClr val="44B4E2"/>
              </a:buClr>
            </a:pPr>
            <a:r>
              <a:rPr lang="en-US">
                <a:solidFill>
                  <a:srgbClr val="000000"/>
                </a:solidFill>
                <a:latin typeface="Roboto Light"/>
                <a:ea typeface="Roboto Light"/>
                <a:cs typeface="Roboto Light"/>
              </a:rPr>
              <a:t>Start career prep classes </a:t>
            </a:r>
          </a:p>
          <a:p>
            <a:pPr>
              <a:lnSpc>
                <a:spcPct val="140000"/>
              </a:lnSpc>
              <a:buClr>
                <a:srgbClr val="44B4E2"/>
              </a:buClr>
            </a:pPr>
            <a:r>
              <a:rPr lang="en-US">
                <a:solidFill>
                  <a:srgbClr val="000000"/>
                </a:solidFill>
                <a:latin typeface="Roboto Light"/>
                <a:ea typeface="Roboto Light"/>
                <a:cs typeface="Roboto Light"/>
              </a:rPr>
              <a:t>Continue to explore career options </a:t>
            </a:r>
          </a:p>
          <a:p>
            <a:pPr>
              <a:lnSpc>
                <a:spcPct val="150000"/>
              </a:lnSpc>
              <a:buClr>
                <a:srgbClr val="44B4E2"/>
              </a:buClr>
            </a:pPr>
            <a:r>
              <a:rPr lang="en-US">
                <a:solidFill>
                  <a:srgbClr val="000000"/>
                </a:solidFill>
                <a:latin typeface="Roboto Light"/>
                <a:ea typeface="Roboto Light"/>
                <a:cs typeface="Roboto Light"/>
              </a:rPr>
              <a:t>Develop </a:t>
            </a:r>
            <a:r>
              <a:rPr lang="en-US">
                <a:solidFill>
                  <a:srgbClr val="000000"/>
                </a:solidFill>
                <a:effectLst/>
                <a:latin typeface="Roboto Light"/>
                <a:ea typeface="Roboto Light"/>
                <a:cs typeface="Roboto Light"/>
              </a:rPr>
              <a:t>your </a:t>
            </a:r>
            <a:r>
              <a:rPr lang="en-US">
                <a:solidFill>
                  <a:srgbClr val="000000"/>
                </a:solidFill>
                <a:latin typeface="Roboto Light"/>
                <a:ea typeface="Roboto Light"/>
                <a:cs typeface="Roboto Light"/>
              </a:rPr>
              <a:t>career plan  </a:t>
            </a:r>
            <a:endParaRPr lang="en-US"/>
          </a:p>
        </p:txBody>
      </p:sp>
      <p:pic>
        <p:nvPicPr>
          <p:cNvPr id="7" name="Picture 6" descr="A group of people sitting on bean bags with laptops&#10;&#10;Description automatically generated">
            <a:extLst>
              <a:ext uri="{FF2B5EF4-FFF2-40B4-BE49-F238E27FC236}">
                <a16:creationId xmlns:a16="http://schemas.microsoft.com/office/drawing/2014/main" id="{7BDDC4F0-4E29-3D2C-3C14-9F5E8CEC08B9}"/>
              </a:ext>
            </a:extLst>
          </p:cNvPr>
          <p:cNvPicPr>
            <a:picLocks noChangeAspect="1"/>
          </p:cNvPicPr>
          <p:nvPr/>
        </p:nvPicPr>
        <p:blipFill>
          <a:blip r:embed="rId6"/>
          <a:srcRect r="-375"/>
          <a:stretch>
            <a:fillRect/>
          </a:stretch>
        </p:blipFill>
        <p:spPr>
          <a:xfrm>
            <a:off x="1817689" y="2804205"/>
            <a:ext cx="2388108" cy="1401989"/>
          </a:xfrm>
          <a:prstGeom prst="rect">
            <a:avLst/>
          </a:prstGeom>
        </p:spPr>
      </p:pic>
    </p:spTree>
    <p:extLst>
      <p:ext uri="{BB962C8B-B14F-4D97-AF65-F5344CB8AC3E}">
        <p14:creationId xmlns:p14="http://schemas.microsoft.com/office/powerpoint/2010/main" val="1363380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2053-4175-B2E5-BA7B-4ABCE628A71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39DF2E4-96F9-FEDE-8615-522A025B3C58}"/>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9B27DAF2-C815-D3BA-61AD-CF2A583D578D}"/>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A3174F51-1C96-B5D4-2E73-2D773F52DEE4}"/>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FCC5A84F-850F-F8FE-4F95-D9B0BCAC3094}"/>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0E1B66D-F689-65CD-2BF3-54931C84BA76}"/>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BFEB2D5B-EC5B-4495-664E-9681A5B4610A}"/>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B14EB544-B9FD-2CA9-E055-9F44A5195AD2}"/>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dirty="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LEARNING &amp; TRAINING:</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4184ACA3-038B-B6FE-1D32-88714EA83B99}"/>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0D6B60C5-6B17-F8CE-9BFE-26D460FDCF01}"/>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4</a:t>
            </a:r>
            <a:endParaRPr lang="en-US" b="1" dirty="0">
              <a:latin typeface="Roboto Condensed"/>
              <a:ea typeface="Roboto Condensed"/>
              <a:cs typeface="Roboto Condensed"/>
            </a:endParaRPr>
          </a:p>
        </p:txBody>
      </p:sp>
      <p:sp>
        <p:nvSpPr>
          <p:cNvPr id="16" name="Content Placeholder 1">
            <a:extLst>
              <a:ext uri="{FF2B5EF4-FFF2-40B4-BE49-F238E27FC236}">
                <a16:creationId xmlns:a16="http://schemas.microsoft.com/office/drawing/2014/main" id="{AA67011E-F4A5-78E4-5DE9-B3FBFEF8A99F}"/>
              </a:ext>
            </a:extLst>
          </p:cNvPr>
          <p:cNvSpPr txBox="1">
            <a:spLocks/>
          </p:cNvSpPr>
          <p:nvPr/>
        </p:nvSpPr>
        <p:spPr>
          <a:xfrm>
            <a:off x="4881281" y="932542"/>
            <a:ext cx="5808491" cy="4818744"/>
          </a:xfrm>
          <a:prstGeom prst="rect">
            <a:avLst/>
          </a:prstGeom>
        </p:spPr>
        <p:txBody>
          <a:bodyPr vert="horz" lIns="0" tIns="0" rIns="0" bIns="0" rtlCol="0" anchor="ctr" anchorCtr="0">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dirty="0">
              <a:solidFill>
                <a:srgbClr val="000000"/>
              </a:solidFill>
              <a:latin typeface="Roboto Light"/>
              <a:ea typeface="Roboto Light"/>
              <a:cs typeface="Roboto Light"/>
            </a:endParaRPr>
          </a:p>
          <a:p>
            <a:pPr>
              <a:lnSpc>
                <a:spcPct val="130000"/>
              </a:lnSpc>
              <a:buClr>
                <a:srgbClr val="44B4E2"/>
              </a:buClr>
            </a:pPr>
            <a:r>
              <a:rPr lang="en-US" dirty="0">
                <a:solidFill>
                  <a:srgbClr val="000000"/>
                </a:solidFill>
                <a:latin typeface="Roboto Light"/>
                <a:ea typeface="Roboto Light"/>
                <a:cs typeface="Roboto Light"/>
              </a:rPr>
              <a:t>Focus on your future </a:t>
            </a:r>
          </a:p>
          <a:p>
            <a:pPr>
              <a:lnSpc>
                <a:spcPct val="130000"/>
              </a:lnSpc>
              <a:buClr>
                <a:srgbClr val="44B4E2"/>
              </a:buClr>
            </a:pPr>
            <a:r>
              <a:rPr lang="en-US" dirty="0">
                <a:solidFill>
                  <a:srgbClr val="000000"/>
                </a:solidFill>
                <a:latin typeface="Roboto Light"/>
                <a:ea typeface="Roboto Light"/>
                <a:cs typeface="Roboto Light"/>
              </a:rPr>
              <a:t>Build your academic skills </a:t>
            </a:r>
          </a:p>
          <a:p>
            <a:pPr lvl="1">
              <a:lnSpc>
                <a:spcPct val="130000"/>
              </a:lnSpc>
              <a:buClr>
                <a:srgbClr val="44B4E2"/>
              </a:buClr>
            </a:pPr>
            <a:r>
              <a:rPr lang="en-US" dirty="0">
                <a:solidFill>
                  <a:srgbClr val="000000"/>
                </a:solidFill>
                <a:latin typeface="Roboto Light"/>
                <a:ea typeface="Roboto Light"/>
                <a:cs typeface="Roboto Light"/>
              </a:rPr>
              <a:t>High school diploma</a:t>
            </a:r>
          </a:p>
          <a:p>
            <a:pPr lvl="1">
              <a:lnSpc>
                <a:spcPct val="130000"/>
              </a:lnSpc>
              <a:buClr>
                <a:srgbClr val="44B4E2"/>
              </a:buClr>
            </a:pPr>
            <a:r>
              <a:rPr lang="en-US" dirty="0">
                <a:solidFill>
                  <a:srgbClr val="000000"/>
                </a:solidFill>
                <a:latin typeface="Roboto Light"/>
                <a:ea typeface="Roboto Light"/>
                <a:cs typeface="Roboto Light"/>
              </a:rPr>
              <a:t>Tests of Adult Basic Education (TABE)</a:t>
            </a:r>
          </a:p>
          <a:p>
            <a:pPr lvl="2">
              <a:lnSpc>
                <a:spcPct val="130000"/>
              </a:lnSpc>
              <a:buClr>
                <a:srgbClr val="44B4E2"/>
              </a:buClr>
            </a:pPr>
            <a:r>
              <a:rPr lang="en-US" dirty="0">
                <a:solidFill>
                  <a:srgbClr val="000000"/>
                </a:solidFill>
                <a:latin typeface="Roboto Light"/>
                <a:ea typeface="Roboto Light"/>
                <a:cs typeface="Roboto Light"/>
              </a:rPr>
              <a:t>Mathematics and reading proficiency tests</a:t>
            </a:r>
          </a:p>
          <a:p>
            <a:pPr lvl="1">
              <a:lnSpc>
                <a:spcPct val="130000"/>
              </a:lnSpc>
              <a:buClr>
                <a:srgbClr val="44B4E2"/>
              </a:buClr>
            </a:pPr>
            <a:r>
              <a:rPr lang="en-US" dirty="0">
                <a:solidFill>
                  <a:srgbClr val="000000"/>
                </a:solidFill>
                <a:latin typeface="Roboto Light"/>
                <a:ea typeface="Roboto Light"/>
                <a:cs typeface="Roboto Light"/>
              </a:rPr>
              <a:t>Possible college certification program enrollment</a:t>
            </a:r>
          </a:p>
        </p:txBody>
      </p:sp>
      <p:pic>
        <p:nvPicPr>
          <p:cNvPr id="5" name="Picture 4" descr="A couple of people sitting at a desk&#10;&#10;Description automatically generated">
            <a:extLst>
              <a:ext uri="{FF2B5EF4-FFF2-40B4-BE49-F238E27FC236}">
                <a16:creationId xmlns:a16="http://schemas.microsoft.com/office/drawing/2014/main" id="{9BA2E748-C298-E95E-2376-C1B9C024F9AB}"/>
              </a:ext>
            </a:extLst>
          </p:cNvPr>
          <p:cNvPicPr>
            <a:picLocks noChangeAspect="1"/>
          </p:cNvPicPr>
          <p:nvPr/>
        </p:nvPicPr>
        <p:blipFill>
          <a:blip r:embed="rId6"/>
          <a:srcRect r="386"/>
          <a:stretch>
            <a:fillRect/>
          </a:stretch>
        </p:blipFill>
        <p:spPr>
          <a:xfrm>
            <a:off x="1858282" y="2669041"/>
            <a:ext cx="2306840" cy="1527174"/>
          </a:xfrm>
          <a:prstGeom prst="rect">
            <a:avLst/>
          </a:prstGeom>
        </p:spPr>
      </p:pic>
    </p:spTree>
    <p:extLst>
      <p:ext uri="{BB962C8B-B14F-4D97-AF65-F5344CB8AC3E}">
        <p14:creationId xmlns:p14="http://schemas.microsoft.com/office/powerpoint/2010/main" val="3875422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2D36E-D232-8154-2B99-F0C2849D90B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5B2F554-E7D2-9F61-D9AC-7C83BD57DF26}"/>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CB1F4D61-228C-E5BC-2748-7DB487406EC4}"/>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4EC17CB1-C48B-3B6F-7D30-E616DD0299DD}"/>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9824026B-1E08-6330-BAA1-F404C5EC21E1}"/>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BB9CA95-6310-871A-6132-70317DCD402D}"/>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0357E178-D055-9BED-3BE1-5FFEDA55ECF5}"/>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082B72B0-85F9-B531-5EF5-4A65F246D1C8}"/>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dirty="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LEARNING &amp; TRAINING:</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37BD1201-0891-111C-79CD-C70FE33D1B86}"/>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963B4489-1E7C-FEDF-749E-70B40D21395F}"/>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4</a:t>
            </a:r>
            <a:endParaRPr lang="en-US" b="1" dirty="0">
              <a:latin typeface="Roboto Condensed"/>
              <a:ea typeface="Roboto Condensed"/>
              <a:cs typeface="Roboto Condensed"/>
            </a:endParaRPr>
          </a:p>
        </p:txBody>
      </p:sp>
      <p:sp>
        <p:nvSpPr>
          <p:cNvPr id="16" name="Content Placeholder 1">
            <a:extLst>
              <a:ext uri="{FF2B5EF4-FFF2-40B4-BE49-F238E27FC236}">
                <a16:creationId xmlns:a16="http://schemas.microsoft.com/office/drawing/2014/main" id="{7ACAF6B4-329F-7B62-1F3F-1916D62757E3}"/>
              </a:ext>
            </a:extLst>
          </p:cNvPr>
          <p:cNvSpPr txBox="1">
            <a:spLocks/>
          </p:cNvSpPr>
          <p:nvPr/>
        </p:nvSpPr>
        <p:spPr>
          <a:xfrm>
            <a:off x="4881281" y="1716313"/>
            <a:ext cx="3791006" cy="2997202"/>
          </a:xfrm>
          <a:prstGeom prst="rect">
            <a:avLst/>
          </a:prstGeom>
        </p:spPr>
        <p:txBody>
          <a:bodyPr vert="horz" lIns="0" tIns="0" rIns="0" bIns="0" rtlCol="0" anchor="ctr" anchorCtr="0">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a:solidFill>
                <a:srgbClr val="000000"/>
              </a:solidFill>
              <a:latin typeface="Roboto Light"/>
              <a:ea typeface="Roboto Light"/>
              <a:cs typeface="Roboto Light"/>
            </a:endParaRPr>
          </a:p>
          <a:p>
            <a:pPr>
              <a:lnSpc>
                <a:spcPct val="150000"/>
              </a:lnSpc>
              <a:buClr>
                <a:srgbClr val="44B4E2"/>
              </a:buClr>
            </a:pPr>
            <a:r>
              <a:rPr lang="en-US">
                <a:solidFill>
                  <a:srgbClr val="000000"/>
                </a:solidFill>
                <a:latin typeface="Roboto Light"/>
                <a:ea typeface="Roboto Light"/>
                <a:cs typeface="Roboto Light"/>
              </a:rPr>
              <a:t>Build your career skills </a:t>
            </a:r>
          </a:p>
          <a:p>
            <a:pPr>
              <a:lnSpc>
                <a:spcPct val="150000"/>
              </a:lnSpc>
              <a:buClr>
                <a:srgbClr val="44B4E2"/>
              </a:buClr>
            </a:pPr>
            <a:r>
              <a:rPr lang="en-US">
                <a:solidFill>
                  <a:srgbClr val="000000"/>
                </a:solidFill>
                <a:latin typeface="Roboto Light"/>
                <a:ea typeface="Roboto Light"/>
                <a:cs typeface="Roboto Light"/>
              </a:rPr>
              <a:t>Build your life skills </a:t>
            </a:r>
          </a:p>
          <a:p>
            <a:pPr>
              <a:lnSpc>
                <a:spcPct val="150000"/>
              </a:lnSpc>
              <a:buClr>
                <a:srgbClr val="44B4E2"/>
              </a:buClr>
            </a:pPr>
            <a:r>
              <a:rPr lang="en-US">
                <a:solidFill>
                  <a:srgbClr val="000000"/>
                </a:solidFill>
                <a:latin typeface="Roboto Light"/>
                <a:ea typeface="Roboto Light"/>
                <a:cs typeface="Roboto Light"/>
              </a:rPr>
              <a:t>Build </a:t>
            </a:r>
            <a:r>
              <a:rPr lang="en-US">
                <a:solidFill>
                  <a:srgbClr val="000000"/>
                </a:solidFill>
                <a:effectLst/>
                <a:latin typeface="Roboto Light"/>
                <a:ea typeface="Roboto Light"/>
                <a:cs typeface="Roboto Light"/>
              </a:rPr>
              <a:t>your </a:t>
            </a:r>
            <a:r>
              <a:rPr lang="en-US">
                <a:solidFill>
                  <a:srgbClr val="000000"/>
                </a:solidFill>
                <a:latin typeface="Roboto Light"/>
                <a:ea typeface="Roboto Light"/>
                <a:cs typeface="Roboto Light"/>
              </a:rPr>
              <a:t>support community </a:t>
            </a:r>
            <a:endParaRPr lang="en-US"/>
          </a:p>
        </p:txBody>
      </p:sp>
      <p:pic>
        <p:nvPicPr>
          <p:cNvPr id="5" name="Picture 4" descr="A couple of people sitting at a desk&#10;&#10;Description automatically generated">
            <a:extLst>
              <a:ext uri="{FF2B5EF4-FFF2-40B4-BE49-F238E27FC236}">
                <a16:creationId xmlns:a16="http://schemas.microsoft.com/office/drawing/2014/main" id="{64DA353D-EB2D-611A-3AAE-52020A335084}"/>
              </a:ext>
            </a:extLst>
          </p:cNvPr>
          <p:cNvPicPr>
            <a:picLocks noChangeAspect="1"/>
          </p:cNvPicPr>
          <p:nvPr/>
        </p:nvPicPr>
        <p:blipFill>
          <a:blip r:embed="rId6"/>
          <a:srcRect r="386"/>
          <a:stretch>
            <a:fillRect/>
          </a:stretch>
        </p:blipFill>
        <p:spPr>
          <a:xfrm>
            <a:off x="1858282" y="2669041"/>
            <a:ext cx="2306840" cy="1527174"/>
          </a:xfrm>
          <a:prstGeom prst="rect">
            <a:avLst/>
          </a:prstGeom>
        </p:spPr>
      </p:pic>
    </p:spTree>
    <p:extLst>
      <p:ext uri="{BB962C8B-B14F-4D97-AF65-F5344CB8AC3E}">
        <p14:creationId xmlns:p14="http://schemas.microsoft.com/office/powerpoint/2010/main" val="3194062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8E659-817F-638A-23A4-E2AEF1A3606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E0C5BD3-303E-C3FB-B087-494F8FD572B0}"/>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259D3FA6-1A64-297A-0964-AABDEC2FCA58}"/>
              </a:ext>
            </a:extLst>
          </p:cNvPr>
          <p:cNvPicPr/>
          <p:nvPr/>
        </p:nvPicPr>
        <p:blipFill rotWithShape="1">
          <a:blip r:embed="rId4">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C98AC299-41EA-6DBA-265A-8920624BA003}"/>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65CC35AE-6803-2B47-33AE-0A8F2F021C85}"/>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11C25CA-5832-A463-D514-9DD0093598EA}"/>
                </a:ext>
              </a:extLst>
            </p:cNvPr>
            <p:cNvPicPr>
              <a:picLocks noChangeAspect="1"/>
            </p:cNvPicPr>
            <p:nvPr/>
          </p:nvPicPr>
          <p:blipFill rotWithShape="1">
            <a:blip r:embed="rId5"/>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2E1507FA-254B-51DE-8C5A-71D118C626C7}"/>
                </a:ext>
              </a:extLst>
            </p:cNvPr>
            <p:cNvPicPr>
              <a:picLocks noChangeAspect="1"/>
            </p:cNvPicPr>
            <p:nvPr/>
          </p:nvPicPr>
          <p:blipFill>
            <a:blip r:embed="rId6"/>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850D58BB-59EE-3516-F81D-2C5B93A7269E}"/>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A DAY IN THE LIFE AT JOB CORPS</a:t>
            </a:r>
            <a:endParaRPr sz="2800">
              <a:solidFill>
                <a:schemeClr val="lt1"/>
              </a:solidFill>
              <a:latin typeface="Oswald"/>
              <a:ea typeface="Oswald"/>
              <a:cs typeface="Oswald"/>
              <a:sym typeface="Oswald"/>
            </a:endParaRPr>
          </a:p>
        </p:txBody>
      </p:sp>
      <p:pic>
        <p:nvPicPr>
          <p:cNvPr id="7" name="Picture 6" descr="A qr code with a few black squares&#10;&#10;AI-generated content may be incorrect.">
            <a:extLst>
              <a:ext uri="{FF2B5EF4-FFF2-40B4-BE49-F238E27FC236}">
                <a16:creationId xmlns:a16="http://schemas.microsoft.com/office/drawing/2014/main" id="{9189C9D9-6E88-47AC-215F-4FBD7EDCB37F}"/>
              </a:ext>
            </a:extLst>
          </p:cNvPr>
          <p:cNvPicPr>
            <a:picLocks noChangeAspect="1"/>
          </p:cNvPicPr>
          <p:nvPr/>
        </p:nvPicPr>
        <p:blipFill>
          <a:blip r:embed="rId7"/>
          <a:srcRect r="-503" b="500"/>
          <a:stretch>
            <a:fillRect/>
          </a:stretch>
        </p:blipFill>
        <p:spPr>
          <a:xfrm>
            <a:off x="9082995" y="2576966"/>
            <a:ext cx="2001676" cy="1979810"/>
          </a:xfrm>
          <a:prstGeom prst="rect">
            <a:avLst/>
          </a:prstGeom>
        </p:spPr>
      </p:pic>
      <p:pic>
        <p:nvPicPr>
          <p:cNvPr id="3" name="Picture 2" descr="A qr code with a few black squares&#10;&#10;AI-generated content may be incorrect.">
            <a:extLst>
              <a:ext uri="{FF2B5EF4-FFF2-40B4-BE49-F238E27FC236}">
                <a16:creationId xmlns:a16="http://schemas.microsoft.com/office/drawing/2014/main" id="{2BD72FFD-E800-D431-5487-248D1F042C03}"/>
              </a:ext>
            </a:extLst>
          </p:cNvPr>
          <p:cNvPicPr>
            <a:picLocks noChangeAspect="1"/>
          </p:cNvPicPr>
          <p:nvPr/>
        </p:nvPicPr>
        <p:blipFill>
          <a:blip r:embed="rId8"/>
          <a:srcRect r="-503" b="500"/>
          <a:stretch>
            <a:fillRect/>
          </a:stretch>
        </p:blipFill>
        <p:spPr>
          <a:xfrm>
            <a:off x="9082995" y="2613251"/>
            <a:ext cx="2008933" cy="1972554"/>
          </a:xfrm>
          <a:prstGeom prst="rect">
            <a:avLst/>
          </a:prstGeom>
        </p:spPr>
      </p:pic>
      <p:pic>
        <p:nvPicPr>
          <p:cNvPr id="5" name="Online Media 4" title="A Day in the Life at Job Corps">
            <a:hlinkClick r:id="" action="ppaction://noaction"/>
            <a:extLst>
              <a:ext uri="{FF2B5EF4-FFF2-40B4-BE49-F238E27FC236}">
                <a16:creationId xmlns:a16="http://schemas.microsoft.com/office/drawing/2014/main" id="{F48ADF42-CDCD-500E-D6D3-AB8AF3FBB2AF}"/>
              </a:ext>
            </a:extLst>
          </p:cNvPr>
          <p:cNvPicPr>
            <a:picLocks noRot="1" noChangeAspect="1"/>
          </p:cNvPicPr>
          <p:nvPr>
            <a:videoFile r:link="rId1"/>
          </p:nvPr>
        </p:nvPicPr>
        <p:blipFill>
          <a:blip r:embed="rId9"/>
          <a:stretch>
            <a:fillRect/>
          </a:stretch>
        </p:blipFill>
        <p:spPr>
          <a:xfrm>
            <a:off x="1118054" y="1542143"/>
            <a:ext cx="7054624" cy="4049487"/>
          </a:xfrm>
          <a:prstGeom prst="rect">
            <a:avLst/>
          </a:prstGeom>
        </p:spPr>
      </p:pic>
    </p:spTree>
    <p:extLst>
      <p:ext uri="{BB962C8B-B14F-4D97-AF65-F5344CB8AC3E}">
        <p14:creationId xmlns:p14="http://schemas.microsoft.com/office/powerpoint/2010/main" val="4146088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E1E1-E4BA-EF90-7DC6-58C3AD3F26B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C39B09-6B86-3D85-56DA-C7E6D5FFEEB4}"/>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C13E3937-C4C4-DDD0-D47B-44B6F893BC91}"/>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B544DD82-F204-4E7A-C9C2-0057477AA0DA}"/>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E86D1A2E-8E77-7BD9-1FD1-6A66E37FD3EA}"/>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C99C51B-5899-F240-0319-3C15A74A0500}"/>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B9A54987-7A61-BC5A-5575-8E959203D1C7}"/>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247EEF00-37BF-06A3-8555-7E7B0D96319D}"/>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BEGINNING YOUR NEW PATH:</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C625D216-0F7C-C536-DA48-61CF3BF34946}"/>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131CEAC5-E90B-2B71-7C13-73BFCECD1658}"/>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5</a:t>
            </a:r>
          </a:p>
        </p:txBody>
      </p:sp>
      <p:pic>
        <p:nvPicPr>
          <p:cNvPr id="15" name="Picture 14" descr="A group of people holding a diploma&#10;&#10;Description automatically generated">
            <a:extLst>
              <a:ext uri="{FF2B5EF4-FFF2-40B4-BE49-F238E27FC236}">
                <a16:creationId xmlns:a16="http://schemas.microsoft.com/office/drawing/2014/main" id="{77CDF44E-DAEF-041D-F889-1EB5C0740A7A}"/>
              </a:ext>
            </a:extLst>
          </p:cNvPr>
          <p:cNvPicPr>
            <a:picLocks noChangeAspect="1"/>
          </p:cNvPicPr>
          <p:nvPr/>
        </p:nvPicPr>
        <p:blipFill>
          <a:blip r:embed="rId6"/>
          <a:srcRect/>
          <a:stretch>
            <a:fillRect/>
          </a:stretch>
        </p:blipFill>
        <p:spPr>
          <a:xfrm>
            <a:off x="2069647" y="2364467"/>
            <a:ext cx="1884135" cy="2034721"/>
          </a:xfrm>
          <a:prstGeom prst="rect">
            <a:avLst/>
          </a:prstGeom>
        </p:spPr>
      </p:pic>
      <p:sp>
        <p:nvSpPr>
          <p:cNvPr id="16" name="Content Placeholder 1">
            <a:extLst>
              <a:ext uri="{FF2B5EF4-FFF2-40B4-BE49-F238E27FC236}">
                <a16:creationId xmlns:a16="http://schemas.microsoft.com/office/drawing/2014/main" id="{7BB28425-18E9-F874-CD42-AA76DB3C663F}"/>
              </a:ext>
            </a:extLst>
          </p:cNvPr>
          <p:cNvSpPr txBox="1">
            <a:spLocks/>
          </p:cNvSpPr>
          <p:nvPr/>
        </p:nvSpPr>
        <p:spPr>
          <a:xfrm>
            <a:off x="4881281" y="1716313"/>
            <a:ext cx="3791006" cy="2997202"/>
          </a:xfrm>
          <a:prstGeom prst="rect">
            <a:avLst/>
          </a:prstGeom>
        </p:spPr>
        <p:txBody>
          <a:bodyPr vert="horz" lIns="0" tIns="0" rIns="0" bIns="0" rtlCol="0" anchor="ctr" anchorCtr="0">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a:solidFill>
                <a:srgbClr val="000000"/>
              </a:solidFill>
              <a:latin typeface="Roboto Light"/>
              <a:ea typeface="Roboto Light"/>
              <a:cs typeface="Roboto Light"/>
            </a:endParaRPr>
          </a:p>
          <a:p>
            <a:pPr>
              <a:lnSpc>
                <a:spcPct val="150000"/>
              </a:lnSpc>
              <a:buClr>
                <a:srgbClr val="44B4E2"/>
              </a:buClr>
            </a:pPr>
            <a:r>
              <a:rPr lang="en-US">
                <a:solidFill>
                  <a:srgbClr val="000000"/>
                </a:solidFill>
                <a:latin typeface="Roboto Light"/>
                <a:ea typeface="Roboto Light"/>
                <a:cs typeface="Roboto Light"/>
              </a:rPr>
              <a:t>Plan for life after Job Corps </a:t>
            </a:r>
          </a:p>
          <a:p>
            <a:pPr>
              <a:lnSpc>
                <a:spcPct val="150000"/>
              </a:lnSpc>
              <a:buClr>
                <a:srgbClr val="44B4E2"/>
              </a:buClr>
            </a:pPr>
            <a:r>
              <a:rPr lang="en-US">
                <a:solidFill>
                  <a:srgbClr val="000000"/>
                </a:solidFill>
                <a:effectLst/>
                <a:latin typeface="Roboto Light"/>
                <a:ea typeface="Roboto Light"/>
                <a:cs typeface="Roboto Light"/>
              </a:rPr>
              <a:t>Graduate from Job Corps</a:t>
            </a:r>
            <a:r>
              <a:rPr lang="en-US">
                <a:solidFill>
                  <a:srgbClr val="000000"/>
                </a:solidFill>
                <a:latin typeface="Roboto Light"/>
                <a:ea typeface="Roboto Light"/>
                <a:cs typeface="Roboto Light"/>
              </a:rPr>
              <a:t> </a:t>
            </a:r>
            <a:endParaRPr lang="en-US">
              <a:solidFill>
                <a:srgbClr val="000000"/>
              </a:solidFill>
              <a:latin typeface="Montserrat"/>
              <a:ea typeface="Roboto Light"/>
              <a:cs typeface="Roboto Light"/>
            </a:endParaRPr>
          </a:p>
          <a:p>
            <a:pPr fontAlgn="base">
              <a:lnSpc>
                <a:spcPct val="150000"/>
              </a:lnSpc>
              <a:buClr>
                <a:srgbClr val="44B4E2"/>
              </a:buClr>
            </a:pPr>
            <a:r>
              <a:rPr lang="en-US">
                <a:solidFill>
                  <a:srgbClr val="000000"/>
                </a:solidFill>
                <a:effectLst/>
                <a:latin typeface="Roboto Light"/>
                <a:ea typeface="Roboto Light"/>
                <a:cs typeface="Roboto Light"/>
              </a:rPr>
              <a:t>Begin your journey </a:t>
            </a:r>
          </a:p>
          <a:p>
            <a:pPr fontAlgn="base">
              <a:lnSpc>
                <a:spcPct val="150000"/>
              </a:lnSpc>
              <a:buClr>
                <a:srgbClr val="44B4E2"/>
              </a:buClr>
            </a:pPr>
            <a:r>
              <a:rPr lang="en-US">
                <a:solidFill>
                  <a:srgbClr val="000000"/>
                </a:solidFill>
                <a:effectLst/>
                <a:latin typeface="Roboto Light"/>
                <a:ea typeface="Roboto Light"/>
                <a:cs typeface="Roboto Light"/>
              </a:rPr>
              <a:t>Stay connected </a:t>
            </a:r>
          </a:p>
        </p:txBody>
      </p:sp>
    </p:spTree>
    <p:extLst>
      <p:ext uri="{BB962C8B-B14F-4D97-AF65-F5344CB8AC3E}">
        <p14:creationId xmlns:p14="http://schemas.microsoft.com/office/powerpoint/2010/main" val="1589620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255B3-B5DE-2DE0-ACB2-B2F1EFD16BA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A178EBD-D3C0-F69D-C3B0-E1B8848EA1A8}"/>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BF0952A4-05D3-7B01-6F2C-57E47DDE37CF}"/>
              </a:ext>
            </a:extLst>
          </p:cNvPr>
          <p:cNvPicPr/>
          <p:nvPr/>
        </p:nvPicPr>
        <p:blipFill rotWithShape="1">
          <a:blip r:embed="rId4">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B178FB18-F4E7-4BF7-4DE5-920C1F3982CE}"/>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2A80A492-4EB2-2029-F4E7-D140205E5201}"/>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AD9C454-ADDA-6A9E-2D66-EF0E042E6B98}"/>
                </a:ext>
              </a:extLst>
            </p:cNvPr>
            <p:cNvPicPr>
              <a:picLocks noChangeAspect="1"/>
            </p:cNvPicPr>
            <p:nvPr/>
          </p:nvPicPr>
          <p:blipFill rotWithShape="1">
            <a:blip r:embed="rId5"/>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472A1326-25C7-AA2E-FE71-02888EFCA438}"/>
                </a:ext>
              </a:extLst>
            </p:cNvPr>
            <p:cNvPicPr>
              <a:picLocks noChangeAspect="1"/>
            </p:cNvPicPr>
            <p:nvPr/>
          </p:nvPicPr>
          <p:blipFill>
            <a:blip r:embed="rId6"/>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A487D95F-F1FE-FB6B-CDE3-71A13ACC45F6}"/>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WHY JOB CORPS WORKS:</a:t>
            </a:r>
            <a:endParaRPr sz="2800">
              <a:solidFill>
                <a:schemeClr val="lt1"/>
              </a:solidFill>
              <a:latin typeface="Oswald"/>
              <a:ea typeface="Oswald"/>
              <a:cs typeface="Oswald"/>
              <a:sym typeface="Oswald"/>
            </a:endParaRPr>
          </a:p>
        </p:txBody>
      </p:sp>
      <p:pic>
        <p:nvPicPr>
          <p:cNvPr id="7" name="Picture 6" descr="A qr code with a few black squares&#10;&#10;AI-generated content may be incorrect.">
            <a:extLst>
              <a:ext uri="{FF2B5EF4-FFF2-40B4-BE49-F238E27FC236}">
                <a16:creationId xmlns:a16="http://schemas.microsoft.com/office/drawing/2014/main" id="{B4D34F39-0336-BA79-835E-7067D71BEC99}"/>
              </a:ext>
            </a:extLst>
          </p:cNvPr>
          <p:cNvPicPr>
            <a:picLocks noChangeAspect="1"/>
          </p:cNvPicPr>
          <p:nvPr/>
        </p:nvPicPr>
        <p:blipFill>
          <a:blip r:embed="rId7"/>
          <a:srcRect r="-503" b="500"/>
          <a:stretch>
            <a:fillRect/>
          </a:stretch>
        </p:blipFill>
        <p:spPr>
          <a:xfrm>
            <a:off x="9082995" y="2576966"/>
            <a:ext cx="2001676" cy="1979810"/>
          </a:xfrm>
          <a:prstGeom prst="rect">
            <a:avLst/>
          </a:prstGeom>
        </p:spPr>
      </p:pic>
      <p:pic>
        <p:nvPicPr>
          <p:cNvPr id="11" name="Online Media 10" title="An Opportunity To Make Yourself Proud">
            <a:hlinkClick r:id="" action="ppaction://noaction"/>
            <a:extLst>
              <a:ext uri="{FF2B5EF4-FFF2-40B4-BE49-F238E27FC236}">
                <a16:creationId xmlns:a16="http://schemas.microsoft.com/office/drawing/2014/main" id="{0A86B02B-F995-CC0B-69B2-110DA436327A}"/>
              </a:ext>
            </a:extLst>
          </p:cNvPr>
          <p:cNvPicPr>
            <a:picLocks noRot="1" noChangeAspect="1"/>
          </p:cNvPicPr>
          <p:nvPr>
            <a:videoFile r:link="rId1"/>
          </p:nvPr>
        </p:nvPicPr>
        <p:blipFill>
          <a:blip r:embed="rId8"/>
          <a:stretch>
            <a:fillRect/>
          </a:stretch>
        </p:blipFill>
        <p:spPr>
          <a:xfrm>
            <a:off x="1118054" y="1546962"/>
            <a:ext cx="7083652" cy="4034971"/>
          </a:xfrm>
          <a:prstGeom prst="rect">
            <a:avLst/>
          </a:prstGeom>
        </p:spPr>
      </p:pic>
    </p:spTree>
    <p:extLst>
      <p:ext uri="{BB962C8B-B14F-4D97-AF65-F5344CB8AC3E}">
        <p14:creationId xmlns:p14="http://schemas.microsoft.com/office/powerpoint/2010/main" val="3084339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EF5FD-5E80-2E25-1A17-2EDD458C385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796DB0D-5F2D-D579-41D7-BA955636FFD8}"/>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F60A1729-5E68-ABFC-A0D9-D056918B4352}"/>
              </a:ext>
            </a:extLst>
          </p:cNvPr>
          <p:cNvPicPr/>
          <p:nvPr/>
        </p:nvPicPr>
        <p:blipFill rotWithShape="1">
          <a:blip r:embed="rId4">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50F0C72F-F266-DABB-CB03-25DAF2FFEB90}"/>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66009432-B1FB-9B58-E4C0-D22014B67211}"/>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188235F-6956-3228-0232-C36A71CEB2FB}"/>
                </a:ext>
              </a:extLst>
            </p:cNvPr>
            <p:cNvPicPr>
              <a:picLocks noChangeAspect="1"/>
            </p:cNvPicPr>
            <p:nvPr/>
          </p:nvPicPr>
          <p:blipFill rotWithShape="1">
            <a:blip r:embed="rId5"/>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B3E2E388-C4CA-5A6D-0579-0434BE90F001}"/>
                </a:ext>
              </a:extLst>
            </p:cNvPr>
            <p:cNvPicPr>
              <a:picLocks noChangeAspect="1"/>
            </p:cNvPicPr>
            <p:nvPr/>
          </p:nvPicPr>
          <p:blipFill>
            <a:blip r:embed="rId6"/>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DA023785-2862-2C9B-9F23-193A52A93FEA}"/>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WHY JOB CORPS WORKS:</a:t>
            </a:r>
            <a:endParaRPr sz="2800">
              <a:solidFill>
                <a:schemeClr val="lt1"/>
              </a:solidFill>
              <a:latin typeface="Oswald"/>
              <a:ea typeface="Oswald"/>
              <a:cs typeface="Oswald"/>
              <a:sym typeface="Oswald"/>
            </a:endParaRPr>
          </a:p>
        </p:txBody>
      </p:sp>
      <p:pic>
        <p:nvPicPr>
          <p:cNvPr id="7" name="Picture 6" descr="A qr code with a few black squares&#10;&#10;AI-generated content may be incorrect.">
            <a:extLst>
              <a:ext uri="{FF2B5EF4-FFF2-40B4-BE49-F238E27FC236}">
                <a16:creationId xmlns:a16="http://schemas.microsoft.com/office/drawing/2014/main" id="{9D874F37-BFF8-1686-C24A-17F5085ADF00}"/>
              </a:ext>
            </a:extLst>
          </p:cNvPr>
          <p:cNvPicPr>
            <a:picLocks noChangeAspect="1"/>
          </p:cNvPicPr>
          <p:nvPr/>
        </p:nvPicPr>
        <p:blipFill>
          <a:blip r:embed="rId7"/>
          <a:srcRect r="-503" b="500"/>
          <a:stretch>
            <a:fillRect/>
          </a:stretch>
        </p:blipFill>
        <p:spPr>
          <a:xfrm>
            <a:off x="9082995" y="2576966"/>
            <a:ext cx="2001676" cy="1979810"/>
          </a:xfrm>
          <a:prstGeom prst="rect">
            <a:avLst/>
          </a:prstGeom>
        </p:spPr>
      </p:pic>
      <p:pic>
        <p:nvPicPr>
          <p:cNvPr id="11" name="Picture 10" descr="A qr code with a few black squares&#10;&#10;AI-generated content may be incorrect.">
            <a:extLst>
              <a:ext uri="{FF2B5EF4-FFF2-40B4-BE49-F238E27FC236}">
                <a16:creationId xmlns:a16="http://schemas.microsoft.com/office/drawing/2014/main" id="{2AA7209E-0CB7-1314-8877-DAF3C8A4AD62}"/>
              </a:ext>
            </a:extLst>
          </p:cNvPr>
          <p:cNvPicPr>
            <a:picLocks noChangeAspect="1"/>
          </p:cNvPicPr>
          <p:nvPr/>
        </p:nvPicPr>
        <p:blipFill>
          <a:blip r:embed="rId8"/>
          <a:srcRect r="-503" b="500"/>
          <a:stretch>
            <a:fillRect/>
          </a:stretch>
        </p:blipFill>
        <p:spPr>
          <a:xfrm>
            <a:off x="9075738" y="2569710"/>
            <a:ext cx="2008933" cy="1987067"/>
          </a:xfrm>
          <a:prstGeom prst="rect">
            <a:avLst/>
          </a:prstGeom>
        </p:spPr>
      </p:pic>
      <p:pic>
        <p:nvPicPr>
          <p:cNvPr id="13" name="Online Media 12" title="Retired WNBA Player Nakia Sanford Reveals How Job Corps Influenced Her Career🏀">
            <a:hlinkClick r:id="" action="ppaction://noaction"/>
            <a:extLst>
              <a:ext uri="{FF2B5EF4-FFF2-40B4-BE49-F238E27FC236}">
                <a16:creationId xmlns:a16="http://schemas.microsoft.com/office/drawing/2014/main" id="{DE5C700A-84CD-51B1-77FA-11D6274CB33A}"/>
              </a:ext>
            </a:extLst>
          </p:cNvPr>
          <p:cNvPicPr>
            <a:picLocks noRot="1" noChangeAspect="1"/>
          </p:cNvPicPr>
          <p:nvPr>
            <a:videoFile r:link="rId1"/>
          </p:nvPr>
        </p:nvPicPr>
        <p:blipFill>
          <a:blip r:embed="rId9"/>
          <a:stretch>
            <a:fillRect/>
          </a:stretch>
        </p:blipFill>
        <p:spPr>
          <a:xfrm>
            <a:off x="1096283" y="1527628"/>
            <a:ext cx="7105424" cy="4085771"/>
          </a:xfrm>
          <a:prstGeom prst="rect">
            <a:avLst/>
          </a:prstGeom>
        </p:spPr>
      </p:pic>
    </p:spTree>
    <p:extLst>
      <p:ext uri="{BB962C8B-B14F-4D97-AF65-F5344CB8AC3E}">
        <p14:creationId xmlns:p14="http://schemas.microsoft.com/office/powerpoint/2010/main" val="28172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E1E1-E4BA-EF90-7DC6-58C3AD3F26B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C39B09-6B86-3D85-56DA-C7E6D5FFEEB4}"/>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C13E3937-C4C4-DDD0-D47B-44B6F893BC91}"/>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B544DD82-F204-4E7A-C9C2-0057477AA0DA}"/>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E86D1A2E-8E77-7BD9-1FD1-6A66E37FD3EA}"/>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C99C51B-5899-F240-0319-3C15A74A0500}"/>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B9A54987-7A61-BC5A-5575-8E959203D1C7}"/>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247EEF00-37BF-06A3-8555-7E7B0D96319D}"/>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WHAT'S NEXT?</a:t>
            </a:r>
            <a:endParaRPr sz="2800">
              <a:solidFill>
                <a:schemeClr val="lt1"/>
              </a:solidFill>
              <a:latin typeface="Oswald"/>
              <a:ea typeface="Oswald"/>
              <a:cs typeface="Oswald"/>
              <a:sym typeface="Oswald"/>
            </a:endParaRPr>
          </a:p>
        </p:txBody>
      </p:sp>
      <p:sp>
        <p:nvSpPr>
          <p:cNvPr id="3" name="Content Placeholder 1">
            <a:extLst>
              <a:ext uri="{FF2B5EF4-FFF2-40B4-BE49-F238E27FC236}">
                <a16:creationId xmlns:a16="http://schemas.microsoft.com/office/drawing/2014/main" id="{57C423AD-3DC9-9548-406D-370E42D1031A}"/>
              </a:ext>
            </a:extLst>
          </p:cNvPr>
          <p:cNvSpPr>
            <a:spLocks noGrp="1"/>
          </p:cNvSpPr>
          <p:nvPr/>
        </p:nvSpPr>
        <p:spPr>
          <a:xfrm>
            <a:off x="904090" y="4212378"/>
            <a:ext cx="2601321" cy="607785"/>
          </a:xfrm>
          <a:prstGeom prst="rect">
            <a:avLst/>
          </a:prstGeom>
        </p:spPr>
        <p:txBody>
          <a:bodyPr vert="horz" lIns="0" tIns="0" rIns="0" bIns="0" rtlCol="0" anchor="t">
            <a:normAutofit/>
          </a:bodyPr>
          <a:lstStyle>
            <a:lvl1pPr marL="228600" indent="-228600" algn="l" defTabSz="914400" rtl="0" eaLnBrk="1" latinLnBrk="0" hangingPunct="1">
              <a:lnSpc>
                <a:spcPct val="90000"/>
              </a:lnSpc>
              <a:spcBef>
                <a:spcPts val="1000"/>
              </a:spcBef>
              <a:buClr>
                <a:srgbClr val="44B4E2"/>
              </a:buClr>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Clr>
                <a:srgbClr val="44B4E2"/>
              </a:buClr>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Clr>
                <a:srgbClr val="44B4E2"/>
              </a:buClr>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Clr>
                <a:srgbClr val="44B4E2"/>
              </a:buClr>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Clr>
                <a:srgbClr val="44B4E2"/>
              </a:buClr>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b="1">
                <a:solidFill>
                  <a:srgbClr val="25408F"/>
                </a:solidFill>
                <a:latin typeface="Roboto Medium"/>
                <a:ea typeface="Roboto Medium"/>
                <a:cs typeface="Roboto Medium"/>
              </a:rPr>
              <a:t>GET STARTED TODAY!</a:t>
            </a:r>
            <a:endParaRPr lang="en-US" sz="1400" b="1">
              <a:solidFill>
                <a:srgbClr val="25408F"/>
              </a:solidFill>
              <a:latin typeface="Roboto Medium"/>
              <a:ea typeface="Roboto Medium"/>
              <a:cs typeface="Roboto Medium"/>
            </a:endParaRPr>
          </a:p>
        </p:txBody>
      </p:sp>
      <p:sp>
        <p:nvSpPr>
          <p:cNvPr id="5" name="Content Placeholder 1">
            <a:extLst>
              <a:ext uri="{FF2B5EF4-FFF2-40B4-BE49-F238E27FC236}">
                <a16:creationId xmlns:a16="http://schemas.microsoft.com/office/drawing/2014/main" id="{26EEF259-CA0C-57F4-FB1C-1FA2AEE40028}"/>
              </a:ext>
            </a:extLst>
          </p:cNvPr>
          <p:cNvSpPr txBox="1">
            <a:spLocks/>
          </p:cNvSpPr>
          <p:nvPr/>
        </p:nvSpPr>
        <p:spPr>
          <a:xfrm>
            <a:off x="4017099" y="4212378"/>
            <a:ext cx="3985535" cy="941615"/>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Font typeface="System Font Regular"/>
              <a:buNone/>
            </a:pPr>
            <a:r>
              <a:rPr lang="en-US" b="1">
                <a:solidFill>
                  <a:srgbClr val="25408F"/>
                </a:solidFill>
                <a:latin typeface="Roboto Medium"/>
                <a:ea typeface="Roboto Medium"/>
                <a:cs typeface="Roboto Medium"/>
              </a:rPr>
              <a:t>CHECK OUT JOBCORPS.GOV</a:t>
            </a:r>
            <a:br>
              <a:rPr lang="en-US" sz="1400" b="1" dirty="0">
                <a:latin typeface="Roboto Condensed" panose="02000000000000000000" pitchFamily="2" charset="0"/>
              </a:rPr>
            </a:br>
            <a:r>
              <a:rPr lang="en-US" sz="1600">
                <a:latin typeface="Roboto Light"/>
                <a:ea typeface="Roboto Light"/>
                <a:cs typeface="Roboto Light"/>
              </a:rPr>
              <a:t>to explore virtual tours, FAQs, industries and more!</a:t>
            </a:r>
            <a:r>
              <a:rPr lang="en-US" sz="1400" dirty="0">
                <a:latin typeface="Roboto Light"/>
                <a:ea typeface="Roboto Light"/>
                <a:cs typeface="Roboto Light"/>
              </a:rPr>
              <a:t> </a:t>
            </a:r>
          </a:p>
        </p:txBody>
      </p:sp>
      <p:sp>
        <p:nvSpPr>
          <p:cNvPr id="7" name="Content Placeholder 1">
            <a:extLst>
              <a:ext uri="{FF2B5EF4-FFF2-40B4-BE49-F238E27FC236}">
                <a16:creationId xmlns:a16="http://schemas.microsoft.com/office/drawing/2014/main" id="{AE828466-FF6F-D691-49AA-D5B340102C96}"/>
              </a:ext>
            </a:extLst>
          </p:cNvPr>
          <p:cNvSpPr txBox="1">
            <a:spLocks/>
          </p:cNvSpPr>
          <p:nvPr/>
        </p:nvSpPr>
        <p:spPr>
          <a:xfrm>
            <a:off x="8810266" y="4212378"/>
            <a:ext cx="2088800" cy="448758"/>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Font typeface="System Font Regular"/>
              <a:buNone/>
            </a:pPr>
            <a:r>
              <a:rPr lang="en-US" b="1">
                <a:solidFill>
                  <a:srgbClr val="25408F"/>
                </a:solidFill>
                <a:latin typeface="Roboto Medium"/>
                <a:ea typeface="Roboto Medium"/>
                <a:cs typeface="Roboto Medium"/>
              </a:rPr>
              <a:t>FOLLOW US</a:t>
            </a:r>
          </a:p>
        </p:txBody>
      </p:sp>
      <p:pic>
        <p:nvPicPr>
          <p:cNvPr id="13" name="Picture 12" descr="A qr code with a few squares&#10;&#10;Description automatically generated">
            <a:extLst>
              <a:ext uri="{FF2B5EF4-FFF2-40B4-BE49-F238E27FC236}">
                <a16:creationId xmlns:a16="http://schemas.microsoft.com/office/drawing/2014/main" id="{9669DEEA-D98B-A5AF-FA01-1D56BA778AAF}"/>
              </a:ext>
            </a:extLst>
          </p:cNvPr>
          <p:cNvPicPr>
            <a:picLocks noChangeAspect="1"/>
          </p:cNvPicPr>
          <p:nvPr/>
        </p:nvPicPr>
        <p:blipFill>
          <a:blip r:embed="rId6"/>
          <a:stretch>
            <a:fillRect/>
          </a:stretch>
        </p:blipFill>
        <p:spPr>
          <a:xfrm>
            <a:off x="1487565" y="2371830"/>
            <a:ext cx="1448888" cy="1448888"/>
          </a:xfrm>
          <a:prstGeom prst="rect">
            <a:avLst/>
          </a:prstGeom>
          <a:ln>
            <a:solidFill>
              <a:srgbClr val="3B297D"/>
            </a:solidFill>
          </a:ln>
        </p:spPr>
      </p:pic>
      <p:pic>
        <p:nvPicPr>
          <p:cNvPr id="16" name="Picture 15" descr="A person holding a computer&#10;&#10;Description automatically generated">
            <a:extLst>
              <a:ext uri="{FF2B5EF4-FFF2-40B4-BE49-F238E27FC236}">
                <a16:creationId xmlns:a16="http://schemas.microsoft.com/office/drawing/2014/main" id="{3051ECCF-1C4D-B991-BD08-99DB3C600564}"/>
              </a:ext>
            </a:extLst>
          </p:cNvPr>
          <p:cNvPicPr>
            <a:picLocks noChangeAspect="1"/>
          </p:cNvPicPr>
          <p:nvPr/>
        </p:nvPicPr>
        <p:blipFill>
          <a:blip r:embed="rId7"/>
          <a:stretch>
            <a:fillRect/>
          </a:stretch>
        </p:blipFill>
        <p:spPr>
          <a:xfrm>
            <a:off x="4971142" y="1991918"/>
            <a:ext cx="2133600" cy="1828800"/>
          </a:xfrm>
          <a:prstGeom prst="rect">
            <a:avLst/>
          </a:prstGeom>
        </p:spPr>
      </p:pic>
      <p:pic>
        <p:nvPicPr>
          <p:cNvPr id="17" name="Picture 16" descr="A group of blue icons&#10;&#10;Description automatically generated">
            <a:extLst>
              <a:ext uri="{FF2B5EF4-FFF2-40B4-BE49-F238E27FC236}">
                <a16:creationId xmlns:a16="http://schemas.microsoft.com/office/drawing/2014/main" id="{A968741A-0BA9-6EF8-7D19-C3CBF724F331}"/>
              </a:ext>
            </a:extLst>
          </p:cNvPr>
          <p:cNvPicPr>
            <a:picLocks noChangeAspect="1"/>
          </p:cNvPicPr>
          <p:nvPr/>
        </p:nvPicPr>
        <p:blipFill>
          <a:blip r:embed="rId8"/>
          <a:stretch>
            <a:fillRect/>
          </a:stretch>
        </p:blipFill>
        <p:spPr>
          <a:xfrm>
            <a:off x="8714521" y="2513951"/>
            <a:ext cx="2106382" cy="1088131"/>
          </a:xfrm>
          <a:prstGeom prst="rect">
            <a:avLst/>
          </a:prstGeom>
        </p:spPr>
      </p:pic>
    </p:spTree>
    <p:extLst>
      <p:ext uri="{BB962C8B-B14F-4D97-AF65-F5344CB8AC3E}">
        <p14:creationId xmlns:p14="http://schemas.microsoft.com/office/powerpoint/2010/main" val="3908730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04829-950E-C06F-9929-6EB41951C3C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27ABA27-868E-8EC3-7D3F-3547E929BEA3}"/>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7CAE2723-69A1-CD51-A2E6-1DB1430324D1}"/>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6ED34314-12A9-83D1-89A1-55DFFE92E327}"/>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816663CA-D5C2-B8BC-8107-7525F4283DD4}"/>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FDC1040-86BC-5B4E-665A-16A0FB5AE942}"/>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F2551C5C-09D5-2DD6-48ED-7A7C0C9258A6}"/>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5AF1B110-16CB-4CBC-38AF-E356D085F699}"/>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MAKE THE MOST OF YOUR PRESENTATION</a:t>
            </a:r>
            <a:endParaRPr sz="2800">
              <a:solidFill>
                <a:schemeClr val="lt1"/>
              </a:solidFill>
              <a:latin typeface="Oswald"/>
              <a:ea typeface="Oswald"/>
              <a:cs typeface="Oswald"/>
              <a:sym typeface="Oswald"/>
            </a:endParaRPr>
          </a:p>
        </p:txBody>
      </p:sp>
      <p:sp>
        <p:nvSpPr>
          <p:cNvPr id="15" name="TextBox 14">
            <a:extLst>
              <a:ext uri="{FF2B5EF4-FFF2-40B4-BE49-F238E27FC236}">
                <a16:creationId xmlns:a16="http://schemas.microsoft.com/office/drawing/2014/main" id="{6A3A30B3-60F4-5101-174E-E91458F7E5D1}"/>
              </a:ext>
            </a:extLst>
          </p:cNvPr>
          <p:cNvSpPr txBox="1"/>
          <p:nvPr/>
        </p:nvSpPr>
        <p:spPr>
          <a:xfrm>
            <a:off x="1179251" y="1633753"/>
            <a:ext cx="9828558" cy="3785652"/>
          </a:xfrm>
          <a:prstGeom prst="rect">
            <a:avLst/>
          </a:prstGeom>
          <a:noFill/>
        </p:spPr>
        <p:txBody>
          <a:bodyPr wrap="square" lIns="91440" tIns="45720" rIns="91440" bIns="45720" rtlCol="0" anchor="t">
            <a:spAutoFit/>
          </a:bodyPr>
          <a:lstStyle/>
          <a:p>
            <a:pPr marL="228600" indent="-228600">
              <a:lnSpc>
                <a:spcPct val="150000"/>
              </a:lnSpc>
              <a:spcBef>
                <a:spcPts val="1000"/>
              </a:spcBef>
              <a:buClr>
                <a:srgbClr val="44B4E2"/>
              </a:buClr>
              <a:buAutoNum type="arabicPeriod"/>
            </a:pPr>
            <a:r>
              <a:rPr lang="en-US" sz="2000">
                <a:solidFill>
                  <a:srgbClr val="000000"/>
                </a:solidFill>
                <a:latin typeface="Roboto Light"/>
                <a:ea typeface="Roboto Light"/>
                <a:cs typeface="Roboto Light"/>
              </a:rPr>
              <a:t> You are the first impression to the program and guide students through the decision-making and application process. </a:t>
            </a:r>
            <a:endParaRPr lang="en-US"/>
          </a:p>
          <a:p>
            <a:pPr marL="228600" indent="-228600">
              <a:lnSpc>
                <a:spcPct val="150000"/>
              </a:lnSpc>
              <a:spcBef>
                <a:spcPts val="1000"/>
              </a:spcBef>
              <a:buClr>
                <a:srgbClr val="44B4E2"/>
              </a:buClr>
              <a:buAutoNum type="arabicPeriod"/>
            </a:pPr>
            <a:r>
              <a:rPr lang="en-US" sz="2000">
                <a:solidFill>
                  <a:srgbClr val="000000"/>
                </a:solidFill>
                <a:latin typeface="Roboto Light"/>
                <a:ea typeface="Roboto Light"/>
                <a:cs typeface="Roboto Light"/>
              </a:rPr>
              <a:t> Supporting materials from the Materials Marketplace reinforce your points and provide visual context.</a:t>
            </a:r>
          </a:p>
          <a:p>
            <a:pPr marL="228600" indent="-228600">
              <a:lnSpc>
                <a:spcPct val="150000"/>
              </a:lnSpc>
              <a:spcBef>
                <a:spcPts val="1000"/>
              </a:spcBef>
              <a:buClr>
                <a:srgbClr val="44B4E2"/>
              </a:buClr>
              <a:buAutoNum type="arabicPeriod"/>
            </a:pPr>
            <a:r>
              <a:rPr lang="en-US" sz="2000">
                <a:solidFill>
                  <a:srgbClr val="000000"/>
                </a:solidFill>
                <a:latin typeface="Roboto Light"/>
                <a:ea typeface="Roboto Light"/>
                <a:cs typeface="Roboto Light"/>
              </a:rPr>
              <a:t> Digital materials and social media allow students to learn more in their own time.</a:t>
            </a:r>
          </a:p>
          <a:p>
            <a:pPr marL="228600" indent="-228600">
              <a:lnSpc>
                <a:spcPct val="150000"/>
              </a:lnSpc>
              <a:spcBef>
                <a:spcPts val="1000"/>
              </a:spcBef>
              <a:buClr>
                <a:srgbClr val="44B4E2"/>
              </a:buClr>
              <a:buAutoNum type="arabicPeriod"/>
            </a:pPr>
            <a:r>
              <a:rPr lang="en-US" sz="2000">
                <a:solidFill>
                  <a:srgbClr val="000000"/>
                </a:solidFill>
                <a:latin typeface="Roboto Light"/>
                <a:ea typeface="Roboto Light"/>
                <a:cs typeface="Roboto Light"/>
              </a:rPr>
              <a:t> Don’t forget to leverage your student supporter resources. </a:t>
            </a:r>
            <a:endParaRPr lang="en-US"/>
          </a:p>
          <a:p>
            <a:pPr marL="228600" indent="-228600">
              <a:lnSpc>
                <a:spcPct val="150000"/>
              </a:lnSpc>
              <a:spcBef>
                <a:spcPts val="1000"/>
              </a:spcBef>
              <a:buClr>
                <a:srgbClr val="44B4E2"/>
              </a:buClr>
              <a:buAutoNum type="arabicPeriod"/>
            </a:pPr>
            <a:r>
              <a:rPr lang="en-US" sz="2000">
                <a:solidFill>
                  <a:srgbClr val="000000"/>
                </a:solidFill>
                <a:latin typeface="Roboto Light"/>
                <a:ea typeface="Roboto Light"/>
                <a:cs typeface="Roboto Light"/>
              </a:rPr>
              <a:t> Consider giving something fun to take home.</a:t>
            </a:r>
          </a:p>
        </p:txBody>
      </p:sp>
    </p:spTree>
    <p:extLst>
      <p:ext uri="{BB962C8B-B14F-4D97-AF65-F5344CB8AC3E}">
        <p14:creationId xmlns:p14="http://schemas.microsoft.com/office/powerpoint/2010/main" val="2417443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C0503-7921-C7D8-918B-5CA41D4B010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D04770F-1938-69A1-4C28-6753A6932EE9}"/>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A00B530-9B5D-14D9-A929-B7F672917656}"/>
              </a:ext>
            </a:extLst>
          </p:cNvPr>
          <p:cNvSpPr txBox="1"/>
          <p:nvPr/>
        </p:nvSpPr>
        <p:spPr>
          <a:xfrm>
            <a:off x="385449" y="142272"/>
            <a:ext cx="10739751" cy="646331"/>
          </a:xfrm>
          <a:prstGeom prst="rect">
            <a:avLst/>
          </a:prstGeom>
          <a:noFill/>
        </p:spPr>
        <p:txBody>
          <a:bodyPr wrap="square" lIns="91440" tIns="45720" rIns="91440" bIns="45720" rtlCol="0" anchor="t">
            <a:spAutoFit/>
          </a:bodyPr>
          <a:lstStyle/>
          <a:p>
            <a:r>
              <a:rPr lang="en-US" sz="3600">
                <a:solidFill>
                  <a:srgbClr val="D93648"/>
                </a:solidFill>
                <a:latin typeface="Barlow Condensed Medium"/>
              </a:rPr>
              <a:t>///</a:t>
            </a:r>
            <a:r>
              <a:rPr lang="en-US" sz="3600">
                <a:solidFill>
                  <a:srgbClr val="D93447"/>
                </a:solidFill>
                <a:latin typeface="Barlow Condensed Medium"/>
              </a:rPr>
              <a:t> </a:t>
            </a:r>
            <a:r>
              <a:rPr lang="en-US" sz="3600">
                <a:solidFill>
                  <a:schemeClr val="bg1"/>
                </a:solidFill>
                <a:latin typeface="Barlow Condensed Medium"/>
              </a:rPr>
              <a:t>A NEED FOR CONSISTENT COMUNICATION </a:t>
            </a:r>
            <a:endParaRPr lang="en-US" sz="3600">
              <a:solidFill>
                <a:schemeClr val="bg1"/>
              </a:solidFill>
              <a:latin typeface="Barlow Condensed Medium" pitchFamily="2" charset="77"/>
            </a:endParaRP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4CF5E7F9-462A-9EDA-0686-945761A047EC}"/>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D14BBB59-C839-5672-D3C6-6796CADD7DE1}"/>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143E8BD5-7652-69FF-EF38-913CA5517D5E}"/>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623D4F5-AE6D-88B6-9925-95B632CFBEB1}"/>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25019552-1681-F230-36E9-68392DBF6AE8}"/>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19" name="TextBox 18">
            <a:extLst>
              <a:ext uri="{FF2B5EF4-FFF2-40B4-BE49-F238E27FC236}">
                <a16:creationId xmlns:a16="http://schemas.microsoft.com/office/drawing/2014/main" id="{A4BC32A7-91FB-0904-EF9D-863C6BA6D044}"/>
              </a:ext>
            </a:extLst>
          </p:cNvPr>
          <p:cNvSpPr txBox="1"/>
          <p:nvPr/>
        </p:nvSpPr>
        <p:spPr>
          <a:xfrm>
            <a:off x="946917" y="1466413"/>
            <a:ext cx="5149083" cy="5254708"/>
          </a:xfrm>
          <a:prstGeom prst="rect">
            <a:avLst/>
          </a:prstGeom>
          <a:noFill/>
        </p:spPr>
        <p:txBody>
          <a:bodyPr wrap="square" lIns="91440" tIns="45720" rIns="91440" bIns="45720" anchor="t">
            <a:spAutoFit/>
          </a:bodyPr>
          <a:lstStyle/>
          <a:p>
            <a:pPr>
              <a:lnSpc>
                <a:spcPct val="114999"/>
              </a:lnSpc>
              <a:spcBef>
                <a:spcPts val="600"/>
              </a:spcBef>
            </a:pPr>
            <a:r>
              <a:rPr lang="en-US" sz="2400" b="1" dirty="0">
                <a:solidFill>
                  <a:srgbClr val="1F428C"/>
                </a:solidFill>
                <a:latin typeface="Aptos"/>
                <a:ea typeface="Roboto"/>
                <a:cs typeface="Arial"/>
              </a:rPr>
              <a:t>GOAL 1:</a:t>
            </a:r>
            <a:r>
              <a:rPr lang="en-US" sz="2400" dirty="0">
                <a:solidFill>
                  <a:srgbClr val="1F428C"/>
                </a:solidFill>
                <a:latin typeface="Aptos"/>
                <a:ea typeface="Roboto"/>
                <a:cs typeface="Arial"/>
              </a:rPr>
              <a:t> Provide a clear, standardized message in information sessions.</a:t>
            </a:r>
            <a:endParaRPr lang="en-US" dirty="0">
              <a:latin typeface="Aptos"/>
            </a:endParaRPr>
          </a:p>
          <a:p>
            <a:pPr algn="ctr">
              <a:lnSpc>
                <a:spcPct val="114999"/>
              </a:lnSpc>
              <a:spcBef>
                <a:spcPts val="600"/>
              </a:spcBef>
            </a:pPr>
            <a:endParaRPr lang="en-US" sz="2400" dirty="0">
              <a:solidFill>
                <a:srgbClr val="1F428C"/>
              </a:solidFill>
              <a:latin typeface="Aptos"/>
              <a:ea typeface="Roboto"/>
              <a:cs typeface="Arial"/>
            </a:endParaRPr>
          </a:p>
          <a:p>
            <a:pPr>
              <a:lnSpc>
                <a:spcPct val="114999"/>
              </a:lnSpc>
              <a:spcBef>
                <a:spcPts val="600"/>
              </a:spcBef>
            </a:pPr>
            <a:r>
              <a:rPr lang="en-US" sz="2400" b="1" dirty="0">
                <a:solidFill>
                  <a:srgbClr val="1F428C"/>
                </a:solidFill>
                <a:latin typeface="Aptos"/>
                <a:ea typeface="Roboto"/>
                <a:cs typeface="Arial"/>
              </a:rPr>
              <a:t>GOAL 2:</a:t>
            </a:r>
            <a:r>
              <a:rPr lang="en-US" sz="2400" dirty="0">
                <a:solidFill>
                  <a:srgbClr val="1F428C"/>
                </a:solidFill>
                <a:latin typeface="Aptos"/>
                <a:ea typeface="Roboto"/>
                <a:cs typeface="Arial"/>
              </a:rPr>
              <a:t> Make information sessions informative and compelling and accurately set expectations about the Job Corps experience.</a:t>
            </a:r>
          </a:p>
          <a:p>
            <a:pPr lvl="0" algn="ctr">
              <a:lnSpc>
                <a:spcPct val="114999"/>
              </a:lnSpc>
              <a:spcBef>
                <a:spcPts val="600"/>
              </a:spcBef>
            </a:pPr>
            <a:endParaRPr lang="en-US" sz="2400" dirty="0">
              <a:solidFill>
                <a:srgbClr val="1F428C"/>
              </a:solidFill>
              <a:latin typeface="Arial"/>
              <a:ea typeface="Roboto"/>
              <a:cs typeface="Arial"/>
            </a:endParaRPr>
          </a:p>
          <a:p>
            <a:pPr lvl="0" algn="ctr">
              <a:lnSpc>
                <a:spcPct val="114999"/>
              </a:lnSpc>
              <a:spcBef>
                <a:spcPts val="600"/>
              </a:spcBef>
            </a:pPr>
            <a:endParaRPr lang="en-US" sz="2400" dirty="0">
              <a:solidFill>
                <a:srgbClr val="1F428C"/>
              </a:solidFill>
              <a:latin typeface="Arial"/>
              <a:ea typeface="Roboto"/>
              <a:cs typeface="Arial"/>
            </a:endParaRPr>
          </a:p>
          <a:p>
            <a:pPr marL="342900" indent="-342900" algn="ctr">
              <a:lnSpc>
                <a:spcPct val="115000"/>
              </a:lnSpc>
              <a:spcBef>
                <a:spcPts val="600"/>
              </a:spcBef>
              <a:buFont typeface="Arial" panose="020B0604020202020204" pitchFamily="34" charset="0"/>
              <a:buChar char="•"/>
            </a:pPr>
            <a:endParaRPr lang="en-US" sz="2400" dirty="0">
              <a:solidFill>
                <a:srgbClr val="1F428C"/>
              </a:solidFill>
              <a:latin typeface="Arial" panose="020B0604020202020204" pitchFamily="34" charset="0"/>
              <a:cs typeface="Arial" panose="020B0604020202020204" pitchFamily="34" charset="0"/>
            </a:endParaRPr>
          </a:p>
          <a:p>
            <a:pPr marL="0" lvl="0" indent="0" algn="ctr" rtl="0">
              <a:lnSpc>
                <a:spcPct val="115000"/>
              </a:lnSpc>
              <a:spcBef>
                <a:spcPts val="600"/>
              </a:spcBef>
              <a:spcAft>
                <a:spcPts val="0"/>
              </a:spcAft>
              <a:buNone/>
            </a:pPr>
            <a:endParaRPr lang="en-US" sz="2800" dirty="0">
              <a:solidFill>
                <a:srgbClr val="1F428C"/>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4D33D5B-4FBD-5655-0834-4068D17B5DB6}"/>
              </a:ext>
            </a:extLst>
          </p:cNvPr>
          <p:cNvSpPr txBox="1"/>
          <p:nvPr/>
        </p:nvSpPr>
        <p:spPr>
          <a:xfrm>
            <a:off x="6595316" y="2720456"/>
            <a:ext cx="506503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1F428C"/>
                </a:solidFill>
                <a:latin typeface="Aptos"/>
                <a:cs typeface="Arial"/>
              </a:rPr>
              <a:t>THE RESULT:</a:t>
            </a:r>
            <a:r>
              <a:rPr lang="en-US" sz="2400" dirty="0">
                <a:solidFill>
                  <a:srgbClr val="1F428C"/>
                </a:solidFill>
                <a:latin typeface="Aptos"/>
                <a:cs typeface="Arial"/>
              </a:rPr>
              <a:t> A clear, single message for students that echoes across their Job Corps journey—including their admissions, on-campus and placement experience.</a:t>
            </a:r>
            <a:endParaRPr lang="en-US" sz="2400" dirty="0">
              <a:latin typeface="Aptos"/>
              <a:cs typeface="Arial"/>
            </a:endParaRPr>
          </a:p>
          <a:p>
            <a:pPr algn="l"/>
            <a:endParaRPr lang="en-US" dirty="0"/>
          </a:p>
        </p:txBody>
      </p:sp>
    </p:spTree>
    <p:extLst>
      <p:ext uri="{BB962C8B-B14F-4D97-AF65-F5344CB8AC3E}">
        <p14:creationId xmlns:p14="http://schemas.microsoft.com/office/powerpoint/2010/main" val="109005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4DC39-2A81-A8B9-93F9-10F9E008626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6950D6A-D89A-2847-455A-62B27D6785F6}"/>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61B451-3415-3F2E-FA15-B46F8F54A892}"/>
              </a:ext>
            </a:extLst>
          </p:cNvPr>
          <p:cNvSpPr txBox="1"/>
          <p:nvPr/>
        </p:nvSpPr>
        <p:spPr>
          <a:xfrm>
            <a:off x="385449" y="142272"/>
            <a:ext cx="10739751" cy="646331"/>
          </a:xfrm>
          <a:prstGeom prst="rect">
            <a:avLst/>
          </a:prstGeom>
          <a:noFill/>
        </p:spPr>
        <p:txBody>
          <a:bodyPr wrap="square" lIns="91440" tIns="45720" rIns="91440" bIns="45720" rtlCol="0" anchor="t">
            <a:spAutoFit/>
          </a:bodyPr>
          <a:lstStyle/>
          <a:p>
            <a:r>
              <a:rPr lang="en-US" sz="3600">
                <a:solidFill>
                  <a:srgbClr val="D93648"/>
                </a:solidFill>
                <a:latin typeface="Barlow Condensed Medium"/>
              </a:rPr>
              <a:t>///</a:t>
            </a:r>
            <a:r>
              <a:rPr lang="en-US" sz="3600">
                <a:solidFill>
                  <a:srgbClr val="D93447"/>
                </a:solidFill>
                <a:latin typeface="Barlow Condensed Medium"/>
              </a:rPr>
              <a:t> </a:t>
            </a:r>
            <a:r>
              <a:rPr lang="en-US" sz="3600">
                <a:solidFill>
                  <a:schemeClr val="bg1"/>
                </a:solidFill>
                <a:latin typeface="Barlow Condensed Medium"/>
              </a:rPr>
              <a:t>MATERIALS MARKETPLACE</a:t>
            </a:r>
            <a:endParaRPr lang="en-US" sz="3600">
              <a:solidFill>
                <a:schemeClr val="bg1"/>
              </a:solidFill>
              <a:latin typeface="Barlow Condensed Medium" pitchFamily="2" charset="77"/>
            </a:endParaRP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45BC27B4-C047-8FB0-F829-735F5CE102F8}"/>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9D5DD380-4E7F-1647-5C3C-0EBE3BFFEC02}"/>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266AFE0A-AF59-220E-0498-3666B7C480F8}"/>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0AA25C-6C68-E658-7BDE-52EE7000F287}"/>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3AF0CCBC-1B44-0AC8-A74A-C4B84A25B857}"/>
                </a:ext>
              </a:extLst>
            </p:cNvPr>
            <p:cNvPicPr>
              <a:picLocks noChangeAspect="1"/>
            </p:cNvPicPr>
            <p:nvPr/>
          </p:nvPicPr>
          <p:blipFill>
            <a:blip r:embed="rId5"/>
            <a:stretch>
              <a:fillRect/>
            </a:stretch>
          </p:blipFill>
          <p:spPr>
            <a:xfrm>
              <a:off x="11234025" y="6234026"/>
              <a:ext cx="500775" cy="569430"/>
            </a:xfrm>
            <a:prstGeom prst="rect">
              <a:avLst/>
            </a:prstGeom>
          </p:spPr>
        </p:pic>
      </p:grpSp>
      <p:pic>
        <p:nvPicPr>
          <p:cNvPr id="4" name="Picture 3" descr="A close-up of a blue note&#10;&#10;Description automatically generated">
            <a:extLst>
              <a:ext uri="{FF2B5EF4-FFF2-40B4-BE49-F238E27FC236}">
                <a16:creationId xmlns:a16="http://schemas.microsoft.com/office/drawing/2014/main" id="{12AAFD85-2A44-3B32-7B95-D4198DCD9284}"/>
              </a:ext>
            </a:extLst>
          </p:cNvPr>
          <p:cNvPicPr>
            <a:picLocks noChangeAspect="1"/>
          </p:cNvPicPr>
          <p:nvPr/>
        </p:nvPicPr>
        <p:blipFill>
          <a:blip r:embed="rId6"/>
          <a:srcRect r="243"/>
          <a:stretch>
            <a:fillRect/>
          </a:stretch>
        </p:blipFill>
        <p:spPr>
          <a:xfrm>
            <a:off x="7735660" y="1222149"/>
            <a:ext cx="3927001" cy="4718504"/>
          </a:xfrm>
          <a:prstGeom prst="rect">
            <a:avLst/>
          </a:prstGeom>
        </p:spPr>
      </p:pic>
      <p:pic>
        <p:nvPicPr>
          <p:cNvPr id="17" name="Picture 16" descr="A close-up of a blue and white sign&#10;&#10;Description automatically generated">
            <a:extLst>
              <a:ext uri="{FF2B5EF4-FFF2-40B4-BE49-F238E27FC236}">
                <a16:creationId xmlns:a16="http://schemas.microsoft.com/office/drawing/2014/main" id="{7891415C-1E87-5EE5-385E-07B3F3CD9957}"/>
              </a:ext>
            </a:extLst>
          </p:cNvPr>
          <p:cNvPicPr>
            <a:picLocks noChangeAspect="1"/>
          </p:cNvPicPr>
          <p:nvPr/>
        </p:nvPicPr>
        <p:blipFill>
          <a:blip r:embed="rId7"/>
          <a:srcRect b="398"/>
          <a:stretch>
            <a:fillRect/>
          </a:stretch>
        </p:blipFill>
        <p:spPr>
          <a:xfrm>
            <a:off x="732972" y="2579914"/>
            <a:ext cx="7155542" cy="2126313"/>
          </a:xfrm>
          <a:prstGeom prst="rect">
            <a:avLst/>
          </a:prstGeom>
        </p:spPr>
      </p:pic>
      <p:sp>
        <p:nvSpPr>
          <p:cNvPr id="19" name="TextBox 18">
            <a:extLst>
              <a:ext uri="{FF2B5EF4-FFF2-40B4-BE49-F238E27FC236}">
                <a16:creationId xmlns:a16="http://schemas.microsoft.com/office/drawing/2014/main" id="{AB00857A-1588-2EF3-949F-276B446B88EC}"/>
              </a:ext>
            </a:extLst>
          </p:cNvPr>
          <p:cNvSpPr txBox="1"/>
          <p:nvPr/>
        </p:nvSpPr>
        <p:spPr>
          <a:xfrm>
            <a:off x="732971" y="1389743"/>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i="0" u="none" strike="noStrike" baseline="0">
                <a:solidFill>
                  <a:srgbClr val="25408F"/>
                </a:solidFill>
                <a:latin typeface="Aptos"/>
              </a:rPr>
              <a:t>www.jcmarketplace.com</a:t>
            </a:r>
            <a:r>
              <a:rPr lang="en-US" sz="3600" b="1" i="0">
                <a:solidFill>
                  <a:srgbClr val="25408F"/>
                </a:solidFill>
                <a:latin typeface="Aptos"/>
                <a:ea typeface="Aptos"/>
                <a:cs typeface="Aptos"/>
              </a:rPr>
              <a:t>​</a:t>
            </a:r>
            <a:endParaRPr lang="en-US" b="1">
              <a:solidFill>
                <a:srgbClr val="25408F"/>
              </a:solidFill>
            </a:endParaRPr>
          </a:p>
        </p:txBody>
      </p:sp>
      <p:pic>
        <p:nvPicPr>
          <p:cNvPr id="20" name="Graphic 12" descr="Arrow: Clockwise curve with solid fill">
            <a:extLst>
              <a:ext uri="{FF2B5EF4-FFF2-40B4-BE49-F238E27FC236}">
                <a16:creationId xmlns:a16="http://schemas.microsoft.com/office/drawing/2014/main" id="{6433F966-677E-56CD-6152-55683EBC6B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483997" y="4755004"/>
            <a:ext cx="1088571" cy="1146628"/>
          </a:xfrm>
          <a:prstGeom prst="rect">
            <a:avLst/>
          </a:prstGeom>
        </p:spPr>
      </p:pic>
    </p:spTree>
    <p:extLst>
      <p:ext uri="{BB962C8B-B14F-4D97-AF65-F5344CB8AC3E}">
        <p14:creationId xmlns:p14="http://schemas.microsoft.com/office/powerpoint/2010/main" val="3573416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7F03C-B6BE-F219-CA0F-708CD6D4EAB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ECBF502-FCC7-E6DE-3A33-4D02A3E057E9}"/>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D7B535A9-EAD3-C179-3FD0-18A66B998C89}"/>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9EC09A92-B366-CDB9-866A-2C51629C94C9}"/>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0634C0ED-26EC-05C1-E511-68B545F4EB20}"/>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A942C37-9AC3-B954-BF01-612C071D926E}"/>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699902C5-32CC-8B32-9ECD-23E068E31807}"/>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Text Placeholder 2">
            <a:extLst>
              <a:ext uri="{FF2B5EF4-FFF2-40B4-BE49-F238E27FC236}">
                <a16:creationId xmlns:a16="http://schemas.microsoft.com/office/drawing/2014/main" id="{77F406D9-E568-2FD0-AE61-6CAA9897F93E}"/>
              </a:ext>
            </a:extLst>
          </p:cNvPr>
          <p:cNvSpPr>
            <a:spLocks noGrp="1"/>
          </p:cNvSpPr>
          <p:nvPr/>
        </p:nvSpPr>
        <p:spPr>
          <a:xfrm>
            <a:off x="2280112" y="2479128"/>
            <a:ext cx="7624518" cy="2205841"/>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4000" b="0">
                <a:solidFill>
                  <a:srgbClr val="000000"/>
                </a:solidFill>
                <a:latin typeface="Roboto Light"/>
                <a:ea typeface="Roboto Light"/>
                <a:cs typeface="Roboto Light"/>
                <a:hlinkClick r:id="rId6"/>
              </a:rPr>
              <a:t>jobcorpsmaterials@mpf.com</a:t>
            </a:r>
            <a:r>
              <a:rPr lang="en-US" sz="4000" b="0">
                <a:solidFill>
                  <a:srgbClr val="000000"/>
                </a:solidFill>
                <a:latin typeface="Roboto Light"/>
                <a:ea typeface="Roboto Light"/>
                <a:cs typeface="Roboto Light"/>
              </a:rPr>
              <a:t> </a:t>
            </a:r>
          </a:p>
          <a:p>
            <a:pPr algn="ctr"/>
            <a:r>
              <a:rPr lang="en-US" sz="4000" b="0">
                <a:solidFill>
                  <a:srgbClr val="000000"/>
                </a:solidFill>
                <a:latin typeface="Roboto Light"/>
                <a:ea typeface="Roboto Light"/>
                <a:cs typeface="Roboto Light"/>
              </a:rPr>
              <a:t>615-259-4000</a:t>
            </a:r>
          </a:p>
          <a:p>
            <a:pPr algn="ctr"/>
            <a:r>
              <a:rPr lang="en-US" sz="4000" b="0">
                <a:solidFill>
                  <a:srgbClr val="000000"/>
                </a:solidFill>
                <a:latin typeface="Roboto Light"/>
                <a:ea typeface="Roboto Light"/>
                <a:cs typeface="Roboto Light"/>
              </a:rPr>
              <a:t>Thank you!</a:t>
            </a:r>
          </a:p>
          <a:p>
            <a:pPr algn="ctr"/>
            <a:endParaRPr lang="en-US" sz="4000" b="0">
              <a:solidFill>
                <a:srgbClr val="000000"/>
              </a:solidFill>
              <a:latin typeface="Roboto Light"/>
              <a:ea typeface="Roboto Light"/>
              <a:cs typeface="Roboto Light"/>
            </a:endParaRPr>
          </a:p>
          <a:p>
            <a:pPr algn="ctr"/>
            <a:r>
              <a:rPr lang="en-US" sz="4000" b="0">
                <a:solidFill>
                  <a:srgbClr val="000000"/>
                </a:solidFill>
                <a:latin typeface="Roboto Light"/>
                <a:ea typeface="Roboto Light"/>
                <a:cs typeface="Roboto Light"/>
                <a:hlinkClick r:id="rId7"/>
              </a:rPr>
              <a:t>https://jcmarketplace.com/</a:t>
            </a:r>
            <a:endParaRPr lang="en-US"/>
          </a:p>
        </p:txBody>
      </p:sp>
      <p:sp>
        <p:nvSpPr>
          <p:cNvPr id="3" name="Google Shape;451;p36">
            <a:extLst>
              <a:ext uri="{FF2B5EF4-FFF2-40B4-BE49-F238E27FC236}">
                <a16:creationId xmlns:a16="http://schemas.microsoft.com/office/drawing/2014/main" id="{88EEAD69-94EA-86ED-CD3F-9F5E246ECE0E}"/>
              </a:ext>
            </a:extLst>
          </p:cNvPr>
          <p:cNvSpPr txBox="1"/>
          <p:nvPr/>
        </p:nvSpPr>
        <p:spPr>
          <a:xfrm>
            <a:off x="478544" y="292038"/>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QUESTIONS? CONTACT US</a:t>
            </a:r>
            <a:endParaRPr sz="2200">
              <a:solidFill>
                <a:schemeClr val="lt1"/>
              </a:solidFill>
              <a:latin typeface="Oswald"/>
              <a:ea typeface="Oswald"/>
              <a:cs typeface="Oswald"/>
              <a:sym typeface="Oswald"/>
            </a:endParaRPr>
          </a:p>
        </p:txBody>
      </p:sp>
    </p:spTree>
    <p:extLst>
      <p:ext uri="{BB962C8B-B14F-4D97-AF65-F5344CB8AC3E}">
        <p14:creationId xmlns:p14="http://schemas.microsoft.com/office/powerpoint/2010/main" val="422351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C0503-7921-C7D8-918B-5CA41D4B010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D04770F-1938-69A1-4C28-6753A6932EE9}"/>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A00B530-9B5D-14D9-A929-B7F672917656}"/>
              </a:ext>
            </a:extLst>
          </p:cNvPr>
          <p:cNvSpPr txBox="1"/>
          <p:nvPr/>
        </p:nvSpPr>
        <p:spPr>
          <a:xfrm>
            <a:off x="385449" y="142272"/>
            <a:ext cx="10739751" cy="646331"/>
          </a:xfrm>
          <a:prstGeom prst="rect">
            <a:avLst/>
          </a:prstGeom>
          <a:noFill/>
        </p:spPr>
        <p:txBody>
          <a:bodyPr wrap="square" lIns="91440" tIns="45720" rIns="91440" bIns="45720" rtlCol="0" anchor="t">
            <a:spAutoFit/>
          </a:bodyPr>
          <a:lstStyle/>
          <a:p>
            <a:r>
              <a:rPr lang="en-US" sz="3600" dirty="0">
                <a:solidFill>
                  <a:srgbClr val="D93648"/>
                </a:solidFill>
                <a:latin typeface="Barlow Condensed Medium"/>
              </a:rPr>
              <a:t>///</a:t>
            </a:r>
            <a:r>
              <a:rPr lang="en-US" sz="3600" dirty="0">
                <a:solidFill>
                  <a:srgbClr val="D93447"/>
                </a:solidFill>
                <a:latin typeface="Barlow Condensed Medium"/>
              </a:rPr>
              <a:t> </a:t>
            </a:r>
            <a:r>
              <a:rPr lang="en-US" sz="3600" dirty="0">
                <a:solidFill>
                  <a:schemeClr val="bg1"/>
                </a:solidFill>
                <a:latin typeface="Barlow Condensed Medium"/>
              </a:rPr>
              <a:t>THE PRESENTATION EXPERIENCE</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4CF5E7F9-462A-9EDA-0686-945761A047EC}"/>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D14BBB59-C839-5672-D3C6-6796CADD7DE1}"/>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143E8BD5-7652-69FF-EF38-913CA5517D5E}"/>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623D4F5-AE6D-88B6-9925-95B632CFBEB1}"/>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25019552-1681-F230-36E9-68392DBF6AE8}"/>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Rectangle 3">
            <a:extLst>
              <a:ext uri="{FF2B5EF4-FFF2-40B4-BE49-F238E27FC236}">
                <a16:creationId xmlns:a16="http://schemas.microsoft.com/office/drawing/2014/main" id="{9B1AAA79-4FC7-43E5-069D-0BA169C57478}"/>
              </a:ext>
            </a:extLst>
          </p:cNvPr>
          <p:cNvSpPr/>
          <p:nvPr/>
        </p:nvSpPr>
        <p:spPr>
          <a:xfrm>
            <a:off x="705168" y="2560000"/>
            <a:ext cx="2066206" cy="3276046"/>
          </a:xfrm>
          <a:prstGeom prst="rect">
            <a:avLst/>
          </a:prstGeom>
          <a:solidFill>
            <a:srgbClr val="C4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285750" indent="-285750">
              <a:buFont typeface="Arial"/>
              <a:buChar char="•"/>
            </a:pPr>
            <a:endParaRPr lang="en-US" dirty="0">
              <a:solidFill>
                <a:srgbClr val="25408F"/>
              </a:solidFill>
            </a:endParaRPr>
          </a:p>
          <a:p>
            <a:pPr marL="285750" indent="-285750">
              <a:buFont typeface="Arial"/>
              <a:buChar char="•"/>
            </a:pPr>
            <a:r>
              <a:rPr lang="en-US" dirty="0">
                <a:solidFill>
                  <a:srgbClr val="25408F"/>
                </a:solidFill>
              </a:rPr>
              <a:t>Learn the skills to be successful </a:t>
            </a:r>
            <a:endParaRPr lang="en-US" dirty="0"/>
          </a:p>
          <a:p>
            <a:pPr marL="285750" indent="-285750">
              <a:buFont typeface="Arial"/>
              <a:buChar char="•"/>
            </a:pPr>
            <a:r>
              <a:rPr lang="en-US" dirty="0">
                <a:solidFill>
                  <a:srgbClr val="25408F"/>
                </a:solidFill>
              </a:rPr>
              <a:t>Industry training</a:t>
            </a:r>
          </a:p>
          <a:p>
            <a:pPr marL="285750" indent="-285750">
              <a:buFont typeface="Arial"/>
              <a:buChar char="•"/>
            </a:pPr>
            <a:r>
              <a:rPr lang="en-US" dirty="0">
                <a:solidFill>
                  <a:srgbClr val="25408F"/>
                </a:solidFill>
              </a:rPr>
              <a:t>Center-specific highlights </a:t>
            </a:r>
          </a:p>
          <a:p>
            <a:pPr marL="285750" indent="-285750">
              <a:buFont typeface="Arial"/>
              <a:buChar char="•"/>
            </a:pPr>
            <a:r>
              <a:rPr lang="en-US" dirty="0">
                <a:solidFill>
                  <a:srgbClr val="25408F"/>
                </a:solidFill>
              </a:rPr>
              <a:t>Personal Career Development Plans</a:t>
            </a:r>
          </a:p>
        </p:txBody>
      </p:sp>
      <p:sp>
        <p:nvSpPr>
          <p:cNvPr id="15" name="Rectangle 14">
            <a:extLst>
              <a:ext uri="{FF2B5EF4-FFF2-40B4-BE49-F238E27FC236}">
                <a16:creationId xmlns:a16="http://schemas.microsoft.com/office/drawing/2014/main" id="{F2387209-D1F9-6162-5195-6CFE33F7D4C0}"/>
              </a:ext>
            </a:extLst>
          </p:cNvPr>
          <p:cNvSpPr/>
          <p:nvPr/>
        </p:nvSpPr>
        <p:spPr>
          <a:xfrm>
            <a:off x="2940368" y="2560000"/>
            <a:ext cx="2066206" cy="3276045"/>
          </a:xfrm>
          <a:prstGeom prst="rect">
            <a:avLst/>
          </a:prstGeom>
          <a:solidFill>
            <a:srgbClr val="C4E9F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p>
            <a:pPr marL="285750" indent="-285750">
              <a:buFont typeface="Arial" panose="020B0604020202020204" pitchFamily="34" charset="0"/>
              <a:buChar char="•"/>
            </a:pPr>
            <a:endParaRPr lang="en-US" dirty="0">
              <a:solidFill>
                <a:srgbClr val="25408F"/>
              </a:solidFill>
            </a:endParaRPr>
          </a:p>
          <a:p>
            <a:pPr marL="285750" indent="-285750">
              <a:buFont typeface="Arial" panose="020B0604020202020204" pitchFamily="34" charset="0"/>
              <a:buChar char="•"/>
            </a:pPr>
            <a:r>
              <a:rPr lang="en-US" dirty="0">
                <a:solidFill>
                  <a:srgbClr val="25408F"/>
                </a:solidFill>
              </a:rPr>
              <a:t>Housing and meals</a:t>
            </a:r>
            <a:endParaRPr lang="en-US" dirty="0"/>
          </a:p>
          <a:p>
            <a:pPr marL="285750" indent="-285750">
              <a:buFont typeface="Arial" panose="020B0604020202020204" pitchFamily="34" charset="0"/>
              <a:buChar char="•"/>
            </a:pPr>
            <a:r>
              <a:rPr lang="en-US" dirty="0">
                <a:solidFill>
                  <a:srgbClr val="25408F"/>
                </a:solidFill>
              </a:rPr>
              <a:t>Basic medical care</a:t>
            </a:r>
          </a:p>
          <a:p>
            <a:pPr marL="285750" indent="-285750">
              <a:buFont typeface="Arial" panose="020B0604020202020204" pitchFamily="34" charset="0"/>
              <a:buChar char="•"/>
            </a:pPr>
            <a:r>
              <a:rPr lang="en-US" dirty="0">
                <a:solidFill>
                  <a:srgbClr val="25408F"/>
                </a:solidFill>
              </a:rPr>
              <a:t>Training supplies </a:t>
            </a:r>
          </a:p>
          <a:p>
            <a:pPr marL="285750" indent="-285750">
              <a:buFont typeface="Arial" panose="020B0604020202020204" pitchFamily="34" charset="0"/>
              <a:buChar char="•"/>
            </a:pPr>
            <a:r>
              <a:rPr lang="en-US" dirty="0">
                <a:solidFill>
                  <a:srgbClr val="25408F"/>
                </a:solidFill>
              </a:rPr>
              <a:t>Living allowance </a:t>
            </a:r>
          </a:p>
          <a:p>
            <a:pPr marL="285750" indent="-285750">
              <a:buFont typeface="Arial" panose="020B0604020202020204" pitchFamily="34" charset="0"/>
              <a:buChar char="•"/>
            </a:pPr>
            <a:r>
              <a:rPr lang="en-US" dirty="0">
                <a:solidFill>
                  <a:srgbClr val="25408F"/>
                </a:solidFill>
              </a:rPr>
              <a:t>Supportive community </a:t>
            </a:r>
          </a:p>
        </p:txBody>
      </p:sp>
      <p:sp>
        <p:nvSpPr>
          <p:cNvPr id="17" name="Rectangle 16">
            <a:extLst>
              <a:ext uri="{FF2B5EF4-FFF2-40B4-BE49-F238E27FC236}">
                <a16:creationId xmlns:a16="http://schemas.microsoft.com/office/drawing/2014/main" id="{11EEA91A-F7FB-C699-8107-91D66C2FCBD7}"/>
              </a:ext>
            </a:extLst>
          </p:cNvPr>
          <p:cNvSpPr/>
          <p:nvPr/>
        </p:nvSpPr>
        <p:spPr>
          <a:xfrm>
            <a:off x="5190082" y="2560000"/>
            <a:ext cx="2066206" cy="3276044"/>
          </a:xfrm>
          <a:prstGeom prst="rect">
            <a:avLst/>
          </a:prstGeom>
          <a:solidFill>
            <a:srgbClr val="C4E9F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p>
            <a:pPr marL="285750" indent="-285750">
              <a:buFont typeface="Arial"/>
              <a:buChar char="•"/>
            </a:pPr>
            <a:endParaRPr lang="en-US" dirty="0">
              <a:solidFill>
                <a:srgbClr val="25408F"/>
              </a:solidFill>
            </a:endParaRPr>
          </a:p>
          <a:p>
            <a:pPr marL="285750" indent="-285750">
              <a:buFont typeface="Arial"/>
              <a:buChar char="•"/>
            </a:pPr>
            <a:r>
              <a:rPr lang="en-US" dirty="0">
                <a:solidFill>
                  <a:srgbClr val="25408F"/>
                </a:solidFill>
              </a:rPr>
              <a:t>Requirements</a:t>
            </a:r>
            <a:endParaRPr lang="en-US" dirty="0"/>
          </a:p>
          <a:p>
            <a:pPr marL="285750" indent="-285750">
              <a:buFont typeface="Arial"/>
              <a:buChar char="•"/>
            </a:pPr>
            <a:r>
              <a:rPr lang="en-US" dirty="0">
                <a:solidFill>
                  <a:srgbClr val="25408F"/>
                </a:solidFill>
              </a:rPr>
              <a:t>Background check </a:t>
            </a:r>
          </a:p>
        </p:txBody>
      </p:sp>
      <p:sp>
        <p:nvSpPr>
          <p:cNvPr id="18" name="Rectangle 17">
            <a:extLst>
              <a:ext uri="{FF2B5EF4-FFF2-40B4-BE49-F238E27FC236}">
                <a16:creationId xmlns:a16="http://schemas.microsoft.com/office/drawing/2014/main" id="{5DEAAA27-F86E-DBA0-2E82-CEF6F28A4FD2}"/>
              </a:ext>
            </a:extLst>
          </p:cNvPr>
          <p:cNvSpPr/>
          <p:nvPr/>
        </p:nvSpPr>
        <p:spPr>
          <a:xfrm>
            <a:off x="7483339" y="2581417"/>
            <a:ext cx="2066206" cy="3254627"/>
          </a:xfrm>
          <a:prstGeom prst="rect">
            <a:avLst/>
          </a:prstGeom>
          <a:solidFill>
            <a:srgbClr val="C4E9F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p>
            <a:pPr marL="285750" indent="-285750">
              <a:buFont typeface="Arial"/>
              <a:buChar char="•"/>
            </a:pPr>
            <a:endParaRPr lang="en-US" dirty="0">
              <a:solidFill>
                <a:srgbClr val="25408F"/>
              </a:solidFill>
            </a:endParaRPr>
          </a:p>
          <a:p>
            <a:pPr marL="285750" indent="-285750">
              <a:buFont typeface="Arial"/>
              <a:buChar char="•"/>
            </a:pPr>
            <a:r>
              <a:rPr lang="en-US" dirty="0">
                <a:solidFill>
                  <a:srgbClr val="25408F"/>
                </a:solidFill>
              </a:rPr>
              <a:t>Application process</a:t>
            </a:r>
            <a:endParaRPr lang="en-US" dirty="0"/>
          </a:p>
          <a:p>
            <a:pPr marL="285750" indent="-285750">
              <a:buFont typeface="Arial"/>
              <a:buChar char="•"/>
            </a:pPr>
            <a:r>
              <a:rPr lang="en-US" dirty="0">
                <a:solidFill>
                  <a:srgbClr val="25408F"/>
                </a:solidFill>
              </a:rPr>
              <a:t>Arriving to campus </a:t>
            </a:r>
          </a:p>
          <a:p>
            <a:pPr marL="285750" indent="-285750">
              <a:buFont typeface="Arial"/>
              <a:buChar char="•"/>
            </a:pPr>
            <a:r>
              <a:rPr lang="en-US" dirty="0">
                <a:solidFill>
                  <a:srgbClr val="25408F"/>
                </a:solidFill>
              </a:rPr>
              <a:t>Getting settled in </a:t>
            </a:r>
          </a:p>
          <a:p>
            <a:pPr marL="285750" indent="-285750">
              <a:buFont typeface="Arial"/>
              <a:buChar char="•"/>
            </a:pPr>
            <a:r>
              <a:rPr lang="en-US" dirty="0">
                <a:solidFill>
                  <a:srgbClr val="25408F"/>
                </a:solidFill>
              </a:rPr>
              <a:t>Learning and training</a:t>
            </a:r>
          </a:p>
          <a:p>
            <a:pPr marL="285750" indent="-285750">
              <a:buFont typeface="Arial"/>
              <a:buChar char="•"/>
            </a:pPr>
            <a:r>
              <a:rPr lang="en-US" dirty="0">
                <a:solidFill>
                  <a:srgbClr val="25408F"/>
                </a:solidFill>
              </a:rPr>
              <a:t>Post-graduation</a:t>
            </a:r>
          </a:p>
        </p:txBody>
      </p:sp>
      <p:sp>
        <p:nvSpPr>
          <p:cNvPr id="19" name="Rectangle 18">
            <a:extLst>
              <a:ext uri="{FF2B5EF4-FFF2-40B4-BE49-F238E27FC236}">
                <a16:creationId xmlns:a16="http://schemas.microsoft.com/office/drawing/2014/main" id="{AD59DD27-AA0A-B8C8-6507-1B01126831C5}"/>
              </a:ext>
            </a:extLst>
          </p:cNvPr>
          <p:cNvSpPr/>
          <p:nvPr/>
        </p:nvSpPr>
        <p:spPr>
          <a:xfrm>
            <a:off x="9762083" y="2581417"/>
            <a:ext cx="2066206" cy="3254627"/>
          </a:xfrm>
          <a:prstGeom prst="rect">
            <a:avLst/>
          </a:prstGeom>
          <a:solidFill>
            <a:srgbClr val="C4E9F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p>
            <a:pPr marL="285750" indent="-285750">
              <a:buFont typeface="Arial"/>
              <a:buChar char="•"/>
            </a:pPr>
            <a:endParaRPr lang="en-US" dirty="0">
              <a:solidFill>
                <a:srgbClr val="25408F"/>
              </a:solidFill>
            </a:endParaRPr>
          </a:p>
          <a:p>
            <a:pPr marL="285750" indent="-285750">
              <a:buFont typeface="Arial"/>
              <a:buChar char="•"/>
            </a:pPr>
            <a:r>
              <a:rPr lang="en-US" dirty="0">
                <a:solidFill>
                  <a:srgbClr val="25408F"/>
                </a:solidFill>
              </a:rPr>
              <a:t>Getting started </a:t>
            </a:r>
            <a:endParaRPr lang="en-US" dirty="0"/>
          </a:p>
          <a:p>
            <a:pPr marL="285750" indent="-285750">
              <a:buFont typeface="Arial"/>
              <a:buChar char="•"/>
            </a:pPr>
            <a:r>
              <a:rPr lang="en-US" dirty="0">
                <a:solidFill>
                  <a:srgbClr val="25408F"/>
                </a:solidFill>
              </a:rPr>
              <a:t>Continuing the conversation</a:t>
            </a:r>
          </a:p>
        </p:txBody>
      </p:sp>
      <p:sp>
        <p:nvSpPr>
          <p:cNvPr id="20" name="Rectangle 19">
            <a:extLst>
              <a:ext uri="{FF2B5EF4-FFF2-40B4-BE49-F238E27FC236}">
                <a16:creationId xmlns:a16="http://schemas.microsoft.com/office/drawing/2014/main" id="{DBC75FB1-B007-3CD2-2120-0B8CA56F36BE}"/>
              </a:ext>
            </a:extLst>
          </p:cNvPr>
          <p:cNvSpPr/>
          <p:nvPr/>
        </p:nvSpPr>
        <p:spPr>
          <a:xfrm>
            <a:off x="707237" y="1520561"/>
            <a:ext cx="2062777" cy="1060857"/>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JOB CORPS 101</a:t>
            </a:r>
          </a:p>
        </p:txBody>
      </p:sp>
      <p:sp>
        <p:nvSpPr>
          <p:cNvPr id="21" name="Rectangle 20">
            <a:extLst>
              <a:ext uri="{FF2B5EF4-FFF2-40B4-BE49-F238E27FC236}">
                <a16:creationId xmlns:a16="http://schemas.microsoft.com/office/drawing/2014/main" id="{6D9493E3-5E4A-3A99-9AF7-7B0B3CCBEDE2}"/>
              </a:ext>
            </a:extLst>
          </p:cNvPr>
          <p:cNvSpPr/>
          <p:nvPr/>
        </p:nvSpPr>
        <p:spPr>
          <a:xfrm>
            <a:off x="2942436" y="1520560"/>
            <a:ext cx="2062777" cy="1060857"/>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JOB CORPS SERVICES</a:t>
            </a:r>
          </a:p>
        </p:txBody>
      </p:sp>
      <p:sp>
        <p:nvSpPr>
          <p:cNvPr id="22" name="Rectangle 21">
            <a:extLst>
              <a:ext uri="{FF2B5EF4-FFF2-40B4-BE49-F238E27FC236}">
                <a16:creationId xmlns:a16="http://schemas.microsoft.com/office/drawing/2014/main" id="{136AD14A-42B9-5304-78DA-8BE7CE4FC12A}"/>
              </a:ext>
            </a:extLst>
          </p:cNvPr>
          <p:cNvSpPr/>
          <p:nvPr/>
        </p:nvSpPr>
        <p:spPr>
          <a:xfrm>
            <a:off x="5192151" y="1520560"/>
            <a:ext cx="2062777" cy="1060857"/>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ELIGIBILITY</a:t>
            </a:r>
          </a:p>
        </p:txBody>
      </p:sp>
      <p:sp>
        <p:nvSpPr>
          <p:cNvPr id="23" name="Rectangle 22">
            <a:extLst>
              <a:ext uri="{FF2B5EF4-FFF2-40B4-BE49-F238E27FC236}">
                <a16:creationId xmlns:a16="http://schemas.microsoft.com/office/drawing/2014/main" id="{7167A69E-B465-13B2-DB2F-0804B44CFBEE}"/>
              </a:ext>
            </a:extLst>
          </p:cNvPr>
          <p:cNvSpPr/>
          <p:nvPr/>
        </p:nvSpPr>
        <p:spPr>
          <a:xfrm>
            <a:off x="7485408" y="1520560"/>
            <a:ext cx="2062777" cy="1060857"/>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JOB CORPS JOURNEY</a:t>
            </a:r>
          </a:p>
        </p:txBody>
      </p:sp>
      <p:sp>
        <p:nvSpPr>
          <p:cNvPr id="24" name="Rectangle 23">
            <a:extLst>
              <a:ext uri="{FF2B5EF4-FFF2-40B4-BE49-F238E27FC236}">
                <a16:creationId xmlns:a16="http://schemas.microsoft.com/office/drawing/2014/main" id="{801DBEB3-54CE-B832-2F6B-7DE9F4E7885D}"/>
              </a:ext>
            </a:extLst>
          </p:cNvPr>
          <p:cNvSpPr/>
          <p:nvPr/>
        </p:nvSpPr>
        <p:spPr>
          <a:xfrm>
            <a:off x="9764151" y="1520561"/>
            <a:ext cx="2062777" cy="1060857"/>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NEXT STEPS</a:t>
            </a:r>
          </a:p>
        </p:txBody>
      </p:sp>
      <p:sp>
        <p:nvSpPr>
          <p:cNvPr id="25" name="Arrow: Right 24">
            <a:extLst>
              <a:ext uri="{FF2B5EF4-FFF2-40B4-BE49-F238E27FC236}">
                <a16:creationId xmlns:a16="http://schemas.microsoft.com/office/drawing/2014/main" id="{D7FD9792-3BC3-4586-0A73-8F605ADB8FAF}"/>
              </a:ext>
            </a:extLst>
          </p:cNvPr>
          <p:cNvSpPr/>
          <p:nvPr/>
        </p:nvSpPr>
        <p:spPr>
          <a:xfrm>
            <a:off x="2233752" y="5429577"/>
            <a:ext cx="705646" cy="688845"/>
          </a:xfrm>
          <a:prstGeom prst="rightArrow">
            <a:avLst/>
          </a:prstGeom>
          <a:solidFill>
            <a:srgbClr val="C8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96FAFA08-6ED3-F27A-D457-7007C7B6E91B}"/>
              </a:ext>
            </a:extLst>
          </p:cNvPr>
          <p:cNvSpPr/>
          <p:nvPr/>
        </p:nvSpPr>
        <p:spPr>
          <a:xfrm>
            <a:off x="4483466" y="5434800"/>
            <a:ext cx="705646" cy="688845"/>
          </a:xfrm>
          <a:prstGeom prst="rightArrow">
            <a:avLst/>
          </a:prstGeom>
          <a:solidFill>
            <a:srgbClr val="C8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5B213DA4-059F-38DA-D687-14ECEFD1758E}"/>
              </a:ext>
            </a:extLst>
          </p:cNvPr>
          <p:cNvSpPr/>
          <p:nvPr/>
        </p:nvSpPr>
        <p:spPr>
          <a:xfrm>
            <a:off x="6784424" y="5424354"/>
            <a:ext cx="705646" cy="688845"/>
          </a:xfrm>
          <a:prstGeom prst="rightArrow">
            <a:avLst/>
          </a:prstGeom>
          <a:solidFill>
            <a:srgbClr val="C8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A61472CB-F08A-9C85-C2ED-556A3C27157D}"/>
              </a:ext>
            </a:extLst>
          </p:cNvPr>
          <p:cNvSpPr/>
          <p:nvPr/>
        </p:nvSpPr>
        <p:spPr>
          <a:xfrm>
            <a:off x="9084412" y="5424353"/>
            <a:ext cx="705646" cy="688845"/>
          </a:xfrm>
          <a:prstGeom prst="rightArrow">
            <a:avLst/>
          </a:prstGeom>
          <a:solidFill>
            <a:srgbClr val="C8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038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6826-2E76-769E-8449-950253A92CC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D0D5A1B-EBD9-81DD-D521-8C50BA5CE25E}"/>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C1A00F4-1875-36AD-58FC-6DF84AD3542C}"/>
              </a:ext>
            </a:extLst>
          </p:cNvPr>
          <p:cNvSpPr txBox="1"/>
          <p:nvPr/>
        </p:nvSpPr>
        <p:spPr>
          <a:xfrm>
            <a:off x="385449" y="142272"/>
            <a:ext cx="10739751" cy="646331"/>
          </a:xfrm>
          <a:prstGeom prst="rect">
            <a:avLst/>
          </a:prstGeom>
          <a:noFill/>
        </p:spPr>
        <p:txBody>
          <a:bodyPr wrap="square" lIns="91440" tIns="45720" rIns="91440" bIns="45720" rtlCol="0" anchor="t">
            <a:spAutoFit/>
          </a:bodyPr>
          <a:lstStyle/>
          <a:p>
            <a:r>
              <a:rPr lang="en-US" sz="3600">
                <a:solidFill>
                  <a:srgbClr val="D93648"/>
                </a:solidFill>
                <a:latin typeface="Barlow Condensed Medium"/>
              </a:rPr>
              <a:t>///</a:t>
            </a:r>
            <a:r>
              <a:rPr lang="en-US" sz="3600">
                <a:solidFill>
                  <a:srgbClr val="D93447"/>
                </a:solidFill>
                <a:latin typeface="Barlow Condensed Medium"/>
              </a:rPr>
              <a:t> </a:t>
            </a:r>
            <a:r>
              <a:rPr lang="en-US" sz="3600">
                <a:solidFill>
                  <a:schemeClr val="bg1"/>
                </a:solidFill>
                <a:latin typeface="Barlow Condensed Medium"/>
              </a:rPr>
              <a:t>DID YOU KNOW? </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E7FAE2DB-4148-7211-9B24-923134A3BB39}"/>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4C0E5607-6976-1611-7FE4-75B12A22C0BE}"/>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444ED58F-5D48-C5AA-DA9F-C3018E1D6D7D}"/>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860EFDE-93BC-E0AE-54E8-52E86B7ABBA3}"/>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EF6DC8E9-9574-C931-9CC1-686A25367BB5}"/>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3" name="Content Placeholder 1">
            <a:extLst>
              <a:ext uri="{FF2B5EF4-FFF2-40B4-BE49-F238E27FC236}">
                <a16:creationId xmlns:a16="http://schemas.microsoft.com/office/drawing/2014/main" id="{57C423AD-3DC9-9548-406D-370E42D1031A}"/>
              </a:ext>
            </a:extLst>
          </p:cNvPr>
          <p:cNvSpPr>
            <a:spLocks noGrp="1"/>
          </p:cNvSpPr>
          <p:nvPr/>
        </p:nvSpPr>
        <p:spPr>
          <a:xfrm>
            <a:off x="1033728" y="3775529"/>
            <a:ext cx="2451657" cy="1566652"/>
          </a:xfrm>
          <a:prstGeom prst="rect">
            <a:avLst/>
          </a:prstGeom>
        </p:spPr>
        <p:txBody>
          <a:bodyPr vert="horz" lIns="0" tIns="0" rIns="0" bIns="0" rtlCol="0" anchor="t">
            <a:normAutofit/>
          </a:bodyPr>
          <a:lstStyle>
            <a:lvl1pPr marL="228600" indent="-228600" algn="l" defTabSz="914400" rtl="0" eaLnBrk="1" latinLnBrk="0" hangingPunct="1">
              <a:lnSpc>
                <a:spcPct val="90000"/>
              </a:lnSpc>
              <a:spcBef>
                <a:spcPts val="1000"/>
              </a:spcBef>
              <a:buClr>
                <a:srgbClr val="44B4E2"/>
              </a:buClr>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Clr>
                <a:srgbClr val="44B4E2"/>
              </a:buClr>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Clr>
                <a:srgbClr val="44B4E2"/>
              </a:buClr>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Clr>
                <a:srgbClr val="44B4E2"/>
              </a:buClr>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Clr>
                <a:srgbClr val="44B4E2"/>
              </a:buClr>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b="1">
                <a:solidFill>
                  <a:srgbClr val="25408F"/>
                </a:solidFill>
                <a:latin typeface="Roboto Medium"/>
                <a:ea typeface="Roboto Medium"/>
                <a:cs typeface="Roboto Medium"/>
              </a:rPr>
              <a:t>LEARN</a:t>
            </a:r>
            <a:br>
              <a:rPr lang="en-US" sz="1400" dirty="0">
                <a:latin typeface="Roboto Condensed" panose="02000000000000000000" pitchFamily="2" charset="0"/>
              </a:rPr>
            </a:br>
            <a:r>
              <a:rPr lang="en-US" sz="1400">
                <a:latin typeface="Roboto Light"/>
                <a:ea typeface="Roboto Light"/>
                <a:cs typeface="Roboto Light"/>
              </a:rPr>
              <a:t>the skills and resources to be successful in a career.</a:t>
            </a:r>
          </a:p>
        </p:txBody>
      </p:sp>
      <p:pic>
        <p:nvPicPr>
          <p:cNvPr id="4" name="Picture 3" descr="A blue sun and open book&#10;&#10;Description automatically generated">
            <a:extLst>
              <a:ext uri="{FF2B5EF4-FFF2-40B4-BE49-F238E27FC236}">
                <a16:creationId xmlns:a16="http://schemas.microsoft.com/office/drawing/2014/main" id="{B8AD61DC-A556-B967-B64F-DFCCC8DEB0CE}"/>
              </a:ext>
            </a:extLst>
          </p:cNvPr>
          <p:cNvPicPr>
            <a:picLocks noChangeAspect="1"/>
          </p:cNvPicPr>
          <p:nvPr/>
        </p:nvPicPr>
        <p:blipFill>
          <a:blip r:embed="rId6"/>
          <a:stretch>
            <a:fillRect/>
          </a:stretch>
        </p:blipFill>
        <p:spPr>
          <a:xfrm>
            <a:off x="1589806" y="2162627"/>
            <a:ext cx="1338942" cy="1052285"/>
          </a:xfrm>
          <a:prstGeom prst="rect">
            <a:avLst/>
          </a:prstGeom>
          <a:ln>
            <a:solidFill>
              <a:schemeClr val="bg1"/>
            </a:solidFill>
          </a:ln>
        </p:spPr>
      </p:pic>
      <p:pic>
        <p:nvPicPr>
          <p:cNvPr id="5" name="Picture 4" descr="A blue outline of a graduation cap&#10;&#10;Description automatically generated">
            <a:extLst>
              <a:ext uri="{FF2B5EF4-FFF2-40B4-BE49-F238E27FC236}">
                <a16:creationId xmlns:a16="http://schemas.microsoft.com/office/drawing/2014/main" id="{DEDF8104-15B5-94CE-9FDD-D56720D7CB1A}"/>
              </a:ext>
            </a:extLst>
          </p:cNvPr>
          <p:cNvPicPr>
            <a:picLocks noChangeAspect="1"/>
          </p:cNvPicPr>
          <p:nvPr/>
        </p:nvPicPr>
        <p:blipFill>
          <a:blip r:embed="rId7"/>
          <a:stretch>
            <a:fillRect/>
          </a:stretch>
        </p:blipFill>
        <p:spPr>
          <a:xfrm>
            <a:off x="4009353" y="2265713"/>
            <a:ext cx="1594921" cy="947716"/>
          </a:xfrm>
          <a:prstGeom prst="rect">
            <a:avLst/>
          </a:prstGeom>
        </p:spPr>
      </p:pic>
      <p:pic>
        <p:nvPicPr>
          <p:cNvPr id="7" name="Picture 6" descr="A blue outline of a microscope and a gear&#10;&#10;Description automatically generated">
            <a:extLst>
              <a:ext uri="{FF2B5EF4-FFF2-40B4-BE49-F238E27FC236}">
                <a16:creationId xmlns:a16="http://schemas.microsoft.com/office/drawing/2014/main" id="{EC5CC6FE-D6BE-FACD-E9D8-B2D18E356D48}"/>
              </a:ext>
            </a:extLst>
          </p:cNvPr>
          <p:cNvPicPr>
            <a:picLocks noChangeAspect="1"/>
          </p:cNvPicPr>
          <p:nvPr/>
        </p:nvPicPr>
        <p:blipFill>
          <a:blip r:embed="rId8"/>
          <a:stretch>
            <a:fillRect/>
          </a:stretch>
        </p:blipFill>
        <p:spPr>
          <a:xfrm>
            <a:off x="6676614" y="2032259"/>
            <a:ext cx="1354281" cy="1427603"/>
          </a:xfrm>
          <a:prstGeom prst="rect">
            <a:avLst/>
          </a:prstGeom>
        </p:spPr>
      </p:pic>
      <p:pic>
        <p:nvPicPr>
          <p:cNvPr id="18" name="Picture 17" descr="A group of people with arrows&#10;&#10;Description automatically generated">
            <a:extLst>
              <a:ext uri="{FF2B5EF4-FFF2-40B4-BE49-F238E27FC236}">
                <a16:creationId xmlns:a16="http://schemas.microsoft.com/office/drawing/2014/main" id="{9D02F41C-33FD-A19F-8D31-D1D66FED7EF2}"/>
              </a:ext>
            </a:extLst>
          </p:cNvPr>
          <p:cNvPicPr>
            <a:picLocks noChangeAspect="1"/>
          </p:cNvPicPr>
          <p:nvPr/>
        </p:nvPicPr>
        <p:blipFill>
          <a:blip r:embed="rId9"/>
          <a:stretch>
            <a:fillRect/>
          </a:stretch>
        </p:blipFill>
        <p:spPr>
          <a:xfrm>
            <a:off x="9338630" y="2020405"/>
            <a:ext cx="1199078" cy="1438893"/>
          </a:xfrm>
          <a:prstGeom prst="rect">
            <a:avLst/>
          </a:prstGeom>
        </p:spPr>
      </p:pic>
      <p:sp>
        <p:nvSpPr>
          <p:cNvPr id="20" name="Content Placeholder 1">
            <a:extLst>
              <a:ext uri="{FF2B5EF4-FFF2-40B4-BE49-F238E27FC236}">
                <a16:creationId xmlns:a16="http://schemas.microsoft.com/office/drawing/2014/main" id="{26EEF259-CA0C-57F4-FB1C-1FA2AEE40028}"/>
              </a:ext>
            </a:extLst>
          </p:cNvPr>
          <p:cNvSpPr txBox="1">
            <a:spLocks/>
          </p:cNvSpPr>
          <p:nvPr/>
        </p:nvSpPr>
        <p:spPr>
          <a:xfrm>
            <a:off x="3580985" y="3775529"/>
            <a:ext cx="2451657" cy="1566652"/>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Font typeface="System Font Regular"/>
              <a:buNone/>
            </a:pPr>
            <a:r>
              <a:rPr lang="en-US" b="1">
                <a:solidFill>
                  <a:srgbClr val="25408F"/>
                </a:solidFill>
                <a:latin typeface="Roboto Medium"/>
                <a:ea typeface="Roboto Medium"/>
                <a:cs typeface="Roboto Medium"/>
              </a:rPr>
              <a:t>EARN</a:t>
            </a:r>
            <a:br>
              <a:rPr lang="en-US" sz="1400" dirty="0">
                <a:latin typeface="Roboto Condensed" panose="02000000000000000000" pitchFamily="2" charset="0"/>
              </a:rPr>
            </a:br>
            <a:r>
              <a:rPr lang="en-US" sz="1400">
                <a:latin typeface="Roboto Light"/>
                <a:ea typeface="Roboto Light"/>
                <a:cs typeface="Roboto Light"/>
              </a:rPr>
              <a:t>a high school diploma</a:t>
            </a:r>
            <a:br>
              <a:rPr lang="en-US" sz="1400" dirty="0"/>
            </a:br>
            <a:r>
              <a:rPr lang="en-US" sz="1400">
                <a:latin typeface="Roboto Light"/>
                <a:ea typeface="Roboto Light"/>
                <a:cs typeface="Roboto Light"/>
              </a:rPr>
              <a:t>or equivalent.</a:t>
            </a:r>
          </a:p>
        </p:txBody>
      </p:sp>
      <p:sp>
        <p:nvSpPr>
          <p:cNvPr id="21" name="Content Placeholder 1">
            <a:extLst>
              <a:ext uri="{FF2B5EF4-FFF2-40B4-BE49-F238E27FC236}">
                <a16:creationId xmlns:a16="http://schemas.microsoft.com/office/drawing/2014/main" id="{30EF40EE-9E99-99CC-AF02-029C02D7DE24}"/>
              </a:ext>
            </a:extLst>
          </p:cNvPr>
          <p:cNvSpPr txBox="1">
            <a:spLocks/>
          </p:cNvSpPr>
          <p:nvPr/>
        </p:nvSpPr>
        <p:spPr>
          <a:xfrm>
            <a:off x="6128242" y="3775529"/>
            <a:ext cx="2451657" cy="1554983"/>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Font typeface="System Font Regular"/>
              <a:buNone/>
            </a:pPr>
            <a:r>
              <a:rPr lang="en-US" b="1">
                <a:solidFill>
                  <a:srgbClr val="25408F"/>
                </a:solidFill>
                <a:latin typeface="Roboto Medium"/>
                <a:ea typeface="Roboto Medium"/>
                <a:cs typeface="Roboto Medium"/>
              </a:rPr>
              <a:t>TRAIN</a:t>
            </a:r>
            <a:br>
              <a:rPr lang="en-US" sz="1400" dirty="0">
                <a:latin typeface="Roboto Condensed" panose="02000000000000000000" pitchFamily="2" charset="0"/>
              </a:rPr>
            </a:br>
            <a:r>
              <a:rPr lang="en-US" sz="1400">
                <a:latin typeface="Roboto Light"/>
                <a:ea typeface="Roboto Light"/>
                <a:cs typeface="Roboto Light"/>
              </a:rPr>
              <a:t>in one of 10</a:t>
            </a:r>
            <a:br>
              <a:rPr lang="en-US" sz="1400" dirty="0"/>
            </a:br>
            <a:r>
              <a:rPr lang="en-US" sz="1400">
                <a:latin typeface="Roboto Light"/>
                <a:ea typeface="Roboto Light"/>
                <a:cs typeface="Roboto Light"/>
              </a:rPr>
              <a:t>different industries.</a:t>
            </a:r>
          </a:p>
        </p:txBody>
      </p:sp>
      <p:sp>
        <p:nvSpPr>
          <p:cNvPr id="22" name="Content Placeholder 1">
            <a:extLst>
              <a:ext uri="{FF2B5EF4-FFF2-40B4-BE49-F238E27FC236}">
                <a16:creationId xmlns:a16="http://schemas.microsoft.com/office/drawing/2014/main" id="{DF054CF4-28CF-273F-851D-9CDECEE827E2}"/>
              </a:ext>
            </a:extLst>
          </p:cNvPr>
          <p:cNvSpPr txBox="1">
            <a:spLocks/>
          </p:cNvSpPr>
          <p:nvPr/>
        </p:nvSpPr>
        <p:spPr>
          <a:xfrm>
            <a:off x="8675500" y="3775528"/>
            <a:ext cx="2451657" cy="1566652"/>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b="0" i="0" kern="1200">
                <a:solidFill>
                  <a:schemeClr val="tx1"/>
                </a:solidFill>
                <a:latin typeface="Roboto Light" panose="02000000000000000000" pitchFamily="2" charset="0"/>
                <a:ea typeface="+mn-ea"/>
                <a:cs typeface="+mn-cs"/>
              </a:defRPr>
            </a:lvl1pPr>
            <a:lvl2pPr marL="457200" indent="-228600" algn="l" defTabSz="914400" rtl="0" eaLnBrk="1" latinLnBrk="0" hangingPunct="1">
              <a:lnSpc>
                <a:spcPct val="90000"/>
              </a:lnSpc>
              <a:spcBef>
                <a:spcPts val="500"/>
              </a:spcBef>
              <a:buFont typeface="System Font Regular"/>
              <a:buChar char="▸"/>
              <a:defRPr sz="1800" b="0" i="0" kern="1200">
                <a:solidFill>
                  <a:schemeClr val="tx1"/>
                </a:solidFill>
                <a:latin typeface="Roboto Light" panose="02000000000000000000" pitchFamily="2" charset="0"/>
                <a:ea typeface="+mn-ea"/>
                <a:cs typeface="+mn-cs"/>
              </a:defRPr>
            </a:lvl2pPr>
            <a:lvl3pPr marL="685800" indent="-228600" algn="l" defTabSz="914400" rtl="0" eaLnBrk="1" latinLnBrk="0" hangingPunct="1">
              <a:lnSpc>
                <a:spcPct val="90000"/>
              </a:lnSpc>
              <a:spcBef>
                <a:spcPts val="500"/>
              </a:spcBef>
              <a:buFont typeface="System Font Regular"/>
              <a:buChar char="▸"/>
              <a:defRPr sz="1600" b="0" i="0" kern="1200">
                <a:solidFill>
                  <a:schemeClr val="tx1"/>
                </a:solidFill>
                <a:latin typeface="Roboto Light" panose="02000000000000000000" pitchFamily="2" charset="0"/>
                <a:ea typeface="+mn-ea"/>
                <a:cs typeface="+mn-cs"/>
              </a:defRPr>
            </a:lvl3pPr>
            <a:lvl4pPr marL="914400" indent="-228600" algn="l" defTabSz="914400" rtl="0" eaLnBrk="1" latinLnBrk="0" hangingPunct="1">
              <a:lnSpc>
                <a:spcPct val="90000"/>
              </a:lnSpc>
              <a:spcBef>
                <a:spcPts val="500"/>
              </a:spcBef>
              <a:buFont typeface="System Font Regular"/>
              <a:buChar char="▸"/>
              <a:defRPr sz="1400" b="0" i="0" kern="1200">
                <a:solidFill>
                  <a:schemeClr val="tx1"/>
                </a:solidFill>
                <a:latin typeface="Roboto Light" panose="02000000000000000000" pitchFamily="2" charset="0"/>
                <a:ea typeface="+mn-ea"/>
                <a:cs typeface="+mn-cs"/>
              </a:defRPr>
            </a:lvl4pPr>
            <a:lvl5pPr marL="1143000" indent="-228600" algn="l" defTabSz="914400" rtl="0" eaLnBrk="1" latinLnBrk="0" hangingPunct="1">
              <a:lnSpc>
                <a:spcPct val="90000"/>
              </a:lnSpc>
              <a:spcBef>
                <a:spcPts val="500"/>
              </a:spcBef>
              <a:buFont typeface="System Font Regular"/>
              <a:buChar char="▸"/>
              <a:defRPr sz="1200" b="0" i="0" kern="1200">
                <a:solidFill>
                  <a:schemeClr val="tx1"/>
                </a:solidFill>
                <a:latin typeface="Roboto Light"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Font typeface="System Font Regular"/>
              <a:buNone/>
            </a:pPr>
            <a:r>
              <a:rPr lang="en-US" b="1">
                <a:solidFill>
                  <a:srgbClr val="25408F"/>
                </a:solidFill>
                <a:latin typeface="Roboto Medium"/>
                <a:ea typeface="Roboto Medium"/>
                <a:cs typeface="Roboto Medium"/>
              </a:rPr>
              <a:t>ENGAGE</a:t>
            </a:r>
            <a:br>
              <a:rPr lang="en-US" sz="1400" dirty="0">
                <a:latin typeface="Roboto Condensed" panose="02000000000000000000" pitchFamily="2" charset="0"/>
              </a:rPr>
            </a:br>
            <a:r>
              <a:rPr lang="en-US" sz="1400">
                <a:latin typeface="Roboto Light"/>
                <a:ea typeface="Roboto Light"/>
                <a:cs typeface="Roboto Light"/>
              </a:rPr>
              <a:t>with a supportive community to access graduate resources</a:t>
            </a:r>
            <a:br>
              <a:rPr lang="en-US" sz="1400" dirty="0"/>
            </a:br>
            <a:r>
              <a:rPr lang="en-US" sz="1400">
                <a:latin typeface="Roboto Light"/>
                <a:ea typeface="Roboto Light"/>
                <a:cs typeface="Roboto Light"/>
              </a:rPr>
              <a:t>and connections.</a:t>
            </a:r>
          </a:p>
        </p:txBody>
      </p:sp>
    </p:spTree>
    <p:extLst>
      <p:ext uri="{BB962C8B-B14F-4D97-AF65-F5344CB8AC3E}">
        <p14:creationId xmlns:p14="http://schemas.microsoft.com/office/powerpoint/2010/main" val="2314141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FA866-6EB3-3CA5-E94E-C24EACA58C0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61CAC23-17A1-67C4-D6FF-CA4493DF394A}"/>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DDD1C66-FCCC-1B8A-CE12-C54338B851EF}"/>
              </a:ext>
            </a:extLst>
          </p:cNvPr>
          <p:cNvSpPr txBox="1"/>
          <p:nvPr/>
        </p:nvSpPr>
        <p:spPr>
          <a:xfrm>
            <a:off x="344803" y="161577"/>
            <a:ext cx="10739751" cy="646331"/>
          </a:xfrm>
          <a:prstGeom prst="rect">
            <a:avLst/>
          </a:prstGeom>
          <a:noFill/>
        </p:spPr>
        <p:txBody>
          <a:bodyPr wrap="square" lIns="91440" tIns="45720" rIns="91440" bIns="45720" rtlCol="0" anchor="t">
            <a:spAutoFit/>
          </a:bodyPr>
          <a:lstStyle/>
          <a:p>
            <a:r>
              <a:rPr lang="en-US" sz="3600">
                <a:solidFill>
                  <a:srgbClr val="D93648"/>
                </a:solidFill>
                <a:latin typeface="Barlow Condensed Medium"/>
              </a:rPr>
              <a:t>///</a:t>
            </a:r>
            <a:r>
              <a:rPr lang="en-US" sz="3600" dirty="0">
                <a:solidFill>
                  <a:srgbClr val="D93447"/>
                </a:solidFill>
                <a:latin typeface="Barlow Condensed Medium"/>
              </a:rPr>
              <a:t> </a:t>
            </a:r>
            <a:r>
              <a:rPr lang="en-US" sz="3600">
                <a:solidFill>
                  <a:schemeClr val="bg1"/>
                </a:solidFill>
                <a:latin typeface="Barlow Condensed Medium"/>
              </a:rPr>
              <a:t>DID YOU KNOW?</a:t>
            </a:r>
            <a:endParaRPr lang="en-US" sz="3600">
              <a:solidFill>
                <a:schemeClr val="bg1"/>
              </a:solidFill>
              <a:latin typeface="Barlow Condensed Medium" pitchFamily="2" charset="77"/>
            </a:endParaRP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32B94085-6317-261A-1CB9-F4709025ED6A}"/>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C2DBC9A4-9897-0893-6C17-2B1FB37DBB27}"/>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B0279778-2039-6AC2-26FB-016DD0C9B7A4}"/>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A35C7F8-0EF8-8730-9A75-F91BF6228CF8}"/>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58CDA5A1-713E-2A62-99BC-28675559585E}"/>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Content Placeholder 1">
            <a:extLst>
              <a:ext uri="{FF2B5EF4-FFF2-40B4-BE49-F238E27FC236}">
                <a16:creationId xmlns:a16="http://schemas.microsoft.com/office/drawing/2014/main" id="{36DFDF35-674A-648F-216B-AD7E7DE7AC9C}"/>
              </a:ext>
            </a:extLst>
          </p:cNvPr>
          <p:cNvSpPr txBox="1">
            <a:spLocks/>
          </p:cNvSpPr>
          <p:nvPr/>
        </p:nvSpPr>
        <p:spPr>
          <a:xfrm>
            <a:off x="6153873" y="1790687"/>
            <a:ext cx="2647263" cy="3693097"/>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US" b="1">
                <a:solidFill>
                  <a:srgbClr val="25408F"/>
                </a:solidFill>
                <a:latin typeface="Roboto Medium"/>
                <a:ea typeface="Roboto Medium"/>
                <a:cs typeface="Roboto Medium"/>
              </a:rPr>
              <a:t>TRAINING OFFERED</a:t>
            </a:r>
            <a:br>
              <a:rPr lang="en-US" b="1" dirty="0">
                <a:solidFill>
                  <a:srgbClr val="25408F"/>
                </a:solidFill>
                <a:latin typeface="Roboto Medium"/>
                <a:ea typeface="Roboto Medium"/>
                <a:cs typeface="Roboto Medium"/>
              </a:rPr>
            </a:br>
            <a:endParaRPr lang="en-US" sz="900" b="1">
              <a:solidFill>
                <a:srgbClr val="25408F"/>
              </a:solidFill>
              <a:latin typeface="Roboto Medium"/>
              <a:ea typeface="Roboto Medium"/>
              <a:cs typeface="Roboto Medium"/>
            </a:endParaRP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a:p>
            <a:pPr>
              <a:lnSpc>
                <a:spcPct val="100000"/>
              </a:lnSpc>
              <a:spcBef>
                <a:spcPts val="1200"/>
              </a:spcBef>
              <a:buClr>
                <a:srgbClr val="44B4E2"/>
              </a:buClr>
            </a:pPr>
            <a:r>
              <a:rPr lang="en-US" sz="1400">
                <a:latin typeface="Roboto Light" panose="02000000000000000000" pitchFamily="2" charset="0"/>
              </a:rPr>
              <a:t>Training Area Offered 1</a:t>
            </a:r>
          </a:p>
        </p:txBody>
      </p:sp>
      <p:sp>
        <p:nvSpPr>
          <p:cNvPr id="5" name="Rectangle 4">
            <a:extLst>
              <a:ext uri="{FF2B5EF4-FFF2-40B4-BE49-F238E27FC236}">
                <a16:creationId xmlns:a16="http://schemas.microsoft.com/office/drawing/2014/main" id="{92C5D878-CEBA-44CD-FC35-5FCD8DA429C9}"/>
              </a:ext>
            </a:extLst>
          </p:cNvPr>
          <p:cNvSpPr/>
          <p:nvPr/>
        </p:nvSpPr>
        <p:spPr>
          <a:xfrm>
            <a:off x="457199" y="2335022"/>
            <a:ext cx="3604846" cy="294559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Content Placeholder 1">
            <a:extLst>
              <a:ext uri="{FF2B5EF4-FFF2-40B4-BE49-F238E27FC236}">
                <a16:creationId xmlns:a16="http://schemas.microsoft.com/office/drawing/2014/main" id="{64BF8C63-27BF-3C95-7A96-95491C0EFC7A}"/>
              </a:ext>
            </a:extLst>
          </p:cNvPr>
          <p:cNvSpPr txBox="1">
            <a:spLocks/>
          </p:cNvSpPr>
          <p:nvPr/>
        </p:nvSpPr>
        <p:spPr>
          <a:xfrm>
            <a:off x="457200" y="1797944"/>
            <a:ext cx="3604846" cy="378052"/>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US" b="1">
                <a:solidFill>
                  <a:srgbClr val="25408F"/>
                </a:solidFill>
                <a:latin typeface="Roboto Medium"/>
                <a:ea typeface="Roboto Medium"/>
                <a:cs typeface="Roboto Medium"/>
              </a:rPr>
              <a:t>CAMPUS</a:t>
            </a:r>
          </a:p>
        </p:txBody>
      </p:sp>
      <p:sp>
        <p:nvSpPr>
          <p:cNvPr id="13" name="Content Placeholder 1">
            <a:extLst>
              <a:ext uri="{FF2B5EF4-FFF2-40B4-BE49-F238E27FC236}">
                <a16:creationId xmlns:a16="http://schemas.microsoft.com/office/drawing/2014/main" id="{974F093A-5DE2-A05E-9FE3-98F72CB21C98}"/>
              </a:ext>
            </a:extLst>
          </p:cNvPr>
          <p:cNvSpPr txBox="1">
            <a:spLocks/>
          </p:cNvSpPr>
          <p:nvPr/>
        </p:nvSpPr>
        <p:spPr>
          <a:xfrm>
            <a:off x="4475701" y="1797944"/>
            <a:ext cx="2128299" cy="378052"/>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US" b="1">
                <a:solidFill>
                  <a:srgbClr val="25408F"/>
                </a:solidFill>
                <a:latin typeface="Roboto Medium"/>
                <a:ea typeface="Roboto Medium"/>
                <a:cs typeface="Roboto Medium"/>
              </a:rPr>
              <a:t>OBS</a:t>
            </a:r>
          </a:p>
        </p:txBody>
      </p:sp>
      <p:sp>
        <p:nvSpPr>
          <p:cNvPr id="14" name="Content Placeholder 1">
            <a:extLst>
              <a:ext uri="{FF2B5EF4-FFF2-40B4-BE49-F238E27FC236}">
                <a16:creationId xmlns:a16="http://schemas.microsoft.com/office/drawing/2014/main" id="{C7A00088-D278-BCB1-A0D3-C3F810481A46}"/>
              </a:ext>
            </a:extLst>
          </p:cNvPr>
          <p:cNvSpPr txBox="1">
            <a:spLocks/>
          </p:cNvSpPr>
          <p:nvPr/>
        </p:nvSpPr>
        <p:spPr>
          <a:xfrm>
            <a:off x="4504731" y="2206987"/>
            <a:ext cx="1546529" cy="1005476"/>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US" sz="6500" b="1" spc="-300">
                <a:solidFill>
                  <a:srgbClr val="25408F"/>
                </a:solidFill>
                <a:latin typeface="Roboto Black"/>
                <a:ea typeface="Roboto Black"/>
                <a:cs typeface="Roboto Black"/>
              </a:rPr>
              <a:t>99</a:t>
            </a:r>
            <a:r>
              <a:rPr lang="en-US" sz="6500" b="1" spc="-300" baseline="30000">
                <a:solidFill>
                  <a:srgbClr val="25408F"/>
                </a:solidFill>
                <a:latin typeface="Roboto Black"/>
                <a:ea typeface="Roboto Black"/>
                <a:cs typeface="Roboto Black"/>
              </a:rPr>
              <a:t>%</a:t>
            </a:r>
          </a:p>
        </p:txBody>
      </p:sp>
      <p:sp>
        <p:nvSpPr>
          <p:cNvPr id="15" name="Content Placeholder 1">
            <a:extLst>
              <a:ext uri="{FF2B5EF4-FFF2-40B4-BE49-F238E27FC236}">
                <a16:creationId xmlns:a16="http://schemas.microsoft.com/office/drawing/2014/main" id="{6084E7D1-3B52-7623-F786-C1EB36D1FB2B}"/>
              </a:ext>
            </a:extLst>
          </p:cNvPr>
          <p:cNvSpPr txBox="1">
            <a:spLocks/>
          </p:cNvSpPr>
          <p:nvPr/>
        </p:nvSpPr>
        <p:spPr>
          <a:xfrm>
            <a:off x="4584557" y="3209548"/>
            <a:ext cx="1098606" cy="385639"/>
          </a:xfrm>
          <a:prstGeom prst="rect">
            <a:avLst/>
          </a:prstGeom>
        </p:spPr>
        <p:txBody>
          <a:bodyPr vert="horz" lIns="0" tIns="0" rIns="0" bIns="0" rtlCol="0" anchor="t">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200"/>
              </a:spcAft>
              <a:buNone/>
            </a:pPr>
            <a:r>
              <a:rPr lang="en-US" sz="1000">
                <a:latin typeface="Roboto Light" panose="02000000000000000000" pitchFamily="2" charset="0"/>
              </a:rPr>
              <a:t>9,999 Students</a:t>
            </a:r>
          </a:p>
          <a:p>
            <a:pPr marL="0" indent="0">
              <a:lnSpc>
                <a:spcPct val="100000"/>
              </a:lnSpc>
              <a:spcBef>
                <a:spcPts val="0"/>
              </a:spcBef>
              <a:spcAft>
                <a:spcPts val="200"/>
              </a:spcAft>
              <a:buNone/>
            </a:pPr>
            <a:r>
              <a:rPr lang="en-US" sz="1000">
                <a:latin typeface="Roboto Light"/>
                <a:ea typeface="Roboto Light"/>
                <a:cs typeface="Roboto Light"/>
              </a:rPr>
              <a:t>9,999 Capacity</a:t>
            </a:r>
            <a:endParaRPr lang="en-US" sz="1000">
              <a:latin typeface="Roboto Light" panose="02000000000000000000" pitchFamily="2" charset="0"/>
            </a:endParaRPr>
          </a:p>
        </p:txBody>
      </p:sp>
      <p:sp>
        <p:nvSpPr>
          <p:cNvPr id="16" name="Content Placeholder 1">
            <a:extLst>
              <a:ext uri="{FF2B5EF4-FFF2-40B4-BE49-F238E27FC236}">
                <a16:creationId xmlns:a16="http://schemas.microsoft.com/office/drawing/2014/main" id="{0D5F8107-8C2B-C6B6-6187-5F6F0AFB9852}"/>
              </a:ext>
            </a:extLst>
          </p:cNvPr>
          <p:cNvSpPr txBox="1">
            <a:spLocks/>
          </p:cNvSpPr>
          <p:nvPr/>
        </p:nvSpPr>
        <p:spPr>
          <a:xfrm>
            <a:off x="8947973" y="1790686"/>
            <a:ext cx="2677443" cy="385639"/>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en-US" b="1">
                <a:solidFill>
                  <a:srgbClr val="25408F"/>
                </a:solidFill>
                <a:latin typeface="Roboto Medium"/>
                <a:ea typeface="Roboto Medium"/>
                <a:cs typeface="Roboto Medium"/>
              </a:rPr>
              <a:t>EMPLOYER PARTNERS</a:t>
            </a:r>
          </a:p>
        </p:txBody>
      </p:sp>
      <p:sp>
        <p:nvSpPr>
          <p:cNvPr id="17" name="Rectangle 16">
            <a:extLst>
              <a:ext uri="{FF2B5EF4-FFF2-40B4-BE49-F238E27FC236}">
                <a16:creationId xmlns:a16="http://schemas.microsoft.com/office/drawing/2014/main" id="{182EBA1D-D1BE-BBD8-F60D-50F601614FBB}"/>
              </a:ext>
            </a:extLst>
          </p:cNvPr>
          <p:cNvSpPr/>
          <p:nvPr/>
        </p:nvSpPr>
        <p:spPr>
          <a:xfrm>
            <a:off x="9503491" y="2332482"/>
            <a:ext cx="1566406" cy="9187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8" name="Picture 17">
            <a:extLst>
              <a:ext uri="{FF2B5EF4-FFF2-40B4-BE49-F238E27FC236}">
                <a16:creationId xmlns:a16="http://schemas.microsoft.com/office/drawing/2014/main" id="{396F05AD-2A7B-88A2-23ED-015ABFE41EE8}"/>
              </a:ext>
            </a:extLst>
          </p:cNvPr>
          <p:cNvPicPr>
            <a:picLocks noChangeAspect="1"/>
          </p:cNvPicPr>
          <p:nvPr/>
        </p:nvPicPr>
        <p:blipFill rotWithShape="1">
          <a:blip r:embed="rId6"/>
          <a:srcRect l="14347" t="20875" r="22340"/>
          <a:stretch/>
        </p:blipFill>
        <p:spPr>
          <a:xfrm>
            <a:off x="457200" y="2274426"/>
            <a:ext cx="3604845" cy="3006188"/>
          </a:xfrm>
          <a:prstGeom prst="rect">
            <a:avLst/>
          </a:prstGeom>
        </p:spPr>
      </p:pic>
      <p:pic>
        <p:nvPicPr>
          <p:cNvPr id="19" name="Picture 18" descr="A qr code with a few squares&#10;&#10;Description automatically generated">
            <a:extLst>
              <a:ext uri="{FF2B5EF4-FFF2-40B4-BE49-F238E27FC236}">
                <a16:creationId xmlns:a16="http://schemas.microsoft.com/office/drawing/2014/main" id="{870FAE0E-653C-A404-045C-86B62C45CFAE}"/>
              </a:ext>
            </a:extLst>
          </p:cNvPr>
          <p:cNvPicPr>
            <a:picLocks noChangeAspect="1"/>
          </p:cNvPicPr>
          <p:nvPr/>
        </p:nvPicPr>
        <p:blipFill>
          <a:blip r:embed="rId7"/>
          <a:stretch>
            <a:fillRect/>
          </a:stretch>
        </p:blipFill>
        <p:spPr>
          <a:xfrm>
            <a:off x="4477657" y="4445347"/>
            <a:ext cx="888651" cy="888651"/>
          </a:xfrm>
          <a:prstGeom prst="rect">
            <a:avLst/>
          </a:prstGeom>
          <a:ln>
            <a:solidFill>
              <a:schemeClr val="bg2">
                <a:lumMod val="90000"/>
              </a:schemeClr>
            </a:solidFill>
          </a:ln>
        </p:spPr>
      </p:pic>
      <p:pic>
        <p:nvPicPr>
          <p:cNvPr id="20" name="Picture 19" descr="A black sign with white text&#10;&#10;Description automatically generated">
            <a:extLst>
              <a:ext uri="{FF2B5EF4-FFF2-40B4-BE49-F238E27FC236}">
                <a16:creationId xmlns:a16="http://schemas.microsoft.com/office/drawing/2014/main" id="{67F66645-C0F6-B220-4F13-A756E4CD7971}"/>
              </a:ext>
            </a:extLst>
          </p:cNvPr>
          <p:cNvPicPr>
            <a:picLocks noChangeAspect="1"/>
          </p:cNvPicPr>
          <p:nvPr/>
        </p:nvPicPr>
        <p:blipFill>
          <a:blip r:embed="rId8"/>
          <a:stretch>
            <a:fillRect/>
          </a:stretch>
        </p:blipFill>
        <p:spPr>
          <a:xfrm>
            <a:off x="4646803" y="3945292"/>
            <a:ext cx="550358" cy="415773"/>
          </a:xfrm>
          <a:prstGeom prst="rect">
            <a:avLst/>
          </a:prstGeom>
        </p:spPr>
      </p:pic>
      <p:sp>
        <p:nvSpPr>
          <p:cNvPr id="21" name="Rectangle 20">
            <a:extLst>
              <a:ext uri="{FF2B5EF4-FFF2-40B4-BE49-F238E27FC236}">
                <a16:creationId xmlns:a16="http://schemas.microsoft.com/office/drawing/2014/main" id="{170FE301-C0A0-5B00-5CD6-3564592D8D53}"/>
              </a:ext>
            </a:extLst>
          </p:cNvPr>
          <p:cNvSpPr/>
          <p:nvPr/>
        </p:nvSpPr>
        <p:spPr>
          <a:xfrm>
            <a:off x="9503491" y="3362996"/>
            <a:ext cx="1566406" cy="9187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a:extLst>
              <a:ext uri="{FF2B5EF4-FFF2-40B4-BE49-F238E27FC236}">
                <a16:creationId xmlns:a16="http://schemas.microsoft.com/office/drawing/2014/main" id="{BCDFEE29-D948-AB61-F6B7-1CD402330CFA}"/>
              </a:ext>
            </a:extLst>
          </p:cNvPr>
          <p:cNvSpPr/>
          <p:nvPr/>
        </p:nvSpPr>
        <p:spPr>
          <a:xfrm>
            <a:off x="9503491" y="4408025"/>
            <a:ext cx="1566406" cy="9187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884282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A611-8327-D799-1C72-3A1504D0B47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AF9C808-B65B-D55B-ECD5-252EF9401E80}"/>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BB960FD-C23A-FA4D-BCF1-89C5382B3448}"/>
              </a:ext>
            </a:extLst>
          </p:cNvPr>
          <p:cNvSpPr txBox="1"/>
          <p:nvPr/>
        </p:nvSpPr>
        <p:spPr>
          <a:xfrm>
            <a:off x="344803" y="161577"/>
            <a:ext cx="10739751" cy="646331"/>
          </a:xfrm>
          <a:prstGeom prst="rect">
            <a:avLst/>
          </a:prstGeom>
          <a:noFill/>
        </p:spPr>
        <p:txBody>
          <a:bodyPr wrap="square" lIns="91440" tIns="45720" rIns="91440" bIns="45720" rtlCol="0" anchor="t">
            <a:spAutoFit/>
          </a:bodyPr>
          <a:lstStyle/>
          <a:p>
            <a:r>
              <a:rPr lang="en-US" sz="3600">
                <a:solidFill>
                  <a:srgbClr val="D93648"/>
                </a:solidFill>
                <a:latin typeface="Barlow Condensed Medium"/>
              </a:rPr>
              <a:t>///</a:t>
            </a:r>
            <a:r>
              <a:rPr lang="en-US" sz="3600" dirty="0">
                <a:solidFill>
                  <a:srgbClr val="D93447"/>
                </a:solidFill>
                <a:latin typeface="Barlow Condensed Medium"/>
              </a:rPr>
              <a:t> </a:t>
            </a:r>
            <a:r>
              <a:rPr lang="en-US" sz="3600">
                <a:solidFill>
                  <a:schemeClr val="bg1"/>
                </a:solidFill>
                <a:latin typeface="Barlow Condensed Medium"/>
              </a:rPr>
              <a:t>DID YOU KNOW?</a:t>
            </a:r>
            <a:endParaRPr lang="en-US" sz="3600">
              <a:solidFill>
                <a:schemeClr val="bg1"/>
              </a:solidFill>
              <a:latin typeface="Barlow Condensed Medium" pitchFamily="2" charset="77"/>
            </a:endParaRP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CC569B1-17EB-4A9E-68BE-155B80D7ED70}"/>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EAA3F030-3C1A-C63A-14C9-98591B094E91}"/>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258F1BF0-AF68-690E-C7BA-AC9BD1770794}"/>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241DCF9-9471-C245-65DF-83CACBAEB814}"/>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0BA26AEC-EF51-3A49-D606-B66309263D61}"/>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Content Placeholder 1">
            <a:extLst>
              <a:ext uri="{FF2B5EF4-FFF2-40B4-BE49-F238E27FC236}">
                <a16:creationId xmlns:a16="http://schemas.microsoft.com/office/drawing/2014/main" id="{51A3C584-AE66-53E4-34AF-2A5FF8D49242}"/>
              </a:ext>
            </a:extLst>
          </p:cNvPr>
          <p:cNvSpPr txBox="1">
            <a:spLocks/>
          </p:cNvSpPr>
          <p:nvPr/>
        </p:nvSpPr>
        <p:spPr>
          <a:xfrm>
            <a:off x="1415143" y="2402998"/>
            <a:ext cx="4216400" cy="3292973"/>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rtl="0" fontAlgn="base">
              <a:lnSpc>
                <a:spcPct val="150000"/>
              </a:lnSpc>
              <a:buClr>
                <a:srgbClr val="44B4E2"/>
              </a:buClr>
              <a:buSzPct val="110000"/>
              <a:buFont typeface="+mj-lt"/>
              <a:buAutoNum type="arabicPeriod"/>
            </a:pPr>
            <a:r>
              <a:rPr lang="en-US">
                <a:solidFill>
                  <a:srgbClr val="000000"/>
                </a:solidFill>
                <a:effectLst/>
                <a:highlight>
                  <a:srgbClr val="FFFFFF"/>
                </a:highlight>
                <a:latin typeface="Roboto Light"/>
                <a:ea typeface="Roboto Light"/>
                <a:cs typeface="Roboto Light"/>
              </a:rPr>
              <a:t>Automotive and Machine Repair </a:t>
            </a:r>
          </a:p>
          <a:p>
            <a:pPr marL="342900" indent="-342900" algn="l" rtl="0" fontAlgn="base">
              <a:lnSpc>
                <a:spcPct val="150000"/>
              </a:lnSpc>
              <a:buClr>
                <a:srgbClr val="44B4E2"/>
              </a:buClr>
              <a:buSzPct val="110000"/>
              <a:buFont typeface="+mj-lt"/>
              <a:buAutoNum type="arabicPeriod"/>
            </a:pPr>
            <a:r>
              <a:rPr lang="en-US">
                <a:solidFill>
                  <a:srgbClr val="000000"/>
                </a:solidFill>
                <a:effectLst/>
                <a:highlight>
                  <a:srgbClr val="FFFFFF"/>
                </a:highlight>
                <a:latin typeface="Roboto Light"/>
                <a:ea typeface="Roboto Light"/>
                <a:cs typeface="Roboto Light"/>
              </a:rPr>
              <a:t>Construction </a:t>
            </a:r>
          </a:p>
          <a:p>
            <a:pPr marL="342900" indent="-342900" algn="l" rtl="0" fontAlgn="base">
              <a:lnSpc>
                <a:spcPct val="150000"/>
              </a:lnSpc>
              <a:buClr>
                <a:srgbClr val="44B4E2"/>
              </a:buClr>
              <a:buSzPct val="110000"/>
              <a:buFont typeface="+mj-lt"/>
              <a:buAutoNum type="arabicPeriod"/>
            </a:pPr>
            <a:r>
              <a:rPr lang="en-US">
                <a:solidFill>
                  <a:srgbClr val="000000"/>
                </a:solidFill>
                <a:effectLst/>
                <a:highlight>
                  <a:srgbClr val="FFFFFF"/>
                </a:highlight>
                <a:latin typeface="Roboto Light"/>
                <a:ea typeface="Roboto Light"/>
                <a:cs typeface="Roboto Light"/>
              </a:rPr>
              <a:t>Finance and Business </a:t>
            </a:r>
          </a:p>
          <a:p>
            <a:pPr marL="342900" indent="-342900" algn="l" rtl="0" fontAlgn="base">
              <a:lnSpc>
                <a:spcPct val="150000"/>
              </a:lnSpc>
              <a:buClr>
                <a:srgbClr val="44B4E2"/>
              </a:buClr>
              <a:buSzPct val="110000"/>
              <a:buFont typeface="+mj-lt"/>
              <a:buAutoNum type="arabicPeriod"/>
            </a:pPr>
            <a:r>
              <a:rPr lang="en-US">
                <a:solidFill>
                  <a:srgbClr val="000000"/>
                </a:solidFill>
                <a:effectLst/>
                <a:highlight>
                  <a:srgbClr val="FFFF00"/>
                </a:highlight>
                <a:latin typeface="Roboto Light"/>
                <a:ea typeface="Roboto Light"/>
                <a:cs typeface="Roboto Light"/>
              </a:rPr>
              <a:t>Health Care </a:t>
            </a:r>
          </a:p>
          <a:p>
            <a:pPr marL="342900" indent="-342900" algn="l" rtl="0" fontAlgn="base">
              <a:lnSpc>
                <a:spcPct val="150000"/>
              </a:lnSpc>
              <a:buClr>
                <a:srgbClr val="44B4E2"/>
              </a:buClr>
              <a:buSzPct val="110000"/>
              <a:buFont typeface="+mj-lt"/>
              <a:buAutoNum type="arabicPeriod"/>
            </a:pPr>
            <a:r>
              <a:rPr lang="en-US">
                <a:solidFill>
                  <a:srgbClr val="000000"/>
                </a:solidFill>
                <a:effectLst/>
                <a:highlight>
                  <a:srgbClr val="FFFFFF"/>
                </a:highlight>
                <a:latin typeface="Roboto Light"/>
                <a:ea typeface="Roboto Light"/>
                <a:cs typeface="Roboto Light"/>
              </a:rPr>
              <a:t>Homeland Security </a:t>
            </a:r>
          </a:p>
        </p:txBody>
      </p:sp>
      <p:sp>
        <p:nvSpPr>
          <p:cNvPr id="5" name="Content Placeholder 1">
            <a:extLst>
              <a:ext uri="{FF2B5EF4-FFF2-40B4-BE49-F238E27FC236}">
                <a16:creationId xmlns:a16="http://schemas.microsoft.com/office/drawing/2014/main" id="{84F386E4-77C8-07A5-5F11-D291544FFC23}"/>
              </a:ext>
            </a:extLst>
          </p:cNvPr>
          <p:cNvSpPr txBox="1">
            <a:spLocks/>
          </p:cNvSpPr>
          <p:nvPr/>
        </p:nvSpPr>
        <p:spPr>
          <a:xfrm>
            <a:off x="6146799" y="2402997"/>
            <a:ext cx="5014685" cy="295188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50000"/>
              </a:lnSpc>
              <a:buClr>
                <a:srgbClr val="44B4E2"/>
              </a:buClr>
              <a:buSzPct val="110000"/>
              <a:buFont typeface="+mj-lt"/>
              <a:buAutoNum type="arabicPeriod" startAt="6"/>
            </a:pPr>
            <a:r>
              <a:rPr lang="en-US">
                <a:solidFill>
                  <a:srgbClr val="000000"/>
                </a:solidFill>
                <a:effectLst/>
                <a:highlight>
                  <a:srgbClr val="FFFFFF"/>
                </a:highlight>
                <a:latin typeface="Roboto Light"/>
                <a:ea typeface="Roboto Light"/>
                <a:cs typeface="Roboto Light"/>
              </a:rPr>
              <a:t>Hospitality</a:t>
            </a:r>
            <a:r>
              <a:rPr lang="en-US">
                <a:solidFill>
                  <a:srgbClr val="000000"/>
                </a:solidFill>
                <a:highlight>
                  <a:srgbClr val="FFFFFF"/>
                </a:highlight>
                <a:latin typeface="Roboto Light"/>
                <a:ea typeface="Roboto Light"/>
                <a:cs typeface="Roboto Light"/>
              </a:rPr>
              <a:t> </a:t>
            </a:r>
            <a:endParaRPr lang="en-US">
              <a:solidFill>
                <a:srgbClr val="000000"/>
              </a:solidFill>
              <a:effectLst/>
              <a:highlight>
                <a:srgbClr val="FFFFFF"/>
              </a:highlight>
              <a:latin typeface="Roboto Light" panose="02000000000000000000" pitchFamily="2" charset="0"/>
              <a:ea typeface="Roboto Light"/>
              <a:cs typeface="Roboto Light"/>
            </a:endParaRPr>
          </a:p>
          <a:p>
            <a:pPr marL="342900" indent="-342900" fontAlgn="base">
              <a:lnSpc>
                <a:spcPct val="150000"/>
              </a:lnSpc>
              <a:buClr>
                <a:srgbClr val="44B4E2"/>
              </a:buClr>
              <a:buSzPct val="110000"/>
              <a:buFont typeface="+mj-lt"/>
              <a:buAutoNum type="arabicPeriod" startAt="6"/>
            </a:pPr>
            <a:r>
              <a:rPr lang="en-US">
                <a:solidFill>
                  <a:srgbClr val="000000"/>
                </a:solidFill>
                <a:effectLst/>
                <a:highlight>
                  <a:srgbClr val="FFFF00"/>
                </a:highlight>
                <a:latin typeface="Roboto Light"/>
                <a:ea typeface="Roboto Light"/>
                <a:cs typeface="Roboto Light"/>
              </a:rPr>
              <a:t>Information Technology</a:t>
            </a:r>
            <a:r>
              <a:rPr lang="en-US">
                <a:solidFill>
                  <a:srgbClr val="000000"/>
                </a:solidFill>
                <a:highlight>
                  <a:srgbClr val="FFFF00"/>
                </a:highlight>
                <a:latin typeface="Roboto Light"/>
                <a:ea typeface="Roboto Light"/>
                <a:cs typeface="Roboto Light"/>
              </a:rPr>
              <a:t> </a:t>
            </a:r>
            <a:endParaRPr lang="en-US">
              <a:solidFill>
                <a:srgbClr val="000000"/>
              </a:solidFill>
              <a:effectLst/>
              <a:highlight>
                <a:srgbClr val="FFFF00"/>
              </a:highlight>
              <a:latin typeface="Roboto Light" panose="02000000000000000000" pitchFamily="2" charset="0"/>
              <a:ea typeface="Roboto Light"/>
              <a:cs typeface="Roboto Light"/>
            </a:endParaRPr>
          </a:p>
          <a:p>
            <a:pPr marL="342900" indent="-342900" fontAlgn="base">
              <a:lnSpc>
                <a:spcPct val="150000"/>
              </a:lnSpc>
              <a:buClr>
                <a:srgbClr val="44B4E2"/>
              </a:buClr>
              <a:buSzPct val="110000"/>
              <a:buFont typeface="+mj-lt"/>
              <a:buAutoNum type="arabicPeriod" startAt="6"/>
            </a:pPr>
            <a:r>
              <a:rPr lang="en-US">
                <a:solidFill>
                  <a:srgbClr val="000000"/>
                </a:solidFill>
                <a:effectLst/>
                <a:highlight>
                  <a:srgbClr val="FFFFFF"/>
                </a:highlight>
                <a:latin typeface="Roboto Light"/>
                <a:ea typeface="Roboto Light"/>
                <a:cs typeface="Roboto Light"/>
              </a:rPr>
              <a:t>Advanced Manufacturing</a:t>
            </a:r>
            <a:r>
              <a:rPr lang="en-US">
                <a:solidFill>
                  <a:srgbClr val="000000"/>
                </a:solidFill>
                <a:highlight>
                  <a:srgbClr val="FFFFFF"/>
                </a:highlight>
                <a:latin typeface="Roboto Light"/>
                <a:ea typeface="Roboto Light"/>
                <a:cs typeface="Roboto Light"/>
              </a:rPr>
              <a:t> </a:t>
            </a:r>
            <a:endParaRPr lang="en-US">
              <a:solidFill>
                <a:srgbClr val="000000"/>
              </a:solidFill>
              <a:effectLst/>
              <a:highlight>
                <a:srgbClr val="FFFFFF"/>
              </a:highlight>
              <a:latin typeface="Roboto Light" panose="02000000000000000000" pitchFamily="2" charset="0"/>
              <a:ea typeface="Roboto Light"/>
              <a:cs typeface="Roboto Light"/>
            </a:endParaRPr>
          </a:p>
          <a:p>
            <a:pPr marL="342900" indent="-342900" fontAlgn="base">
              <a:lnSpc>
                <a:spcPct val="150000"/>
              </a:lnSpc>
              <a:buClr>
                <a:srgbClr val="44B4E2"/>
              </a:buClr>
              <a:buSzPct val="110000"/>
              <a:buFont typeface="+mj-lt"/>
              <a:buAutoNum type="arabicPeriod" startAt="6"/>
            </a:pPr>
            <a:r>
              <a:rPr lang="en-US">
                <a:solidFill>
                  <a:srgbClr val="000000"/>
                </a:solidFill>
                <a:effectLst/>
                <a:highlight>
                  <a:srgbClr val="FFFFFF"/>
                </a:highlight>
                <a:latin typeface="Roboto Light"/>
                <a:ea typeface="Roboto Light"/>
                <a:cs typeface="Roboto Light"/>
              </a:rPr>
              <a:t>Renewable Resources and Energy</a:t>
            </a:r>
            <a:r>
              <a:rPr lang="en-US">
                <a:solidFill>
                  <a:srgbClr val="000000"/>
                </a:solidFill>
                <a:highlight>
                  <a:srgbClr val="FFFFFF"/>
                </a:highlight>
                <a:latin typeface="Roboto Light"/>
                <a:ea typeface="Roboto Light"/>
                <a:cs typeface="Roboto Light"/>
              </a:rPr>
              <a:t>  </a:t>
            </a:r>
            <a:endParaRPr lang="en-US">
              <a:solidFill>
                <a:srgbClr val="000000"/>
              </a:solidFill>
              <a:effectLst/>
              <a:highlight>
                <a:srgbClr val="FFFFFF"/>
              </a:highlight>
              <a:latin typeface="Roboto Light" panose="02000000000000000000" pitchFamily="2" charset="0"/>
              <a:ea typeface="Roboto Light"/>
              <a:cs typeface="Roboto Light"/>
            </a:endParaRPr>
          </a:p>
          <a:p>
            <a:pPr marL="342900" indent="-342900" fontAlgn="base">
              <a:lnSpc>
                <a:spcPct val="150000"/>
              </a:lnSpc>
              <a:buClr>
                <a:srgbClr val="44B4E2"/>
              </a:buClr>
              <a:buSzPct val="110000"/>
              <a:buFont typeface="+mj-lt"/>
              <a:buAutoNum type="arabicPeriod" startAt="6"/>
            </a:pPr>
            <a:r>
              <a:rPr lang="en-US">
                <a:solidFill>
                  <a:srgbClr val="000000"/>
                </a:solidFill>
                <a:effectLst/>
                <a:highlight>
                  <a:srgbClr val="FFFFFF"/>
                </a:highlight>
                <a:latin typeface="Roboto Light"/>
                <a:ea typeface="Roboto Light"/>
                <a:cs typeface="Roboto Light"/>
              </a:rPr>
              <a:t>Transportation</a:t>
            </a:r>
            <a:r>
              <a:rPr lang="en-US">
                <a:solidFill>
                  <a:srgbClr val="000000"/>
                </a:solidFill>
                <a:highlight>
                  <a:srgbClr val="FFFFFF"/>
                </a:highlight>
                <a:latin typeface="Roboto Light"/>
                <a:ea typeface="Roboto Light"/>
                <a:cs typeface="Roboto Light"/>
              </a:rPr>
              <a:t> </a:t>
            </a:r>
            <a:endParaRPr lang="en-US">
              <a:solidFill>
                <a:srgbClr val="000000"/>
              </a:solidFill>
              <a:effectLst/>
              <a:highlight>
                <a:srgbClr val="FFFFFF"/>
              </a:highlight>
              <a:latin typeface="Roboto Light" panose="02000000000000000000" pitchFamily="2" charset="0"/>
              <a:ea typeface="Roboto Light"/>
              <a:cs typeface="Roboto Light"/>
            </a:endParaRPr>
          </a:p>
        </p:txBody>
      </p:sp>
      <p:sp>
        <p:nvSpPr>
          <p:cNvPr id="7" name="Content Placeholder 1">
            <a:extLst>
              <a:ext uri="{FF2B5EF4-FFF2-40B4-BE49-F238E27FC236}">
                <a16:creationId xmlns:a16="http://schemas.microsoft.com/office/drawing/2014/main" id="{0301C1F1-6530-DF4B-9F67-C02511007169}"/>
              </a:ext>
            </a:extLst>
          </p:cNvPr>
          <p:cNvSpPr txBox="1">
            <a:spLocks/>
          </p:cNvSpPr>
          <p:nvPr/>
        </p:nvSpPr>
        <p:spPr>
          <a:xfrm>
            <a:off x="457200" y="1453165"/>
            <a:ext cx="11277600" cy="518822"/>
          </a:xfrm>
          <a:prstGeom prst="rect">
            <a:avLst/>
          </a:prstGeom>
          <a:noFill/>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fontAlgn="base">
              <a:lnSpc>
                <a:spcPct val="100000"/>
              </a:lnSpc>
              <a:buNone/>
            </a:pPr>
            <a:r>
              <a:rPr lang="en-US" sz="2500" b="1">
                <a:solidFill>
                  <a:srgbClr val="25408F"/>
                </a:solidFill>
                <a:effectLst/>
                <a:highlight>
                  <a:srgbClr val="FFFFFF"/>
                </a:highlight>
                <a:latin typeface="Roboto"/>
                <a:ea typeface="Roboto"/>
                <a:cs typeface="Roboto"/>
              </a:rPr>
              <a:t>Job Corps offers over 100 training programs across 10 in-demand industries. </a:t>
            </a:r>
          </a:p>
        </p:txBody>
      </p:sp>
    </p:spTree>
    <p:extLst>
      <p:ext uri="{BB962C8B-B14F-4D97-AF65-F5344CB8AC3E}">
        <p14:creationId xmlns:p14="http://schemas.microsoft.com/office/powerpoint/2010/main" val="18528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8F169-F255-3AC1-F62F-C4233658C1E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03F220B-4587-4BE9-1720-F2E1E5939BB5}"/>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22B2465-3A4D-4A38-1339-8BAF95ECEA8B}"/>
              </a:ext>
            </a:extLst>
          </p:cNvPr>
          <p:cNvSpPr txBox="1"/>
          <p:nvPr/>
        </p:nvSpPr>
        <p:spPr>
          <a:xfrm>
            <a:off x="344803" y="161577"/>
            <a:ext cx="10739751" cy="646331"/>
          </a:xfrm>
          <a:prstGeom prst="rect">
            <a:avLst/>
          </a:prstGeom>
          <a:noFill/>
        </p:spPr>
        <p:txBody>
          <a:bodyPr wrap="square" lIns="91440" tIns="45720" rIns="91440" bIns="45720" rtlCol="0" anchor="t">
            <a:spAutoFit/>
          </a:bodyPr>
          <a:lstStyle/>
          <a:p>
            <a:r>
              <a:rPr lang="en-US" sz="3600" dirty="0">
                <a:solidFill>
                  <a:srgbClr val="D93648"/>
                </a:solidFill>
                <a:latin typeface="Barlow Condensed Medium"/>
              </a:rPr>
              <a:t>///</a:t>
            </a:r>
            <a:r>
              <a:rPr lang="en-US" sz="3600" dirty="0">
                <a:solidFill>
                  <a:srgbClr val="D93447"/>
                </a:solidFill>
                <a:latin typeface="Barlow Condensed Medium"/>
              </a:rPr>
              <a:t> </a:t>
            </a:r>
            <a:r>
              <a:rPr lang="en-US" sz="3600">
                <a:solidFill>
                  <a:schemeClr val="bg1"/>
                </a:solidFill>
                <a:latin typeface="Barlow Condensed Medium"/>
              </a:rPr>
              <a:t>JOB CORPS OFFERS YOU:</a:t>
            </a:r>
            <a:endParaRPr lang="en-US" sz="3600">
              <a:solidFill>
                <a:schemeClr val="bg1"/>
              </a:solidFill>
              <a:latin typeface="Barlow Condensed Medium" pitchFamily="2" charset="77"/>
            </a:endParaRP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89FEEAD8-E5BC-05F8-FE38-8F3240FFFF01}"/>
              </a:ext>
            </a:extLst>
          </p:cNvPr>
          <p:cNvPicPr/>
          <p:nvPr/>
        </p:nvPicPr>
        <p:blipFill rotWithShape="1">
          <a:blip r:embed="rId3">
            <a:alphaModFix amt="5000"/>
          </a:blip>
          <a:srcRect l="56518"/>
          <a:stretch/>
        </p:blipFill>
        <p:spPr>
          <a:xfrm>
            <a:off x="0" y="2717512"/>
            <a:ext cx="478544" cy="1730116"/>
          </a:xfrm>
          <a:prstGeom prst="rect">
            <a:avLst/>
          </a:prstGeom>
        </p:spPr>
      </p:pic>
      <p:grpSp>
        <p:nvGrpSpPr>
          <p:cNvPr id="2" name="Group 1">
            <a:extLst>
              <a:ext uri="{FF2B5EF4-FFF2-40B4-BE49-F238E27FC236}">
                <a16:creationId xmlns:a16="http://schemas.microsoft.com/office/drawing/2014/main" id="{0E06CE40-74EE-89F4-8A7E-99EB17B3186B}"/>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73F914BC-2D1D-D8CA-7E3A-6F50D61CE29A}"/>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1B2BCD3-E1B4-DADD-DB1A-DD13A2C13571}"/>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0C24935D-D12D-092C-4AF4-9C471DC52194}"/>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5" name="Content Placeholder 1">
            <a:extLst>
              <a:ext uri="{FF2B5EF4-FFF2-40B4-BE49-F238E27FC236}">
                <a16:creationId xmlns:a16="http://schemas.microsoft.com/office/drawing/2014/main" id="{8C87E656-6B1A-B23D-8E68-FAB01973EE4C}"/>
              </a:ext>
            </a:extLst>
          </p:cNvPr>
          <p:cNvSpPr txBox="1">
            <a:spLocks/>
          </p:cNvSpPr>
          <p:nvPr/>
        </p:nvSpPr>
        <p:spPr>
          <a:xfrm>
            <a:off x="9339664" y="3786808"/>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LIVING ALLOWANCE</a:t>
            </a:r>
          </a:p>
        </p:txBody>
      </p:sp>
      <p:sp>
        <p:nvSpPr>
          <p:cNvPr id="7" name="Content Placeholder 1">
            <a:extLst>
              <a:ext uri="{FF2B5EF4-FFF2-40B4-BE49-F238E27FC236}">
                <a16:creationId xmlns:a16="http://schemas.microsoft.com/office/drawing/2014/main" id="{892918BB-3524-9AAB-BEA7-856EBAB2E615}"/>
              </a:ext>
            </a:extLst>
          </p:cNvPr>
          <p:cNvSpPr txBox="1">
            <a:spLocks/>
          </p:cNvSpPr>
          <p:nvPr/>
        </p:nvSpPr>
        <p:spPr>
          <a:xfrm>
            <a:off x="5475376" y="3692465"/>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BOOKS &amp; SUPPLIES</a:t>
            </a:r>
          </a:p>
        </p:txBody>
      </p:sp>
      <p:sp>
        <p:nvSpPr>
          <p:cNvPr id="13" name="Content Placeholder 1">
            <a:extLst>
              <a:ext uri="{FF2B5EF4-FFF2-40B4-BE49-F238E27FC236}">
                <a16:creationId xmlns:a16="http://schemas.microsoft.com/office/drawing/2014/main" id="{FA911633-0231-F412-A1ED-BCDEBB26D5A1}"/>
              </a:ext>
            </a:extLst>
          </p:cNvPr>
          <p:cNvSpPr txBox="1">
            <a:spLocks/>
          </p:cNvSpPr>
          <p:nvPr/>
        </p:nvSpPr>
        <p:spPr>
          <a:xfrm>
            <a:off x="1865086" y="3765037"/>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NUTRITIOUS</a:t>
            </a:r>
            <a:r>
              <a:rPr lang="en-US" sz="1400" dirty="0">
                <a:latin typeface="Roboto Medium"/>
                <a:ea typeface="Roboto Medium"/>
                <a:cs typeface="Roboto Medium"/>
              </a:rPr>
              <a:t> </a:t>
            </a:r>
            <a:r>
              <a:rPr lang="en-US" sz="1800" b="1">
                <a:solidFill>
                  <a:srgbClr val="25408F"/>
                </a:solidFill>
                <a:latin typeface="Roboto Medium"/>
                <a:ea typeface="Roboto Medium"/>
                <a:cs typeface="Roboto Medium"/>
              </a:rPr>
              <a:t>MEALS</a:t>
            </a:r>
          </a:p>
        </p:txBody>
      </p:sp>
      <p:sp>
        <p:nvSpPr>
          <p:cNvPr id="14" name="Content Placeholder 1">
            <a:extLst>
              <a:ext uri="{FF2B5EF4-FFF2-40B4-BE49-F238E27FC236}">
                <a16:creationId xmlns:a16="http://schemas.microsoft.com/office/drawing/2014/main" id="{733AEE08-E244-B2D9-99B3-385C901DF068}"/>
              </a:ext>
            </a:extLst>
          </p:cNvPr>
          <p:cNvSpPr txBox="1">
            <a:spLocks/>
          </p:cNvSpPr>
          <p:nvPr/>
        </p:nvSpPr>
        <p:spPr>
          <a:xfrm>
            <a:off x="7273263" y="2409468"/>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BASIC</a:t>
            </a:r>
            <a:br>
              <a:rPr lang="en-US" sz="1800" b="1" dirty="0">
                <a:latin typeface="Roboto Medium" panose="02000000000000000000" pitchFamily="2" charset="0"/>
                <a:ea typeface="Roboto Medium" panose="02000000000000000000" pitchFamily="2" charset="0"/>
                <a:cs typeface="Roboto Medium" panose="02000000000000000000" pitchFamily="2" charset="0"/>
              </a:rPr>
            </a:br>
            <a:r>
              <a:rPr lang="en-US" sz="1800" b="1">
                <a:solidFill>
                  <a:srgbClr val="25408F"/>
                </a:solidFill>
                <a:latin typeface="Roboto Medium"/>
                <a:ea typeface="Roboto Medium"/>
                <a:cs typeface="Roboto Medium"/>
              </a:rPr>
              <a:t>MEDICAL CARE</a:t>
            </a:r>
          </a:p>
        </p:txBody>
      </p:sp>
      <p:sp>
        <p:nvSpPr>
          <p:cNvPr id="15" name="Content Placeholder 1">
            <a:extLst>
              <a:ext uri="{FF2B5EF4-FFF2-40B4-BE49-F238E27FC236}">
                <a16:creationId xmlns:a16="http://schemas.microsoft.com/office/drawing/2014/main" id="{FB503F4E-9915-A706-79C1-62341D06BFE1}"/>
              </a:ext>
            </a:extLst>
          </p:cNvPr>
          <p:cNvSpPr txBox="1">
            <a:spLocks/>
          </p:cNvSpPr>
          <p:nvPr/>
        </p:nvSpPr>
        <p:spPr>
          <a:xfrm>
            <a:off x="3641202" y="2460268"/>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HOUSING</a:t>
            </a:r>
          </a:p>
        </p:txBody>
      </p:sp>
      <p:sp>
        <p:nvSpPr>
          <p:cNvPr id="16" name="Content Placeholder 1">
            <a:extLst>
              <a:ext uri="{FF2B5EF4-FFF2-40B4-BE49-F238E27FC236}">
                <a16:creationId xmlns:a16="http://schemas.microsoft.com/office/drawing/2014/main" id="{0D134A65-25E8-4CE3-859D-1B6D7488350A}"/>
              </a:ext>
            </a:extLst>
          </p:cNvPr>
          <p:cNvSpPr txBox="1">
            <a:spLocks/>
          </p:cNvSpPr>
          <p:nvPr/>
        </p:nvSpPr>
        <p:spPr>
          <a:xfrm>
            <a:off x="7389377" y="5171983"/>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SUPPORTIVE COMMUNITY</a:t>
            </a:r>
          </a:p>
        </p:txBody>
      </p:sp>
      <p:sp>
        <p:nvSpPr>
          <p:cNvPr id="17" name="Content Placeholder 1">
            <a:extLst>
              <a:ext uri="{FF2B5EF4-FFF2-40B4-BE49-F238E27FC236}">
                <a16:creationId xmlns:a16="http://schemas.microsoft.com/office/drawing/2014/main" id="{EE9E7AC8-F346-21F2-5DD3-61EE2EB63AFE}"/>
              </a:ext>
            </a:extLst>
          </p:cNvPr>
          <p:cNvSpPr txBox="1">
            <a:spLocks/>
          </p:cNvSpPr>
          <p:nvPr/>
        </p:nvSpPr>
        <p:spPr>
          <a:xfrm>
            <a:off x="3677488" y="5186497"/>
            <a:ext cx="1395649" cy="477694"/>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800" b="1">
                <a:solidFill>
                  <a:srgbClr val="25408F"/>
                </a:solidFill>
                <a:latin typeface="Roboto Medium"/>
                <a:ea typeface="Roboto Medium"/>
                <a:cs typeface="Roboto Medium"/>
              </a:rPr>
              <a:t>TRAINING CLOTHING</a:t>
            </a:r>
          </a:p>
        </p:txBody>
      </p:sp>
      <p:pic>
        <p:nvPicPr>
          <p:cNvPr id="18" name="Picture 17" descr="A blue and black house&#10;&#10;Description automatically generated">
            <a:extLst>
              <a:ext uri="{FF2B5EF4-FFF2-40B4-BE49-F238E27FC236}">
                <a16:creationId xmlns:a16="http://schemas.microsoft.com/office/drawing/2014/main" id="{4E24BDEA-28AB-37FD-9684-AEE2C478937A}"/>
              </a:ext>
            </a:extLst>
          </p:cNvPr>
          <p:cNvPicPr>
            <a:picLocks noChangeAspect="1"/>
          </p:cNvPicPr>
          <p:nvPr/>
        </p:nvPicPr>
        <p:blipFill>
          <a:blip r:embed="rId6"/>
          <a:stretch>
            <a:fillRect/>
          </a:stretch>
        </p:blipFill>
        <p:spPr>
          <a:xfrm>
            <a:off x="3796390" y="1445901"/>
            <a:ext cx="1085273" cy="889000"/>
          </a:xfrm>
          <a:prstGeom prst="rect">
            <a:avLst/>
          </a:prstGeom>
        </p:spPr>
      </p:pic>
      <p:pic>
        <p:nvPicPr>
          <p:cNvPr id="19" name="Picture 18" descr="A blue cross on a black background&#10;&#10;Description automatically generated">
            <a:extLst>
              <a:ext uri="{FF2B5EF4-FFF2-40B4-BE49-F238E27FC236}">
                <a16:creationId xmlns:a16="http://schemas.microsoft.com/office/drawing/2014/main" id="{88C043F7-C1A6-8F19-ECBD-3360BB74179E}"/>
              </a:ext>
            </a:extLst>
          </p:cNvPr>
          <p:cNvPicPr>
            <a:picLocks noChangeAspect="1"/>
          </p:cNvPicPr>
          <p:nvPr/>
        </p:nvPicPr>
        <p:blipFill>
          <a:blip r:embed="rId7"/>
          <a:stretch>
            <a:fillRect/>
          </a:stretch>
        </p:blipFill>
        <p:spPr>
          <a:xfrm>
            <a:off x="7526587" y="1387843"/>
            <a:ext cx="889000" cy="889000"/>
          </a:xfrm>
          <a:prstGeom prst="rect">
            <a:avLst/>
          </a:prstGeom>
        </p:spPr>
      </p:pic>
      <p:pic>
        <p:nvPicPr>
          <p:cNvPr id="20" name="Picture 19" descr="A blue circle with a black background&#10;&#10;Description automatically generated">
            <a:extLst>
              <a:ext uri="{FF2B5EF4-FFF2-40B4-BE49-F238E27FC236}">
                <a16:creationId xmlns:a16="http://schemas.microsoft.com/office/drawing/2014/main" id="{9C44F41E-24AD-90D8-87F3-116E2D23425C}"/>
              </a:ext>
            </a:extLst>
          </p:cNvPr>
          <p:cNvPicPr>
            <a:picLocks noChangeAspect="1"/>
          </p:cNvPicPr>
          <p:nvPr/>
        </p:nvPicPr>
        <p:blipFill>
          <a:blip r:embed="rId8"/>
          <a:stretch>
            <a:fillRect/>
          </a:stretch>
        </p:blipFill>
        <p:spPr>
          <a:xfrm>
            <a:off x="2044450" y="2918938"/>
            <a:ext cx="935182" cy="588818"/>
          </a:xfrm>
          <a:prstGeom prst="rect">
            <a:avLst/>
          </a:prstGeom>
        </p:spPr>
      </p:pic>
      <p:pic>
        <p:nvPicPr>
          <p:cNvPr id="21" name="Picture 20" descr="A blue sun and open book&#10;&#10;Description automatically generated">
            <a:extLst>
              <a:ext uri="{FF2B5EF4-FFF2-40B4-BE49-F238E27FC236}">
                <a16:creationId xmlns:a16="http://schemas.microsoft.com/office/drawing/2014/main" id="{AE4738EB-3AD3-6C8F-678B-8D85C13B4AF2}"/>
              </a:ext>
            </a:extLst>
          </p:cNvPr>
          <p:cNvPicPr>
            <a:picLocks noChangeAspect="1"/>
          </p:cNvPicPr>
          <p:nvPr/>
        </p:nvPicPr>
        <p:blipFill>
          <a:blip r:embed="rId9"/>
          <a:stretch>
            <a:fillRect/>
          </a:stretch>
        </p:blipFill>
        <p:spPr>
          <a:xfrm>
            <a:off x="5643880" y="2744567"/>
            <a:ext cx="992909" cy="785091"/>
          </a:xfrm>
          <a:prstGeom prst="rect">
            <a:avLst/>
          </a:prstGeom>
        </p:spPr>
      </p:pic>
      <p:pic>
        <p:nvPicPr>
          <p:cNvPr id="22" name="Picture 21" descr="A blue dollar sign on a black background&#10;&#10;Description automatically generated">
            <a:extLst>
              <a:ext uri="{FF2B5EF4-FFF2-40B4-BE49-F238E27FC236}">
                <a16:creationId xmlns:a16="http://schemas.microsoft.com/office/drawing/2014/main" id="{B694073C-AE04-7E28-1794-D46F12F8267C}"/>
              </a:ext>
            </a:extLst>
          </p:cNvPr>
          <p:cNvPicPr>
            <a:picLocks noChangeAspect="1"/>
          </p:cNvPicPr>
          <p:nvPr/>
        </p:nvPicPr>
        <p:blipFill>
          <a:blip r:embed="rId10"/>
          <a:stretch>
            <a:fillRect/>
          </a:stretch>
        </p:blipFill>
        <p:spPr>
          <a:xfrm>
            <a:off x="9674941" y="2821486"/>
            <a:ext cx="763335" cy="811045"/>
          </a:xfrm>
          <a:prstGeom prst="rect">
            <a:avLst/>
          </a:prstGeom>
        </p:spPr>
      </p:pic>
      <p:pic>
        <p:nvPicPr>
          <p:cNvPr id="23" name="Picture 22" descr="A blue line drawing of a shirt&#10;&#10;Description automatically generated">
            <a:extLst>
              <a:ext uri="{FF2B5EF4-FFF2-40B4-BE49-F238E27FC236}">
                <a16:creationId xmlns:a16="http://schemas.microsoft.com/office/drawing/2014/main" id="{09816CFC-567A-204B-20FC-82B80ACB619D}"/>
              </a:ext>
            </a:extLst>
          </p:cNvPr>
          <p:cNvPicPr>
            <a:picLocks noChangeAspect="1"/>
          </p:cNvPicPr>
          <p:nvPr/>
        </p:nvPicPr>
        <p:blipFill>
          <a:blip r:embed="rId11"/>
          <a:stretch>
            <a:fillRect/>
          </a:stretch>
        </p:blipFill>
        <p:spPr>
          <a:xfrm>
            <a:off x="3879802" y="4173890"/>
            <a:ext cx="965620" cy="902645"/>
          </a:xfrm>
          <a:prstGeom prst="rect">
            <a:avLst/>
          </a:prstGeom>
        </p:spPr>
      </p:pic>
      <p:pic>
        <p:nvPicPr>
          <p:cNvPr id="24" name="Picture 23" descr="A group of people with a black background&#10;&#10;Description automatically generated">
            <a:extLst>
              <a:ext uri="{FF2B5EF4-FFF2-40B4-BE49-F238E27FC236}">
                <a16:creationId xmlns:a16="http://schemas.microsoft.com/office/drawing/2014/main" id="{6BC4D606-4EF2-4F0A-A2DC-F5415D5952CA}"/>
              </a:ext>
            </a:extLst>
          </p:cNvPr>
          <p:cNvPicPr>
            <a:picLocks noChangeAspect="1"/>
          </p:cNvPicPr>
          <p:nvPr/>
        </p:nvPicPr>
        <p:blipFill>
          <a:blip r:embed="rId12"/>
          <a:stretch>
            <a:fillRect/>
          </a:stretch>
        </p:blipFill>
        <p:spPr>
          <a:xfrm>
            <a:off x="7659908" y="4113261"/>
            <a:ext cx="811045" cy="973253"/>
          </a:xfrm>
          <a:prstGeom prst="rect">
            <a:avLst/>
          </a:prstGeom>
        </p:spPr>
      </p:pic>
    </p:spTree>
    <p:extLst>
      <p:ext uri="{BB962C8B-B14F-4D97-AF65-F5344CB8AC3E}">
        <p14:creationId xmlns:p14="http://schemas.microsoft.com/office/powerpoint/2010/main" val="2934091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E1E1-E4BA-EF90-7DC6-58C3AD3F26B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C39B09-6B86-3D85-56DA-C7E6D5FFEEB4}"/>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C13E3937-C4C4-DDD0-D47B-44B6F893BC91}"/>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B544DD82-F204-4E7A-C9C2-0057477AA0DA}"/>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E86D1A2E-8E77-7BD9-1FD1-6A66E37FD3EA}"/>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C99C51B-5899-F240-0319-3C15A74A0500}"/>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B9A54987-7A61-BC5A-5575-8E959203D1C7}"/>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247EEF00-37BF-06A3-8555-7E7B0D96319D}"/>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YOUR JOB CORPS JOURNEY</a:t>
            </a:r>
            <a:endParaRPr sz="2800">
              <a:solidFill>
                <a:schemeClr val="lt1"/>
              </a:solidFill>
              <a:latin typeface="Oswald"/>
              <a:ea typeface="Oswald"/>
              <a:cs typeface="Oswald"/>
              <a:sym typeface="Oswald"/>
            </a:endParaRPr>
          </a:p>
        </p:txBody>
      </p:sp>
      <p:sp>
        <p:nvSpPr>
          <p:cNvPr id="3" name="Content Placeholder 1">
            <a:extLst>
              <a:ext uri="{FF2B5EF4-FFF2-40B4-BE49-F238E27FC236}">
                <a16:creationId xmlns:a16="http://schemas.microsoft.com/office/drawing/2014/main" id="{317B5EE8-FBF3-35F1-471B-153EC1A75CF2}"/>
              </a:ext>
            </a:extLst>
          </p:cNvPr>
          <p:cNvSpPr txBox="1">
            <a:spLocks/>
          </p:cNvSpPr>
          <p:nvPr/>
        </p:nvSpPr>
        <p:spPr>
          <a:xfrm>
            <a:off x="624114" y="4307049"/>
            <a:ext cx="1750820" cy="70752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600" b="1">
                <a:solidFill>
                  <a:srgbClr val="25408F"/>
                </a:solidFill>
                <a:latin typeface="Roboto Medium"/>
                <a:ea typeface="Roboto Medium"/>
                <a:cs typeface="Roboto Medium"/>
              </a:rPr>
              <a:t>APPLICATION PROCESS </a:t>
            </a:r>
          </a:p>
        </p:txBody>
      </p:sp>
      <p:sp>
        <p:nvSpPr>
          <p:cNvPr id="7" name="Content Placeholder 1">
            <a:extLst>
              <a:ext uri="{FF2B5EF4-FFF2-40B4-BE49-F238E27FC236}">
                <a16:creationId xmlns:a16="http://schemas.microsoft.com/office/drawing/2014/main" id="{3FEBB96C-ECDE-6406-2BA6-F7166EEA6286}"/>
              </a:ext>
            </a:extLst>
          </p:cNvPr>
          <p:cNvSpPr txBox="1">
            <a:spLocks/>
          </p:cNvSpPr>
          <p:nvPr/>
        </p:nvSpPr>
        <p:spPr>
          <a:xfrm>
            <a:off x="2993603" y="4307049"/>
            <a:ext cx="1750820" cy="70752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600" b="1">
                <a:solidFill>
                  <a:srgbClr val="25408F"/>
                </a:solidFill>
                <a:latin typeface="Roboto Medium"/>
                <a:ea typeface="Roboto Medium"/>
                <a:cs typeface="Roboto Medium"/>
              </a:rPr>
              <a:t>PREPARING TO ARRIVE </a:t>
            </a:r>
          </a:p>
        </p:txBody>
      </p:sp>
      <p:sp>
        <p:nvSpPr>
          <p:cNvPr id="11" name="Content Placeholder 1">
            <a:extLst>
              <a:ext uri="{FF2B5EF4-FFF2-40B4-BE49-F238E27FC236}">
                <a16:creationId xmlns:a16="http://schemas.microsoft.com/office/drawing/2014/main" id="{62FC0F30-BA69-E62A-62F2-A25FDB2943DB}"/>
              </a:ext>
            </a:extLst>
          </p:cNvPr>
          <p:cNvSpPr txBox="1">
            <a:spLocks/>
          </p:cNvSpPr>
          <p:nvPr/>
        </p:nvSpPr>
        <p:spPr>
          <a:xfrm>
            <a:off x="5378995" y="4307049"/>
            <a:ext cx="1750820" cy="70752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600" b="1">
                <a:solidFill>
                  <a:srgbClr val="25408F"/>
                </a:solidFill>
                <a:latin typeface="Roboto Medium"/>
                <a:ea typeface="Roboto Medium"/>
                <a:cs typeface="Roboto Medium"/>
              </a:rPr>
              <a:t>GETTING</a:t>
            </a:r>
            <a:br>
              <a:rPr lang="en-US" sz="1600" b="1" dirty="0">
                <a:solidFill>
                  <a:srgbClr val="25408F"/>
                </a:solidFill>
                <a:latin typeface="Roboto Medium" panose="02000000000000000000" pitchFamily="2" charset="0"/>
                <a:ea typeface="Roboto Medium" panose="02000000000000000000" pitchFamily="2" charset="0"/>
                <a:cs typeface="Roboto Medium" panose="02000000000000000000" pitchFamily="2" charset="0"/>
              </a:rPr>
            </a:br>
            <a:r>
              <a:rPr lang="en-US" sz="1600" b="1">
                <a:solidFill>
                  <a:srgbClr val="25408F"/>
                </a:solidFill>
                <a:latin typeface="Roboto Medium"/>
                <a:ea typeface="Roboto Medium"/>
                <a:cs typeface="Roboto Medium"/>
              </a:rPr>
              <a:t>SETTLED IN </a:t>
            </a:r>
          </a:p>
        </p:txBody>
      </p:sp>
      <p:sp>
        <p:nvSpPr>
          <p:cNvPr id="14" name="Content Placeholder 1">
            <a:extLst>
              <a:ext uri="{FF2B5EF4-FFF2-40B4-BE49-F238E27FC236}">
                <a16:creationId xmlns:a16="http://schemas.microsoft.com/office/drawing/2014/main" id="{D4E4F257-7270-A61B-0D59-D12A766BF19B}"/>
              </a:ext>
            </a:extLst>
          </p:cNvPr>
          <p:cNvSpPr txBox="1">
            <a:spLocks/>
          </p:cNvSpPr>
          <p:nvPr/>
        </p:nvSpPr>
        <p:spPr>
          <a:xfrm>
            <a:off x="7780289" y="4307049"/>
            <a:ext cx="1750820" cy="70752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600" b="1">
                <a:solidFill>
                  <a:srgbClr val="25408F"/>
                </a:solidFill>
                <a:latin typeface="Roboto Medium"/>
                <a:ea typeface="Roboto Medium"/>
                <a:cs typeface="Roboto Medium"/>
              </a:rPr>
              <a:t>LEARNING AND TRAINING </a:t>
            </a:r>
          </a:p>
        </p:txBody>
      </p:sp>
      <p:sp>
        <p:nvSpPr>
          <p:cNvPr id="15" name="Content Placeholder 1">
            <a:extLst>
              <a:ext uri="{FF2B5EF4-FFF2-40B4-BE49-F238E27FC236}">
                <a16:creationId xmlns:a16="http://schemas.microsoft.com/office/drawing/2014/main" id="{6B03FCB2-83CC-2919-D7C5-B89D33FCA7DA}"/>
              </a:ext>
            </a:extLst>
          </p:cNvPr>
          <p:cNvSpPr txBox="1">
            <a:spLocks/>
          </p:cNvSpPr>
          <p:nvPr/>
        </p:nvSpPr>
        <p:spPr>
          <a:xfrm>
            <a:off x="10165681" y="4307049"/>
            <a:ext cx="1750820" cy="707528"/>
          </a:xfrm>
          <a:prstGeom prst="rect">
            <a:avLst/>
          </a:prstGeom>
        </p:spPr>
        <p:txBody>
          <a:bodyPr vert="horz" lIns="0" tIns="0" rIns="0" bIns="0" rtlCol="0" anchor="t">
            <a:no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buNone/>
            </a:pPr>
            <a:r>
              <a:rPr lang="en-US" sz="1600" b="1">
                <a:solidFill>
                  <a:srgbClr val="25408F"/>
                </a:solidFill>
                <a:latin typeface="Roboto Medium"/>
                <a:ea typeface="Roboto Medium"/>
                <a:cs typeface="Roboto Medium"/>
              </a:rPr>
              <a:t>BEGINNING YOUR NEW PATH </a:t>
            </a:r>
          </a:p>
        </p:txBody>
      </p:sp>
      <p:sp>
        <p:nvSpPr>
          <p:cNvPr id="16" name="Rounded Rectangle 13">
            <a:extLst>
              <a:ext uri="{FF2B5EF4-FFF2-40B4-BE49-F238E27FC236}">
                <a16:creationId xmlns:a16="http://schemas.microsoft.com/office/drawing/2014/main" id="{A313C4B8-0C43-D962-44C0-52B2EC2BE8A6}"/>
              </a:ext>
            </a:extLst>
          </p:cNvPr>
          <p:cNvSpPr>
            <a:spLocks noChangeAspect="1"/>
          </p:cNvSpPr>
          <p:nvPr/>
        </p:nvSpPr>
        <p:spPr>
          <a:xfrm>
            <a:off x="3085391" y="2160534"/>
            <a:ext cx="1591654" cy="1591654"/>
          </a:xfrm>
          <a:prstGeom prst="roundRect">
            <a:avLst/>
          </a:prstGeom>
          <a:solidFill>
            <a:srgbClr val="B6E4F8">
              <a:alpha val="3975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ounded Rectangle 14">
            <a:extLst>
              <a:ext uri="{FF2B5EF4-FFF2-40B4-BE49-F238E27FC236}">
                <a16:creationId xmlns:a16="http://schemas.microsoft.com/office/drawing/2014/main" id="{0AFA17D0-A561-2872-501B-2A62B150ECC8}"/>
              </a:ext>
            </a:extLst>
          </p:cNvPr>
          <p:cNvSpPr>
            <a:spLocks noChangeAspect="1"/>
          </p:cNvSpPr>
          <p:nvPr/>
        </p:nvSpPr>
        <p:spPr>
          <a:xfrm>
            <a:off x="723191" y="2160534"/>
            <a:ext cx="1591654" cy="1591654"/>
          </a:xfrm>
          <a:prstGeom prst="roundRect">
            <a:avLst/>
          </a:prstGeom>
          <a:solidFill>
            <a:srgbClr val="B6E4F8">
              <a:alpha val="3975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ounded Rectangle 15">
            <a:extLst>
              <a:ext uri="{FF2B5EF4-FFF2-40B4-BE49-F238E27FC236}">
                <a16:creationId xmlns:a16="http://schemas.microsoft.com/office/drawing/2014/main" id="{0A221107-8242-4F68-1603-1F24B135790F}"/>
              </a:ext>
            </a:extLst>
          </p:cNvPr>
          <p:cNvSpPr>
            <a:spLocks noChangeAspect="1"/>
          </p:cNvSpPr>
          <p:nvPr/>
        </p:nvSpPr>
        <p:spPr>
          <a:xfrm>
            <a:off x="5458477" y="2160534"/>
            <a:ext cx="1591654" cy="1591654"/>
          </a:xfrm>
          <a:prstGeom prst="roundRect">
            <a:avLst/>
          </a:prstGeom>
          <a:solidFill>
            <a:srgbClr val="B6E4F8">
              <a:alpha val="3975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Rounded Rectangle 17">
            <a:extLst>
              <a:ext uri="{FF2B5EF4-FFF2-40B4-BE49-F238E27FC236}">
                <a16:creationId xmlns:a16="http://schemas.microsoft.com/office/drawing/2014/main" id="{7661D8A7-B7F6-487F-23A8-89BEE87CC418}"/>
              </a:ext>
            </a:extLst>
          </p:cNvPr>
          <p:cNvSpPr>
            <a:spLocks noChangeAspect="1"/>
          </p:cNvSpPr>
          <p:nvPr/>
        </p:nvSpPr>
        <p:spPr>
          <a:xfrm>
            <a:off x="7831563" y="2160534"/>
            <a:ext cx="1591654" cy="1591654"/>
          </a:xfrm>
          <a:prstGeom prst="roundRect">
            <a:avLst/>
          </a:prstGeom>
          <a:solidFill>
            <a:srgbClr val="B6E4F8">
              <a:alpha val="3975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ounded Rectangle 26">
            <a:extLst>
              <a:ext uri="{FF2B5EF4-FFF2-40B4-BE49-F238E27FC236}">
                <a16:creationId xmlns:a16="http://schemas.microsoft.com/office/drawing/2014/main" id="{61923F38-5D8A-FFEC-16FA-DADC753E5929}"/>
              </a:ext>
            </a:extLst>
          </p:cNvPr>
          <p:cNvSpPr>
            <a:spLocks noChangeAspect="1"/>
          </p:cNvSpPr>
          <p:nvPr/>
        </p:nvSpPr>
        <p:spPr>
          <a:xfrm>
            <a:off x="10215534" y="2160534"/>
            <a:ext cx="1591654" cy="1591654"/>
          </a:xfrm>
          <a:prstGeom prst="roundRect">
            <a:avLst/>
          </a:prstGeom>
          <a:solidFill>
            <a:srgbClr val="B6E4F8">
              <a:alpha val="3975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1" name="Picture 20" descr="A group of people standing next to a large cellphone&#10;&#10;Description automatically generated">
            <a:extLst>
              <a:ext uri="{FF2B5EF4-FFF2-40B4-BE49-F238E27FC236}">
                <a16:creationId xmlns:a16="http://schemas.microsoft.com/office/drawing/2014/main" id="{71D9EF1D-46DA-C005-3346-4D26E8CBCE2C}"/>
              </a:ext>
            </a:extLst>
          </p:cNvPr>
          <p:cNvPicPr>
            <a:picLocks noChangeAspect="1"/>
          </p:cNvPicPr>
          <p:nvPr/>
        </p:nvPicPr>
        <p:blipFill>
          <a:blip r:embed="rId6"/>
          <a:stretch>
            <a:fillRect/>
          </a:stretch>
        </p:blipFill>
        <p:spPr>
          <a:xfrm>
            <a:off x="817393" y="2375013"/>
            <a:ext cx="1448604" cy="1075609"/>
          </a:xfrm>
          <a:prstGeom prst="rect">
            <a:avLst/>
          </a:prstGeom>
        </p:spPr>
      </p:pic>
      <p:pic>
        <p:nvPicPr>
          <p:cNvPr id="22" name="Picture 21" descr="A group of people sitting on bean bags with laptops&#10;&#10;Description automatically generated">
            <a:extLst>
              <a:ext uri="{FF2B5EF4-FFF2-40B4-BE49-F238E27FC236}">
                <a16:creationId xmlns:a16="http://schemas.microsoft.com/office/drawing/2014/main" id="{697D9FDA-899D-5945-4C00-002316EA4686}"/>
              </a:ext>
            </a:extLst>
          </p:cNvPr>
          <p:cNvPicPr>
            <a:picLocks noChangeAspect="1"/>
          </p:cNvPicPr>
          <p:nvPr/>
        </p:nvPicPr>
        <p:blipFill>
          <a:blip r:embed="rId7"/>
          <a:stretch>
            <a:fillRect/>
          </a:stretch>
        </p:blipFill>
        <p:spPr>
          <a:xfrm>
            <a:off x="5500835" y="2457418"/>
            <a:ext cx="1561368" cy="910798"/>
          </a:xfrm>
          <a:prstGeom prst="rect">
            <a:avLst/>
          </a:prstGeom>
        </p:spPr>
      </p:pic>
      <p:pic>
        <p:nvPicPr>
          <p:cNvPr id="23" name="Picture 22" descr="A person and person with luggage&#10;&#10;Description automatically generated">
            <a:extLst>
              <a:ext uri="{FF2B5EF4-FFF2-40B4-BE49-F238E27FC236}">
                <a16:creationId xmlns:a16="http://schemas.microsoft.com/office/drawing/2014/main" id="{D249CE2E-B442-8D3C-950E-D2AADA763B97}"/>
              </a:ext>
            </a:extLst>
          </p:cNvPr>
          <p:cNvPicPr>
            <a:picLocks noChangeAspect="1"/>
          </p:cNvPicPr>
          <p:nvPr/>
        </p:nvPicPr>
        <p:blipFill>
          <a:blip r:embed="rId8"/>
          <a:stretch>
            <a:fillRect/>
          </a:stretch>
        </p:blipFill>
        <p:spPr>
          <a:xfrm>
            <a:off x="3376346" y="2341120"/>
            <a:ext cx="988867" cy="1101632"/>
          </a:xfrm>
          <a:prstGeom prst="rect">
            <a:avLst/>
          </a:prstGeom>
        </p:spPr>
      </p:pic>
      <p:pic>
        <p:nvPicPr>
          <p:cNvPr id="24" name="Picture 23" descr="A couple of people sitting at a desk&#10;&#10;Description automatically generated">
            <a:extLst>
              <a:ext uri="{FF2B5EF4-FFF2-40B4-BE49-F238E27FC236}">
                <a16:creationId xmlns:a16="http://schemas.microsoft.com/office/drawing/2014/main" id="{225BCCE3-4593-E9B2-95A5-10346A85C388}"/>
              </a:ext>
            </a:extLst>
          </p:cNvPr>
          <p:cNvPicPr>
            <a:picLocks noChangeAspect="1"/>
          </p:cNvPicPr>
          <p:nvPr/>
        </p:nvPicPr>
        <p:blipFill>
          <a:blip r:embed="rId9"/>
          <a:stretch>
            <a:fillRect/>
          </a:stretch>
        </p:blipFill>
        <p:spPr>
          <a:xfrm>
            <a:off x="7851043" y="2410514"/>
            <a:ext cx="1552695" cy="962844"/>
          </a:xfrm>
          <a:prstGeom prst="rect">
            <a:avLst/>
          </a:prstGeom>
        </p:spPr>
      </p:pic>
      <p:pic>
        <p:nvPicPr>
          <p:cNvPr id="25" name="Picture 24" descr="A group of people holding a diploma&#10;&#10;Description automatically generated">
            <a:extLst>
              <a:ext uri="{FF2B5EF4-FFF2-40B4-BE49-F238E27FC236}">
                <a16:creationId xmlns:a16="http://schemas.microsoft.com/office/drawing/2014/main" id="{3EC1D1C1-415B-70C3-0592-92BB151812C8}"/>
              </a:ext>
            </a:extLst>
          </p:cNvPr>
          <p:cNvPicPr>
            <a:picLocks noChangeAspect="1"/>
          </p:cNvPicPr>
          <p:nvPr/>
        </p:nvPicPr>
        <p:blipFill>
          <a:blip r:embed="rId10"/>
          <a:stretch>
            <a:fillRect/>
          </a:stretch>
        </p:blipFill>
        <p:spPr>
          <a:xfrm>
            <a:off x="10438859" y="2238146"/>
            <a:ext cx="1145005" cy="1240421"/>
          </a:xfrm>
          <a:prstGeom prst="rect">
            <a:avLst/>
          </a:prstGeom>
        </p:spPr>
      </p:pic>
      <p:cxnSp>
        <p:nvCxnSpPr>
          <p:cNvPr id="26" name="Straight Arrow Connector 25">
            <a:extLst>
              <a:ext uri="{FF2B5EF4-FFF2-40B4-BE49-F238E27FC236}">
                <a16:creationId xmlns:a16="http://schemas.microsoft.com/office/drawing/2014/main" id="{DF96C97F-BEFC-CCC4-A44B-706D5927F5EA}"/>
              </a:ext>
            </a:extLst>
          </p:cNvPr>
          <p:cNvCxnSpPr>
            <a:cxnSpLocks/>
          </p:cNvCxnSpPr>
          <p:nvPr/>
        </p:nvCxnSpPr>
        <p:spPr>
          <a:xfrm>
            <a:off x="2472905" y="2956361"/>
            <a:ext cx="404551" cy="0"/>
          </a:xfrm>
          <a:prstGeom prst="straightConnector1">
            <a:avLst/>
          </a:prstGeom>
          <a:ln w="25400">
            <a:solidFill>
              <a:srgbClr val="44B4E2"/>
            </a:solidFill>
            <a:tailEnd type="triangle" w="lg" len="med"/>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8F81409-97A3-4D3D-4D28-2412563908FF}"/>
              </a:ext>
            </a:extLst>
          </p:cNvPr>
          <p:cNvCxnSpPr>
            <a:cxnSpLocks/>
          </p:cNvCxnSpPr>
          <p:nvPr/>
        </p:nvCxnSpPr>
        <p:spPr>
          <a:xfrm>
            <a:off x="4845991" y="2956361"/>
            <a:ext cx="404551" cy="0"/>
          </a:xfrm>
          <a:prstGeom prst="straightConnector1">
            <a:avLst/>
          </a:prstGeom>
          <a:ln w="25400">
            <a:solidFill>
              <a:srgbClr val="44B4E2"/>
            </a:solidFill>
            <a:tailEnd type="triangle" w="lg"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63DF2C64-ACF4-994A-A81F-F34B40481A7D}"/>
              </a:ext>
            </a:extLst>
          </p:cNvPr>
          <p:cNvCxnSpPr>
            <a:cxnSpLocks/>
          </p:cNvCxnSpPr>
          <p:nvPr/>
        </p:nvCxnSpPr>
        <p:spPr>
          <a:xfrm>
            <a:off x="7219077" y="2956361"/>
            <a:ext cx="404551" cy="0"/>
          </a:xfrm>
          <a:prstGeom prst="straightConnector1">
            <a:avLst/>
          </a:prstGeom>
          <a:ln w="25400">
            <a:solidFill>
              <a:srgbClr val="44B4E2"/>
            </a:solidFill>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C0B7547D-D9F2-08C8-6A92-8642FAF33F0C}"/>
              </a:ext>
            </a:extLst>
          </p:cNvPr>
          <p:cNvCxnSpPr>
            <a:cxnSpLocks/>
          </p:cNvCxnSpPr>
          <p:nvPr/>
        </p:nvCxnSpPr>
        <p:spPr>
          <a:xfrm>
            <a:off x="9603048" y="2956361"/>
            <a:ext cx="404551" cy="0"/>
          </a:xfrm>
          <a:prstGeom prst="straightConnector1">
            <a:avLst/>
          </a:prstGeom>
          <a:ln w="25400">
            <a:solidFill>
              <a:srgbClr val="44B4E2"/>
            </a:solidFill>
            <a:tailEnd type="triangle" w="lg" len="med"/>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BE3CF8A0-716C-2A6E-97B7-791768D4DCE7}"/>
              </a:ext>
            </a:extLst>
          </p:cNvPr>
          <p:cNvSpPr/>
          <p:nvPr/>
        </p:nvSpPr>
        <p:spPr>
          <a:xfrm>
            <a:off x="1378409" y="3592285"/>
            <a:ext cx="326571" cy="326571"/>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latin typeface="Roboto Condensed" panose="02000000000000000000" pitchFamily="2" charset="0"/>
                <a:ea typeface="Roboto Condensed" panose="02000000000000000000" pitchFamily="2" charset="0"/>
                <a:cs typeface="Roboto Condensed" panose="02000000000000000000" pitchFamily="2" charset="0"/>
              </a:rPr>
              <a:t>1</a:t>
            </a:r>
          </a:p>
        </p:txBody>
      </p:sp>
      <p:sp>
        <p:nvSpPr>
          <p:cNvPr id="31" name="Oval 30">
            <a:extLst>
              <a:ext uri="{FF2B5EF4-FFF2-40B4-BE49-F238E27FC236}">
                <a16:creationId xmlns:a16="http://schemas.microsoft.com/office/drawing/2014/main" id="{BAB2FA05-8219-39AA-CD11-7A7252ABF83B}"/>
              </a:ext>
            </a:extLst>
          </p:cNvPr>
          <p:cNvSpPr/>
          <p:nvPr/>
        </p:nvSpPr>
        <p:spPr>
          <a:xfrm>
            <a:off x="3762380" y="3592285"/>
            <a:ext cx="326571" cy="326571"/>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latin typeface="Roboto Condensed" panose="02000000000000000000" pitchFamily="2" charset="0"/>
                <a:ea typeface="Roboto Condensed" panose="02000000000000000000" pitchFamily="2" charset="0"/>
                <a:cs typeface="Roboto Condensed" panose="02000000000000000000" pitchFamily="2" charset="0"/>
              </a:rPr>
              <a:t>2</a:t>
            </a:r>
          </a:p>
        </p:txBody>
      </p:sp>
      <p:sp>
        <p:nvSpPr>
          <p:cNvPr id="32" name="Oval 31">
            <a:extLst>
              <a:ext uri="{FF2B5EF4-FFF2-40B4-BE49-F238E27FC236}">
                <a16:creationId xmlns:a16="http://schemas.microsoft.com/office/drawing/2014/main" id="{9E5DB40F-E20C-4757-A174-8D183FA43079}"/>
              </a:ext>
            </a:extLst>
          </p:cNvPr>
          <p:cNvSpPr/>
          <p:nvPr/>
        </p:nvSpPr>
        <p:spPr>
          <a:xfrm>
            <a:off x="6102809" y="3592285"/>
            <a:ext cx="326571" cy="326571"/>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latin typeface="Roboto Condensed" panose="02000000000000000000" pitchFamily="2" charset="0"/>
                <a:ea typeface="Roboto Condensed" panose="02000000000000000000" pitchFamily="2" charset="0"/>
                <a:cs typeface="Roboto Condensed" panose="02000000000000000000" pitchFamily="2" charset="0"/>
              </a:rPr>
              <a:t>3</a:t>
            </a:r>
          </a:p>
        </p:txBody>
      </p:sp>
      <p:sp>
        <p:nvSpPr>
          <p:cNvPr id="33" name="Oval 32">
            <a:extLst>
              <a:ext uri="{FF2B5EF4-FFF2-40B4-BE49-F238E27FC236}">
                <a16:creationId xmlns:a16="http://schemas.microsoft.com/office/drawing/2014/main" id="{1EDC8A69-E1B8-42E9-F343-494F236BE98E}"/>
              </a:ext>
            </a:extLst>
          </p:cNvPr>
          <p:cNvSpPr/>
          <p:nvPr/>
        </p:nvSpPr>
        <p:spPr>
          <a:xfrm>
            <a:off x="8478147" y="3592285"/>
            <a:ext cx="326571" cy="326571"/>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latin typeface="Roboto Condensed" panose="02000000000000000000" pitchFamily="2" charset="0"/>
                <a:ea typeface="Roboto Condensed" panose="02000000000000000000" pitchFamily="2" charset="0"/>
                <a:cs typeface="Roboto Condensed" panose="02000000000000000000" pitchFamily="2" charset="0"/>
              </a:rPr>
              <a:t>4</a:t>
            </a:r>
          </a:p>
        </p:txBody>
      </p:sp>
      <p:sp>
        <p:nvSpPr>
          <p:cNvPr id="57" name="Oval 56">
            <a:extLst>
              <a:ext uri="{FF2B5EF4-FFF2-40B4-BE49-F238E27FC236}">
                <a16:creationId xmlns:a16="http://schemas.microsoft.com/office/drawing/2014/main" id="{6F948A8C-7516-DB2D-DD3F-28D60698FD2A}"/>
              </a:ext>
            </a:extLst>
          </p:cNvPr>
          <p:cNvSpPr/>
          <p:nvPr/>
        </p:nvSpPr>
        <p:spPr>
          <a:xfrm>
            <a:off x="10844727" y="3592285"/>
            <a:ext cx="326571" cy="326571"/>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latin typeface="Roboto Condensed" panose="02000000000000000000" pitchFamily="2" charset="0"/>
                <a:ea typeface="Roboto Condensed" panose="02000000000000000000" pitchFamily="2" charset="0"/>
                <a:cs typeface="Roboto Condensed" panose="02000000000000000000" pitchFamily="2" charset="0"/>
              </a:rPr>
              <a:t>5</a:t>
            </a:r>
          </a:p>
        </p:txBody>
      </p:sp>
    </p:spTree>
    <p:extLst>
      <p:ext uri="{BB962C8B-B14F-4D97-AF65-F5344CB8AC3E}">
        <p14:creationId xmlns:p14="http://schemas.microsoft.com/office/powerpoint/2010/main" val="3000706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20F47-DE26-6FED-4D27-F3F0AD21628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9607EF-D2F1-A77A-4291-16354D29F198}"/>
              </a:ext>
            </a:extLst>
          </p:cNvPr>
          <p:cNvSpPr/>
          <p:nvPr/>
        </p:nvSpPr>
        <p:spPr>
          <a:xfrm>
            <a:off x="0" y="0"/>
            <a:ext cx="12192000" cy="930876"/>
          </a:xfrm>
          <a:prstGeom prst="rect">
            <a:avLst/>
          </a:prstGeom>
          <a:solidFill>
            <a:srgbClr val="25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C1A1910-5A46-27A5-BBFC-BD309408EE72}"/>
              </a:ext>
            </a:extLst>
          </p:cNvPr>
          <p:cNvPicPr/>
          <p:nvPr/>
        </p:nvPicPr>
        <p:blipFill rotWithShape="1">
          <a:blip r:embed="rId3">
            <a:alphaModFix amt="5000"/>
          </a:blip>
          <a:srcRect l="56518"/>
          <a:stretch/>
        </p:blipFill>
        <p:spPr>
          <a:xfrm>
            <a:off x="0" y="2703530"/>
            <a:ext cx="478544" cy="1730116"/>
          </a:xfrm>
          <a:prstGeom prst="rect">
            <a:avLst/>
          </a:prstGeom>
        </p:spPr>
      </p:pic>
      <p:grpSp>
        <p:nvGrpSpPr>
          <p:cNvPr id="2" name="Group 1">
            <a:extLst>
              <a:ext uri="{FF2B5EF4-FFF2-40B4-BE49-F238E27FC236}">
                <a16:creationId xmlns:a16="http://schemas.microsoft.com/office/drawing/2014/main" id="{A45EF184-FA5A-CAED-944C-BDA48ECD038B}"/>
              </a:ext>
            </a:extLst>
          </p:cNvPr>
          <p:cNvGrpSpPr/>
          <p:nvPr/>
        </p:nvGrpSpPr>
        <p:grpSpPr>
          <a:xfrm>
            <a:off x="0" y="6234026"/>
            <a:ext cx="12192000" cy="623974"/>
            <a:chOff x="0" y="6234026"/>
            <a:chExt cx="12192000" cy="623974"/>
          </a:xfrm>
        </p:grpSpPr>
        <p:sp>
          <p:nvSpPr>
            <p:cNvPr id="6" name="Rectangle 5">
              <a:extLst>
                <a:ext uri="{FF2B5EF4-FFF2-40B4-BE49-F238E27FC236}">
                  <a16:creationId xmlns:a16="http://schemas.microsoft.com/office/drawing/2014/main" id="{07440295-A851-CBC7-5ED1-674CBEE01F75}"/>
                </a:ext>
              </a:extLst>
            </p:cNvPr>
            <p:cNvSpPr/>
            <p:nvPr/>
          </p:nvSpPr>
          <p:spPr>
            <a:xfrm>
              <a:off x="0" y="6400800"/>
              <a:ext cx="12192000" cy="457200"/>
            </a:xfrm>
            <a:prstGeom prst="rect">
              <a:avLst/>
            </a:prstGeom>
            <a:solidFill>
              <a:srgbClr val="D93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1E10337-2692-F22E-CC4A-12F4DEDB5CAD}"/>
                </a:ext>
              </a:extLst>
            </p:cNvPr>
            <p:cNvPicPr>
              <a:picLocks noChangeAspect="1"/>
            </p:cNvPicPr>
            <p:nvPr/>
          </p:nvPicPr>
          <p:blipFill rotWithShape="1">
            <a:blip r:embed="rId4"/>
            <a:srcRect b="20907"/>
            <a:stretch/>
          </p:blipFill>
          <p:spPr>
            <a:xfrm>
              <a:off x="482057" y="6521090"/>
              <a:ext cx="737503" cy="244557"/>
            </a:xfrm>
            <a:prstGeom prst="rect">
              <a:avLst/>
            </a:prstGeom>
          </p:spPr>
        </p:pic>
        <p:pic>
          <p:nvPicPr>
            <p:cNvPr id="10" name="Picture 9">
              <a:extLst>
                <a:ext uri="{FF2B5EF4-FFF2-40B4-BE49-F238E27FC236}">
                  <a16:creationId xmlns:a16="http://schemas.microsoft.com/office/drawing/2014/main" id="{156E1C67-9B0D-4AA0-DE03-9B24435854F2}"/>
                </a:ext>
              </a:extLst>
            </p:cNvPr>
            <p:cNvPicPr>
              <a:picLocks noChangeAspect="1"/>
            </p:cNvPicPr>
            <p:nvPr/>
          </p:nvPicPr>
          <p:blipFill>
            <a:blip r:embed="rId5"/>
            <a:stretch>
              <a:fillRect/>
            </a:stretch>
          </p:blipFill>
          <p:spPr>
            <a:xfrm>
              <a:off x="11234025" y="6234026"/>
              <a:ext cx="500775" cy="569430"/>
            </a:xfrm>
            <a:prstGeom prst="rect">
              <a:avLst/>
            </a:prstGeom>
          </p:spPr>
        </p:pic>
      </p:grpSp>
      <p:sp>
        <p:nvSpPr>
          <p:cNvPr id="4" name="Google Shape;223;p24">
            <a:extLst>
              <a:ext uri="{FF2B5EF4-FFF2-40B4-BE49-F238E27FC236}">
                <a16:creationId xmlns:a16="http://schemas.microsoft.com/office/drawing/2014/main" id="{A007E57B-7463-8A59-831F-933157EE172F}"/>
              </a:ext>
            </a:extLst>
          </p:cNvPr>
          <p:cNvSpPr txBox="1"/>
          <p:nvPr/>
        </p:nvSpPr>
        <p:spPr>
          <a:xfrm>
            <a:off x="478544" y="279751"/>
            <a:ext cx="7719900" cy="507831"/>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600"/>
              </a:spcAft>
            </a:pPr>
            <a:r>
              <a:rPr lang="en-US" sz="2800">
                <a:solidFill>
                  <a:srgbClr val="D83448"/>
                </a:solidFill>
                <a:latin typeface="Oswald"/>
                <a:ea typeface="Oswald"/>
                <a:cs typeface="Oswald"/>
                <a:sym typeface="Oswald"/>
              </a:rPr>
              <a:t>///</a:t>
            </a:r>
            <a:r>
              <a:rPr lang="en-US" sz="2800">
                <a:solidFill>
                  <a:schemeClr val="lt1"/>
                </a:solidFill>
                <a:latin typeface="Oswald"/>
                <a:ea typeface="Oswald"/>
                <a:cs typeface="Oswald"/>
                <a:sym typeface="Oswald"/>
              </a:rPr>
              <a:t> APPLICATION PROCESS:</a:t>
            </a:r>
            <a:endParaRPr sz="2800">
              <a:solidFill>
                <a:schemeClr val="lt1"/>
              </a:solidFill>
              <a:latin typeface="Oswald"/>
              <a:ea typeface="Oswald"/>
              <a:cs typeface="Oswald"/>
              <a:sym typeface="Oswald"/>
            </a:endParaRPr>
          </a:p>
        </p:txBody>
      </p:sp>
      <p:sp>
        <p:nvSpPr>
          <p:cNvPr id="3" name="Rounded Rectangle 2">
            <a:extLst>
              <a:ext uri="{FF2B5EF4-FFF2-40B4-BE49-F238E27FC236}">
                <a16:creationId xmlns:a16="http://schemas.microsoft.com/office/drawing/2014/main" id="{261DF463-B0D8-A993-D993-0B94A6025E5C}"/>
              </a:ext>
            </a:extLst>
          </p:cNvPr>
          <p:cNvSpPr/>
          <p:nvPr/>
        </p:nvSpPr>
        <p:spPr>
          <a:xfrm>
            <a:off x="1567543" y="2074123"/>
            <a:ext cx="2895600" cy="2876667"/>
          </a:xfrm>
          <a:prstGeom prst="roundRect">
            <a:avLst/>
          </a:prstGeom>
          <a:solidFill>
            <a:srgbClr val="E2F4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1CB7A26C-70C0-C53E-2AFA-26C15A2DE8CD}"/>
              </a:ext>
            </a:extLst>
          </p:cNvPr>
          <p:cNvSpPr/>
          <p:nvPr/>
        </p:nvSpPr>
        <p:spPr>
          <a:xfrm>
            <a:off x="2688771" y="4622800"/>
            <a:ext cx="660398" cy="645884"/>
          </a:xfrm>
          <a:prstGeom prst="ellipse">
            <a:avLst/>
          </a:prstGeom>
          <a:solidFill>
            <a:srgbClr val="D223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latin typeface="Roboto Condensed"/>
                <a:ea typeface="Roboto Condensed"/>
                <a:cs typeface="Roboto Condensed"/>
              </a:rPr>
              <a:t>1</a:t>
            </a:r>
            <a:endParaRPr lang="en-US" b="1" dirty="0">
              <a:latin typeface="Roboto Condensed"/>
              <a:ea typeface="Roboto Condensed"/>
              <a:cs typeface="Roboto Condensed"/>
            </a:endParaRPr>
          </a:p>
        </p:txBody>
      </p:sp>
      <p:sp>
        <p:nvSpPr>
          <p:cNvPr id="16" name="Content Placeholder 1">
            <a:extLst>
              <a:ext uri="{FF2B5EF4-FFF2-40B4-BE49-F238E27FC236}">
                <a16:creationId xmlns:a16="http://schemas.microsoft.com/office/drawing/2014/main" id="{FE499349-906F-EDA5-74B3-E09AA92C7285}"/>
              </a:ext>
            </a:extLst>
          </p:cNvPr>
          <p:cNvSpPr txBox="1">
            <a:spLocks/>
          </p:cNvSpPr>
          <p:nvPr/>
        </p:nvSpPr>
        <p:spPr>
          <a:xfrm>
            <a:off x="4932081" y="1353456"/>
            <a:ext cx="4386091" cy="3853544"/>
          </a:xfrm>
          <a:prstGeom prst="rect">
            <a:avLst/>
          </a:prstGeom>
        </p:spPr>
        <p:txBody>
          <a:bodyPr vert="horz" lIns="0" tIns="0" rIns="0" bIns="0" rtlCol="0" anchor="ctr" anchorCtr="0">
            <a:normAutofit/>
          </a:bodyPr>
          <a:lstStyle>
            <a:defPPr>
              <a:defRPr lang="en-US"/>
            </a:defPPr>
            <a:lvl1pPr marL="228600" indent="-228600" algn="l" defTabSz="914400" rtl="0" eaLnBrk="1" latinLnBrk="0" hangingPunct="1">
              <a:lnSpc>
                <a:spcPct val="90000"/>
              </a:lnSpc>
              <a:spcBef>
                <a:spcPts val="1000"/>
              </a:spcBef>
              <a:buFont typeface="System Font Regular"/>
              <a:buChar char="▸"/>
              <a:defRPr sz="2000" kern="1200">
                <a:solidFill>
                  <a:schemeClr val="tx1"/>
                </a:solidFill>
                <a:latin typeface="Montserrat" pitchFamily="2" charset="77"/>
                <a:ea typeface="+mn-ea"/>
                <a:cs typeface="+mn-cs"/>
              </a:defRPr>
            </a:lvl1pPr>
            <a:lvl2pPr marL="457200" indent="-228600" algn="l" defTabSz="914400" rtl="0" eaLnBrk="1" latinLnBrk="0" hangingPunct="1">
              <a:lnSpc>
                <a:spcPct val="90000"/>
              </a:lnSpc>
              <a:spcBef>
                <a:spcPts val="500"/>
              </a:spcBef>
              <a:buFont typeface="System Font Regular"/>
              <a:buChar char="▸"/>
              <a:defRPr sz="1800" kern="1200">
                <a:solidFill>
                  <a:schemeClr val="tx1"/>
                </a:solidFill>
                <a:latin typeface="Montserrat" pitchFamily="2" charset="77"/>
                <a:ea typeface="+mn-ea"/>
                <a:cs typeface="+mn-cs"/>
              </a:defRPr>
            </a:lvl2pPr>
            <a:lvl3pPr marL="685800" indent="-228600" algn="l" defTabSz="914400" rtl="0" eaLnBrk="1" latinLnBrk="0" hangingPunct="1">
              <a:lnSpc>
                <a:spcPct val="90000"/>
              </a:lnSpc>
              <a:spcBef>
                <a:spcPts val="500"/>
              </a:spcBef>
              <a:buFont typeface="System Font Regular"/>
              <a:buChar char="▸"/>
              <a:defRPr sz="1600" kern="1200">
                <a:solidFill>
                  <a:schemeClr val="tx1"/>
                </a:solidFill>
                <a:latin typeface="Montserrat" pitchFamily="2" charset="77"/>
                <a:ea typeface="+mn-ea"/>
                <a:cs typeface="+mn-cs"/>
              </a:defRPr>
            </a:lvl3pPr>
            <a:lvl4pPr marL="914400" indent="-228600" algn="l" defTabSz="914400" rtl="0" eaLnBrk="1" latinLnBrk="0" hangingPunct="1">
              <a:lnSpc>
                <a:spcPct val="90000"/>
              </a:lnSpc>
              <a:spcBef>
                <a:spcPts val="500"/>
              </a:spcBef>
              <a:buFont typeface="System Font Regular"/>
              <a:buChar char="▸"/>
              <a:defRPr sz="1400" kern="1200">
                <a:solidFill>
                  <a:schemeClr val="tx1"/>
                </a:solidFill>
                <a:latin typeface="Montserrat" pitchFamily="2" charset="77"/>
                <a:ea typeface="+mn-ea"/>
                <a:cs typeface="+mn-cs"/>
              </a:defRPr>
            </a:lvl4pPr>
            <a:lvl5pPr marL="1143000" indent="-228600" algn="l" defTabSz="914400" rtl="0" eaLnBrk="1" latinLnBrk="0" hangingPunct="1">
              <a:lnSpc>
                <a:spcPct val="90000"/>
              </a:lnSpc>
              <a:spcBef>
                <a:spcPts val="500"/>
              </a:spcBef>
              <a:buFont typeface="System Font Regular"/>
              <a:buChar char="▸"/>
              <a:defRPr sz="12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Clr>
                <a:srgbClr val="44B4E2"/>
              </a:buClr>
              <a:buNone/>
            </a:pPr>
            <a:endParaRPr lang="en-US" sz="1800">
              <a:solidFill>
                <a:srgbClr val="000000"/>
              </a:solidFill>
              <a:latin typeface="Roboto Light"/>
              <a:ea typeface="Roboto Light"/>
              <a:cs typeface="Roboto Light"/>
            </a:endParaRPr>
          </a:p>
          <a:p>
            <a:pPr>
              <a:lnSpc>
                <a:spcPct val="140000"/>
              </a:lnSpc>
              <a:buClr>
                <a:srgbClr val="44B4E2"/>
              </a:buClr>
            </a:pPr>
            <a:r>
              <a:rPr lang="en-US">
                <a:solidFill>
                  <a:srgbClr val="000000"/>
                </a:solidFill>
                <a:latin typeface="Roboto Light"/>
                <a:ea typeface="Roboto Light"/>
                <a:cs typeface="Roboto Light"/>
              </a:rPr>
              <a:t>Express your interest </a:t>
            </a:r>
          </a:p>
          <a:p>
            <a:pPr>
              <a:lnSpc>
                <a:spcPct val="140000"/>
              </a:lnSpc>
              <a:buClr>
                <a:srgbClr val="44B4E2"/>
              </a:buClr>
            </a:pPr>
            <a:r>
              <a:rPr lang="en-US">
                <a:solidFill>
                  <a:srgbClr val="000000"/>
                </a:solidFill>
                <a:latin typeface="Roboto Light"/>
                <a:ea typeface="Roboto Light"/>
                <a:cs typeface="Roboto Light"/>
              </a:rPr>
              <a:t>Determine your eligibility </a:t>
            </a:r>
          </a:p>
          <a:p>
            <a:pPr>
              <a:lnSpc>
                <a:spcPct val="140000"/>
              </a:lnSpc>
              <a:buClr>
                <a:srgbClr val="44B4E2"/>
              </a:buClr>
            </a:pPr>
            <a:r>
              <a:rPr lang="en-US">
                <a:solidFill>
                  <a:srgbClr val="000000"/>
                </a:solidFill>
                <a:latin typeface="Roboto Light"/>
                <a:ea typeface="Roboto Light"/>
                <a:cs typeface="Roboto Light"/>
              </a:rPr>
              <a:t>Discuss your goals </a:t>
            </a:r>
          </a:p>
          <a:p>
            <a:pPr>
              <a:lnSpc>
                <a:spcPct val="140000"/>
              </a:lnSpc>
              <a:buClr>
                <a:srgbClr val="44B4E2"/>
              </a:buClr>
            </a:pPr>
            <a:r>
              <a:rPr lang="en-US">
                <a:solidFill>
                  <a:srgbClr val="000000"/>
                </a:solidFill>
                <a:latin typeface="Roboto Light"/>
                <a:ea typeface="Roboto Light"/>
                <a:cs typeface="Roboto Light"/>
              </a:rPr>
              <a:t>Start your application </a:t>
            </a:r>
          </a:p>
          <a:p>
            <a:pPr>
              <a:lnSpc>
                <a:spcPct val="140000"/>
              </a:lnSpc>
              <a:buClr>
                <a:srgbClr val="44B4E2"/>
              </a:buClr>
            </a:pPr>
            <a:r>
              <a:rPr lang="en-US">
                <a:solidFill>
                  <a:srgbClr val="000000"/>
                </a:solidFill>
                <a:latin typeface="Roboto Light"/>
                <a:ea typeface="Roboto Light"/>
                <a:cs typeface="Roboto Light"/>
              </a:rPr>
              <a:t>Track </a:t>
            </a:r>
            <a:r>
              <a:rPr lang="en-US">
                <a:solidFill>
                  <a:srgbClr val="000000"/>
                </a:solidFill>
                <a:effectLst/>
                <a:latin typeface="Roboto Light"/>
                <a:ea typeface="Roboto Light"/>
                <a:cs typeface="Roboto Light"/>
              </a:rPr>
              <a:t>your </a:t>
            </a:r>
            <a:r>
              <a:rPr lang="en-US">
                <a:solidFill>
                  <a:srgbClr val="000000"/>
                </a:solidFill>
                <a:latin typeface="Roboto Light"/>
                <a:ea typeface="Roboto Light"/>
                <a:cs typeface="Roboto Light"/>
              </a:rPr>
              <a:t>status online </a:t>
            </a:r>
            <a:endParaRPr lang="en-US"/>
          </a:p>
        </p:txBody>
      </p:sp>
      <p:pic>
        <p:nvPicPr>
          <p:cNvPr id="13" name="Picture 12" descr="A group of people standing next to a large cellphone&#10;&#10;Description automatically generated">
            <a:extLst>
              <a:ext uri="{FF2B5EF4-FFF2-40B4-BE49-F238E27FC236}">
                <a16:creationId xmlns:a16="http://schemas.microsoft.com/office/drawing/2014/main" id="{6B291E39-5A0F-EC7F-4A68-6C2A9843587D}"/>
              </a:ext>
            </a:extLst>
          </p:cNvPr>
          <p:cNvPicPr>
            <a:picLocks noChangeAspect="1"/>
          </p:cNvPicPr>
          <p:nvPr/>
        </p:nvPicPr>
        <p:blipFill>
          <a:blip r:embed="rId6"/>
          <a:srcRect r="-415" b="556"/>
          <a:stretch>
            <a:fillRect/>
          </a:stretch>
        </p:blipFill>
        <p:spPr>
          <a:xfrm>
            <a:off x="1970995" y="2706461"/>
            <a:ext cx="2103264" cy="1597433"/>
          </a:xfrm>
          <a:prstGeom prst="rect">
            <a:avLst/>
          </a:prstGeom>
        </p:spPr>
      </p:pic>
    </p:spTree>
    <p:extLst>
      <p:ext uri="{BB962C8B-B14F-4D97-AF65-F5344CB8AC3E}">
        <p14:creationId xmlns:p14="http://schemas.microsoft.com/office/powerpoint/2010/main" val="538204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F2B1BC2945D34E977C433259C9D2CB" ma:contentTypeVersion="23" ma:contentTypeDescription="Create a new document." ma:contentTypeScope="" ma:versionID="54e529646c2839697a1576ebb2e9c036">
  <xsd:schema xmlns:xsd="http://www.w3.org/2001/XMLSchema" xmlns:xs="http://www.w3.org/2001/XMLSchema" xmlns:p="http://schemas.microsoft.com/office/2006/metadata/properties" xmlns:ns2="917e6702-67a8-474f-9f79-c81f2b2d782f" xmlns:ns3="0bc566ea-3687-4866-8539-4065a8f365c4" targetNamespace="http://schemas.microsoft.com/office/2006/metadata/properties" ma:root="true" ma:fieldsID="3476e06e41bf89bb1ae4ef7d4d1c790c" ns2:_="" ns3:_="">
    <xsd:import namespace="917e6702-67a8-474f-9f79-c81f2b2d782f"/>
    <xsd:import namespace="0bc566ea-3687-4866-8539-4065a8f365c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Image" minOccurs="0"/>
                <xsd:element ref="ns2:Number" minOccurs="0"/>
                <xsd:element ref="ns2:MWReviewed" minOccurs="0"/>
                <xsd:element ref="ns2:Reviewed"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7e6702-67a8-474f-9f79-c81f2b2d78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82271fb-40a8-411f-8a32-14e10a3a061a" ma:termSetId="09814cd3-568e-fe90-9814-8d621ff8fb84" ma:anchorId="fba54fb3-c3e1-fe81-a776-ca4b69148c4d" ma:open="true" ma:isKeyword="false">
      <xsd:complexType>
        <xsd:sequence>
          <xsd:element ref="pc:Terms" minOccurs="0" maxOccurs="1"/>
        </xsd:sequence>
      </xsd:complexType>
    </xsd:element>
    <xsd:element name="Image" ma:index="24" nillable="true" ma:displayName="Image" ma:format="Thumbnail" ma:internalName="Image">
      <xsd:simpleType>
        <xsd:restriction base="dms:Unknown"/>
      </xsd:simpleType>
    </xsd:element>
    <xsd:element name="Number" ma:index="25" nillable="true" ma:displayName="Number" ma:format="Dropdown" ma:internalName="Number" ma:percentage="FALSE">
      <xsd:simpleType>
        <xsd:restriction base="dms:Number"/>
      </xsd:simpleType>
    </xsd:element>
    <xsd:element name="MWReviewed" ma:index="26" nillable="true" ma:displayName="MW Reviewed" ma:format="Dropdown" ma:internalName="MWReviewed">
      <xsd:simpleType>
        <xsd:restriction base="dms:Text">
          <xsd:maxLength value="255"/>
        </xsd:restriction>
      </xsd:simpleType>
    </xsd:element>
    <xsd:element name="Reviewed" ma:index="27" nillable="true" ma:displayName="Reviewed" ma:default="0" ma:format="Dropdown" ma:internalName="Reviewed">
      <xsd:simpleType>
        <xsd:restriction base="dms:Boolean"/>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c566ea-3687-4866-8539-4065a8f365c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a6e9231-b43f-4cef-aecc-261e79c1cafb}" ma:internalName="TaxCatchAll" ma:showField="CatchAllData" ma:web="0bc566ea-3687-4866-8539-4065a8f365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bc566ea-3687-4866-8539-4065a8f365c4" xsi:nil="true"/>
    <Number xmlns="917e6702-67a8-474f-9f79-c81f2b2d782f" xsi:nil="true"/>
    <Image xmlns="917e6702-67a8-474f-9f79-c81f2b2d782f" xsi:nil="true"/>
    <MWReviewed xmlns="917e6702-67a8-474f-9f79-c81f2b2d782f" xsi:nil="true"/>
    <Reviewed xmlns="917e6702-67a8-474f-9f79-c81f2b2d782f">false</Reviewed>
    <lcf76f155ced4ddcb4097134ff3c332f xmlns="917e6702-67a8-474f-9f79-c81f2b2d782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BE62532-7150-4935-ABC1-E00F824F770F}">
  <ds:schemaRefs>
    <ds:schemaRef ds:uri="http://schemas.microsoft.com/sharepoint/v3/contenttype/forms"/>
  </ds:schemaRefs>
</ds:datastoreItem>
</file>

<file path=customXml/itemProps2.xml><?xml version="1.0" encoding="utf-8"?>
<ds:datastoreItem xmlns:ds="http://schemas.openxmlformats.org/officeDocument/2006/customXml" ds:itemID="{23836D20-D629-4E75-83A3-EF0F7B63AF2D}">
  <ds:schemaRefs>
    <ds:schemaRef ds:uri="0bc566ea-3687-4866-8539-4065a8f365c4"/>
    <ds:schemaRef ds:uri="917e6702-67a8-474f-9f79-c81f2b2d78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806B3E-AFF7-4B64-A41A-31B77B11638F}">
  <ds:schemaRefs>
    <ds:schemaRef ds:uri="http://purl.org/dc/elements/1.1/"/>
    <ds:schemaRef ds:uri="0bc566ea-3687-4866-8539-4065a8f365c4"/>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917e6702-67a8-474f-9f79-c81f2b2d782f"/>
    <ds:schemaRef ds:uri="http://www.w3.org/XML/1998/namespac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5103</Words>
  <Application>Microsoft Office PowerPoint</Application>
  <PresentationFormat>Widescreen</PresentationFormat>
  <Paragraphs>359</Paragraphs>
  <Slides>21</Slides>
  <Notes>21</Notes>
  <HiddenSlides>0</HiddenSlides>
  <MMClips>3</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 Lindsey</dc:creator>
  <cp:lastModifiedBy>Hannah Purdy</cp:lastModifiedBy>
  <cp:revision>388</cp:revision>
  <dcterms:created xsi:type="dcterms:W3CDTF">2026-03-31T21:54:46Z</dcterms:created>
  <dcterms:modified xsi:type="dcterms:W3CDTF">2026-07-09T14:55:39Z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0x01010095F2B1BC2945D34E977C433259C9D2CB</vt:lpwstr>
  </property>
  <property fmtid="{D5CDD505-2E9C-101B-9397-08002B2CF9AE}" pid="3" name="MediaServiceImageTags">
    <vt:lpwstr/>
  </property>
</Properties>
</file>