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24"/>
  </p:notesMasterIdLst>
  <p:sldIdLst>
    <p:sldId id="256" r:id="rId5"/>
    <p:sldId id="257" r:id="rId6"/>
    <p:sldId id="284" r:id="rId7"/>
    <p:sldId id="288" r:id="rId8"/>
    <p:sldId id="286" r:id="rId9"/>
    <p:sldId id="278" r:id="rId10"/>
    <p:sldId id="280" r:id="rId11"/>
    <p:sldId id="297" r:id="rId12"/>
    <p:sldId id="296" r:id="rId13"/>
    <p:sldId id="279" r:id="rId14"/>
    <p:sldId id="281" r:id="rId15"/>
    <p:sldId id="299" r:id="rId16"/>
    <p:sldId id="298" r:id="rId17"/>
    <p:sldId id="283" r:id="rId18"/>
    <p:sldId id="292" r:id="rId19"/>
    <p:sldId id="293" r:id="rId20"/>
    <p:sldId id="294" r:id="rId21"/>
    <p:sldId id="295" r:id="rId22"/>
    <p:sldId id="277" r:id="rId23"/>
  </p:sldIdLst>
  <p:sldSz cx="9144000" cy="6858000" type="screen4x3"/>
  <p:notesSz cx="7010400" cy="9296400"/>
  <p:embeddedFontLst>
    <p:embeddedFont>
      <p:font typeface="Oswald" panose="00000500000000000000"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2">
          <p15:clr>
            <a:srgbClr val="A4A3A4"/>
          </p15:clr>
        </p15:guide>
        <p15:guide id="2" pos="456">
          <p15:clr>
            <a:srgbClr val="A4A3A4"/>
          </p15:clr>
        </p15:guide>
        <p15:guide id="3" orient="horz" pos="1176">
          <p15:clr>
            <a:srgbClr val="A4A3A4"/>
          </p15:clr>
        </p15:guide>
        <p15:guide id="4" orient="horz" pos="2112">
          <p15:clr>
            <a:srgbClr val="A4A3A4"/>
          </p15:clr>
        </p15:guide>
        <p15:guide id="5" pos="5304">
          <p15:clr>
            <a:srgbClr val="A4A3A4"/>
          </p15:clr>
        </p15:guide>
        <p15:guide id="6"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1E502-2DA0-9DEE-740A-7D62742146E7}" name="Angela Argiro" initials="AA" userId="S::angelaa@headquarters.mpfpr.com::070c1317-def5-4136-9002-ced1759d73b0" providerId="AD"/>
  <p188:author id="{B3231E37-7080-C480-5180-54D3B274FEFD}" name="Andrea Lindsey" initials="AL" userId="S::andreal@headquarters.mpfpr.com::a9c4ad07-5d0f-46a4-a654-823d5e9f0bfc" providerId="AD"/>
  <p188:author id="{DFCBD35A-1B44-1BCF-F685-84CAC0749866}" name="Andrea Lindsey" initials="" userId="S::AndreaL@headquarters.mpfpr.com::a9c4ad07-5d0f-46a4-a654-823d5e9f0bfc" providerId="AD"/>
  <p188:author id="{E5003262-EC20-33ED-5B16-2745B5C3FD0F}" name="Schuyler Pringle" initials="SP" userId="S::schuylerp@headquarters.mpfpr.com::08b0056d-5f9c-490f-ae0f-e7a1e19daea0" providerId="AD"/>
  <p188:author id="{71497C68-BF4B-3E2C-EF8B-C5640D7A0B1C}" name="Hannah Purdy" initials="HP" userId="S::hannahp@headquarters.mpfpr.com::a55a94f0-9357-4e37-968a-3f6128733c35" providerId="AD"/>
  <p188:author id="{AE7BE884-930D-791C-D4BE-B5B7116716C4}" name="Guest User" initials="GU" userId="S::urn:spo:anon#2829a28fa12a1c4b2b61e854b52d8b7c31a1e4111db1344e421424faae7d9485::" providerId="AD"/>
  <p188:author id="{E066ABC1-D1B0-0765-2033-B9334B6CEC05}" name="Shawna McIntosh" initials="SM" userId="S::shawnam@headquarters.mpfpr.com::993de3a6-8967-482a-ac81-c4f0b40ee541" providerId="AD"/>
  <p188:author id="{285D19DC-BD56-79A5-F982-1FCE6A60569E}" name="Diane Roberts" initials="DR" userId="S::dianer@headquarters.mpfpr.com::2fdd2ae2-e67b-41b2-8647-9ddba04f48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8C"/>
    <a:srgbClr val="D83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86C9F-1A86-E377-0D46-28DF31F12A70}" v="37" dt="2024-07-24T19:48:53.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737" autoAdjust="0"/>
  </p:normalViewPr>
  <p:slideViewPr>
    <p:cSldViewPr snapToGrid="0">
      <p:cViewPr varScale="1">
        <p:scale>
          <a:sx n="61" d="100"/>
          <a:sy n="61" d="100"/>
        </p:scale>
        <p:origin x="2148" y="222"/>
      </p:cViewPr>
      <p:guideLst>
        <p:guide orient="horz" pos="402"/>
        <p:guide pos="456"/>
        <p:guide orient="horz" pos="1176"/>
        <p:guide orient="horz" pos="2112"/>
        <p:guide pos="530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1"/>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6"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6"/>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829676"/>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jobcorpsmaterials@mpf.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adfa72dabd_0_18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adfa72dabd_0_180: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171450" indent="-171450">
              <a:buFont typeface="Arial,Sans-Serif"/>
              <a:buChar char="•"/>
            </a:pPr>
            <a:r>
              <a:rPr lang="en-US" dirty="0"/>
              <a:t>Hi, everyone. Thank you for joining me for today's training on our new student welcome and retention toolkit. My name is XX, and I work for MP&amp;F Strategic Communications.</a:t>
            </a:r>
          </a:p>
          <a:p>
            <a:pPr marL="171450" indent="-171450">
              <a:buFont typeface="Arial,Sans-Serif"/>
              <a:buChar char="•"/>
            </a:pPr>
            <a:endParaRPr lang="en-US" dirty="0"/>
          </a:p>
          <a:p>
            <a:pPr marL="171450" indent="-171450">
              <a:buFont typeface="Arial,Sans-Serif"/>
              <a:buChar char="•"/>
            </a:pPr>
            <a:r>
              <a:rPr lang="en-US" dirty="0"/>
              <a:t>We are the communications support contractor for Job Corps, and are responsible for creating national recruitment materials, coordinating Job Corps’ national advertising campaigns, and managing the program’s social media accounts on Facebook, YouTube, Instagram, LinkedIn and now Twitter or "X." We also do many other things as well, but these are some of the main ways that we support the Job Corps National Office. </a:t>
            </a:r>
          </a:p>
          <a:p>
            <a:pPr marL="171450" indent="-171450">
              <a:lnSpc>
                <a:spcPct val="107000"/>
              </a:lnSpc>
              <a:buFont typeface="Arial,Sans-Serif"/>
              <a:buChar char="•"/>
            </a:pPr>
            <a:endParaRPr lang="en-US"/>
          </a:p>
          <a:p>
            <a:pPr marL="171450" indent="-171450">
              <a:lnSpc>
                <a:spcPct val="107000"/>
              </a:lnSpc>
              <a:buFont typeface="Arial,Sans-Serif"/>
              <a:buChar char="•"/>
            </a:pPr>
            <a:r>
              <a:rPr lang="en-US" dirty="0"/>
              <a:t>Before we begin, please add your name, center (or organization), and e-mail address into the chat box. This webinar will last about 45 minutes, including some time for Q&amp;A at the end of the webinar. At any point throughout the webinar, feel free to type questions in the chat box at the bottom of your screen. Someone from MP&amp;F will be monitoring the chat box and will respond to you or flag your question for discussion at the end. </a:t>
            </a:r>
          </a:p>
          <a:p>
            <a:pPr marL="171450" indent="-171450">
              <a:lnSpc>
                <a:spcPct val="107000"/>
              </a:lnSpc>
              <a:buFont typeface="Arial,Sans-Serif"/>
              <a:buChar char="•"/>
            </a:pPr>
            <a:endParaRPr lang="en-US"/>
          </a:p>
          <a:p>
            <a:pPr marL="171450" indent="-171450">
              <a:lnSpc>
                <a:spcPct val="107000"/>
              </a:lnSpc>
              <a:buFont typeface="Arial,Sans-Serif"/>
              <a:buChar char="•"/>
            </a:pPr>
            <a:r>
              <a:rPr lang="en-US" dirty="0"/>
              <a:t>Before we jump in here, let me give you a bit of context as to what we're going to discuss today. </a:t>
            </a:r>
          </a:p>
        </p:txBody>
      </p:sp>
      <p:sp>
        <p:nvSpPr>
          <p:cNvPr id="72" name="Google Shape;72;g2adfa72dabd_0_180: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285750" indent="-285750">
              <a:buFont typeface="Arial,Sans-Serif"/>
              <a:buChar char="•"/>
            </a:pPr>
            <a:r>
              <a:rPr lang="en-US" dirty="0"/>
              <a:t>In addition to the pre-arrival welcome letter from the center director, this section also contains a welcome letter that should come from your center director.  You should share this letter with new students during their first week at Job Corps. </a:t>
            </a:r>
          </a:p>
          <a:p>
            <a:pPr marL="285750" indent="-285750">
              <a:buFont typeface="Arial,Sans-Serif"/>
              <a:buChar char="•"/>
            </a:pPr>
            <a:endParaRPr lang="en-US" dirty="0"/>
          </a:p>
          <a:p>
            <a:pPr marL="285750" indent="-285750">
              <a:buFont typeface="Arial,Sans-Serif"/>
              <a:buChar char="•"/>
            </a:pPr>
            <a:r>
              <a:rPr lang="en-US" dirty="0"/>
              <a:t>This letter is important because it introduces the topic of the Career Preparation Period (CPP). The letter breaks down the entire CPP process and sheds light on what students will learn during their first few months in the program. Deliver this letter to your students, but plan to go over it with them as well to make sure they understand.</a:t>
            </a:r>
          </a:p>
          <a:p>
            <a:pPr marL="285750" indent="-285750">
              <a:buFont typeface="Arial,Sans-Serif"/>
              <a:buChar char="•"/>
            </a:pPr>
            <a:endParaRPr lang="en-US" dirty="0"/>
          </a:p>
          <a:p>
            <a:pPr marL="285750" indent="-285750">
              <a:buFont typeface="Arial,Sans-Serif"/>
              <a:buChar char="•"/>
            </a:pPr>
            <a:r>
              <a:rPr lang="en-US" dirty="0"/>
              <a:t>It goes over the four phases of CPP: </a:t>
            </a:r>
          </a:p>
          <a:p>
            <a:pPr marL="1143000" lvl="1" indent="-342900">
              <a:buFont typeface="Courier New"/>
              <a:buChar char="o"/>
            </a:pPr>
            <a:r>
              <a:rPr lang="en-US" dirty="0"/>
              <a:t>Welcome to Job Corps -- getting settled on campus, taking assessment tests, setting up a </a:t>
            </a:r>
            <a:r>
              <a:rPr lang="en-US" dirty="0" err="1"/>
              <a:t>MyPACE</a:t>
            </a:r>
            <a:r>
              <a:rPr lang="en-US" dirty="0"/>
              <a:t> account and research training options</a:t>
            </a:r>
          </a:p>
          <a:p>
            <a:pPr marL="1143000" lvl="1" indent="-342900">
              <a:buFont typeface="Courier New"/>
              <a:buChar char="o"/>
            </a:pPr>
            <a:r>
              <a:rPr lang="en-US" dirty="0"/>
              <a:t>Building a Support Team -- meet with other students and staff, learn about campus and workplace safety</a:t>
            </a:r>
          </a:p>
          <a:p>
            <a:pPr marL="1143000" lvl="1" indent="-342900">
              <a:buFont typeface="Courier New"/>
              <a:buChar char="o"/>
            </a:pPr>
            <a:r>
              <a:rPr lang="en-US" dirty="0"/>
              <a:t>Goal Setting -- create short and long term goals, set up a professional portfolio, put a plan together for the future (career, AT, military, </a:t>
            </a:r>
            <a:r>
              <a:rPr lang="en-US" dirty="0" err="1"/>
              <a:t>etc</a:t>
            </a:r>
            <a:r>
              <a:rPr lang="en-US" dirty="0"/>
              <a:t>).</a:t>
            </a:r>
          </a:p>
          <a:p>
            <a:pPr marL="1143000" lvl="1" indent="-342900">
              <a:buFont typeface="Courier New"/>
              <a:buChar char="o"/>
            </a:pPr>
            <a:r>
              <a:rPr lang="en-US" dirty="0"/>
              <a:t>Discover Your Passion – explore trainings areas of interest, learn about career credentials </a:t>
            </a:r>
          </a:p>
          <a:p>
            <a:pPr marL="285750" indent="-285750">
              <a:buFont typeface="Arial,Sans-Serif"/>
              <a:buChar char="•"/>
            </a:pPr>
            <a:endParaRPr lang="en-US" dirty="0"/>
          </a:p>
          <a:p>
            <a:pPr marL="285750" indent="-285750">
              <a:buFont typeface="Arial,Sans-Serif"/>
              <a:buChar char="•"/>
            </a:pPr>
            <a:r>
              <a:rPr lang="en-US" dirty="0"/>
              <a:t>As you know, the first few months are a crucial time for retention, and making sure new students know what to expect – as well as what’s expected of them – is a major factor in that.</a:t>
            </a:r>
          </a:p>
          <a:p>
            <a:pPr marL="285750" indent="-285750">
              <a:buFont typeface="Arial,Sans-Serif"/>
              <a:buChar char="•"/>
            </a:pPr>
            <a:endParaRPr lang="en-US" dirty="0"/>
          </a:p>
          <a:p>
            <a:pPr marL="285750" indent="-285750">
              <a:buFont typeface="Arial,Sans-Serif"/>
              <a:buChar char="•"/>
            </a:pPr>
            <a:r>
              <a:rPr lang="en-US" dirty="0"/>
              <a:t>To reiterate, the highlighted parts are sections that you will need to customize to make it specific to your center. This is a document that you can edit on your own – you don't need MP&amp;F's help with this</a:t>
            </a:r>
          </a:p>
          <a:p>
            <a:pPr marL="0" indent="0">
              <a:buFont typeface="Arial,Sans-Serif"/>
              <a:buNone/>
            </a:pPr>
            <a:endParaRPr lang="en-US" dirty="0"/>
          </a:p>
          <a:p>
            <a:pPr marL="285750" indent="-285750">
              <a:buFont typeface="Arial,Sans-Serif"/>
              <a:buChar char="•"/>
            </a:pPr>
            <a:endParaRPr lang="en-US" dirty="0"/>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63003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285750" indent="-285750">
              <a:buFont typeface="Arial,Sans-Serif"/>
              <a:buChar char="•"/>
            </a:pPr>
            <a:r>
              <a:rPr lang="en-US" dirty="0"/>
              <a:t>The Introduction to Dorm Life flier, provides guidelines for the new students about how to live in the dorms. </a:t>
            </a:r>
          </a:p>
          <a:p>
            <a:pPr marL="285750" indent="-285750">
              <a:buFont typeface="Arial,Sans-Serif"/>
              <a:buChar char="•"/>
            </a:pPr>
            <a:endParaRPr lang="en-US" dirty="0"/>
          </a:p>
          <a:p>
            <a:pPr marL="285750" indent="-285750">
              <a:buFont typeface="Arial,Sans-Serif"/>
              <a:buChar char="•"/>
            </a:pPr>
            <a:r>
              <a:rPr lang="en-US" dirty="0"/>
              <a:t>It sets expectations upon arrival and sets a standard for living, emphasizing respect and responsibility as key factors in building a positive campus community.</a:t>
            </a:r>
          </a:p>
          <a:p>
            <a:pPr marL="0" indent="0">
              <a:buFont typeface="Arial,Sans-Serif"/>
              <a:buNone/>
            </a:pPr>
            <a:endParaRPr lang="en-US" dirty="0"/>
          </a:p>
          <a:p>
            <a:pPr marL="285750" indent="-285750">
              <a:buFont typeface="Arial,Sans-Serif"/>
              <a:buChar char="•"/>
            </a:pPr>
            <a:r>
              <a:rPr lang="en-US" dirty="0"/>
              <a:t>Following these guidelines helps create a supportive and respectful dormitory community, enhancing the overall Job Corps experience and community spirit.</a:t>
            </a:r>
          </a:p>
          <a:p>
            <a:pPr marL="285750" indent="-285750">
              <a:buFont typeface="Arial,Sans-Serif"/>
              <a:buChar char="•"/>
            </a:pPr>
            <a:endParaRPr lang="en-US" dirty="0"/>
          </a:p>
          <a:p>
            <a:pPr marL="285750" indent="-285750">
              <a:buFont typeface="Arial,Sans-Serif"/>
              <a:buChar char="•"/>
            </a:pPr>
            <a:r>
              <a:rPr lang="en-US" dirty="0"/>
              <a:t>In addition to providing students with this flier, make sure to go over any information or rules they need to know about life on your campus.</a:t>
            </a:r>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20085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285750" indent="-285750">
              <a:buFont typeface="Arial,Sans-Serif"/>
              <a:buChar char="•"/>
            </a:pPr>
            <a:r>
              <a:rPr lang="en-US" dirty="0"/>
              <a:t>This is our Health &amp; Wellness Introduction Letter. </a:t>
            </a:r>
            <a:endParaRPr lang="en-US"/>
          </a:p>
          <a:p>
            <a:pPr marL="285750" indent="-285750">
              <a:buFont typeface="Arial,Sans-Serif"/>
              <a:buChar char="•"/>
            </a:pPr>
            <a:endParaRPr lang="en-US"/>
          </a:p>
          <a:p>
            <a:pPr marL="285750" indent="-285750">
              <a:buFont typeface="Arial,Sans-Serif"/>
              <a:buChar char="•"/>
            </a:pPr>
            <a:r>
              <a:rPr lang="en-US" dirty="0"/>
              <a:t>We encourage you to utilize this letter to inform students of the comprehensive health and wellness services, including free health benefits, mandatory wellness orientation, and various health exams and screenings, to ensure they are healthy, focused, and ready to excel in their training and education.</a:t>
            </a:r>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54498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342900" indent="-342900">
              <a:spcAft>
                <a:spcPts val="600"/>
              </a:spcAft>
              <a:buFont typeface="Arial,Sans-Serif"/>
              <a:buChar char="•"/>
            </a:pPr>
            <a:r>
              <a:rPr lang="en-US" dirty="0"/>
              <a:t>The final phase of the Student Welcome and Retention Toolkit is supporting culture on campus! </a:t>
            </a:r>
          </a:p>
          <a:p>
            <a:pPr marL="342900" indent="-342900">
              <a:spcAft>
                <a:spcPts val="600"/>
              </a:spcAft>
              <a:buFont typeface="Arial,Sans-Serif"/>
              <a:buChar char="•"/>
            </a:pPr>
            <a:endParaRPr lang="en-US" dirty="0"/>
          </a:p>
          <a:p>
            <a:pPr marL="342900" indent="-342900">
              <a:spcAft>
                <a:spcPts val="600"/>
              </a:spcAft>
              <a:buFont typeface="Arial,Sans-Serif"/>
              <a:buChar char="•"/>
            </a:pPr>
            <a:r>
              <a:rPr lang="en-US" dirty="0"/>
              <a:t>Creating an intentional, positive campus culture is absolutely critical to student retention and success. One part of this is introducing resources to students early and emphasizing them often throughout their time at Job Corps.</a:t>
            </a:r>
          </a:p>
          <a:p>
            <a:pPr marL="342900" indent="-342900">
              <a:spcAft>
                <a:spcPts val="600"/>
              </a:spcAft>
              <a:buFont typeface="Arial,Sans-Serif"/>
              <a:buChar char="•"/>
            </a:pPr>
            <a:endParaRPr lang="en-US" dirty="0"/>
          </a:p>
          <a:p>
            <a:pPr marL="342900" indent="-342900">
              <a:spcAft>
                <a:spcPts val="600"/>
              </a:spcAft>
              <a:buFont typeface="Arial,Sans-Serif"/>
              <a:buChar char="•"/>
            </a:pPr>
            <a:r>
              <a:rPr lang="en-US" dirty="0"/>
              <a:t>The toolkit materials within this phase include three pre-existing toolkits: </a:t>
            </a:r>
          </a:p>
          <a:p>
            <a:pPr marL="342900" indent="-342900">
              <a:spcAft>
                <a:spcPts val="600"/>
              </a:spcAft>
              <a:buFont typeface="Arial,Sans-Serif"/>
              <a:buChar char="•"/>
            </a:pPr>
            <a:endParaRPr lang="en-US" dirty="0"/>
          </a:p>
          <a:p>
            <a:pPr marL="1143000" lvl="1" indent="-342900">
              <a:spcAft>
                <a:spcPts val="600"/>
              </a:spcAft>
              <a:buFont typeface="Courier New,monospace"/>
              <a:buChar char="o"/>
            </a:pPr>
            <a:r>
              <a:rPr lang="en-US" dirty="0"/>
              <a:t>Youth 2 Youth Toolkit</a:t>
            </a:r>
          </a:p>
          <a:p>
            <a:pPr marL="1143000" lvl="1" indent="-342900">
              <a:spcAft>
                <a:spcPts val="600"/>
              </a:spcAft>
              <a:buFont typeface="Courier New,monospace"/>
              <a:buChar char="o"/>
            </a:pPr>
            <a:r>
              <a:rPr lang="en-US" dirty="0"/>
              <a:t>Safety Hotline Toolkit</a:t>
            </a:r>
          </a:p>
          <a:p>
            <a:pPr marL="1143000" lvl="1" indent="-342900">
              <a:spcAft>
                <a:spcPts val="600"/>
              </a:spcAft>
              <a:buFont typeface="Courier New,monospace"/>
              <a:buChar char="o"/>
            </a:pPr>
            <a:r>
              <a:rPr lang="en-US" dirty="0"/>
              <a:t>Signing Day Toolkit</a:t>
            </a:r>
          </a:p>
          <a:p>
            <a:pPr marL="342900" indent="-342900">
              <a:spcAft>
                <a:spcPts val="600"/>
              </a:spcAft>
              <a:buFont typeface="Arial,Sans-Serif"/>
              <a:buChar char="•"/>
            </a:pPr>
            <a:endParaRPr lang="en-US" dirty="0"/>
          </a:p>
          <a:p>
            <a:pPr marL="342900" indent="-342900">
              <a:spcAft>
                <a:spcPts val="600"/>
              </a:spcAft>
              <a:buFont typeface="Arial,Sans-Serif"/>
              <a:buChar char="•"/>
            </a:pPr>
            <a:r>
              <a:rPr lang="en-US" dirty="0"/>
              <a:t>Although these are not new initiatives, they encourage a supportive environment, enhancing the overall Job Corps experience and therefore student retention.</a:t>
            </a:r>
          </a:p>
          <a:p>
            <a:pPr marL="342900" indent="-342900">
              <a:spcAft>
                <a:spcPts val="600"/>
              </a:spcAft>
              <a:buFont typeface="Arial,Sans-Serif"/>
              <a:buChar char="•"/>
            </a:pPr>
            <a:endParaRPr lang="en-US" dirty="0"/>
          </a:p>
          <a:p>
            <a:pPr marL="342900" indent="-342900">
              <a:spcAft>
                <a:spcPts val="600"/>
              </a:spcAft>
              <a:buFont typeface="Arial,Sans-Serif"/>
              <a:buChar char="•"/>
            </a:pPr>
            <a:r>
              <a:rPr lang="en-US" dirty="0"/>
              <a:t>These toolkits already live on the jcmarketplace.com, as we will show and discuss in the next coming slides.</a:t>
            </a:r>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22883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285750" indent="-285750">
              <a:buFont typeface="Arial,Sans-Serif"/>
              <a:buChar char="•"/>
            </a:pPr>
            <a:r>
              <a:rPr lang="en-US" dirty="0"/>
              <a:t>As mentioned already, there are an array of existing materials on the jcmarketplace.com website to reference and use. </a:t>
            </a:r>
          </a:p>
          <a:p>
            <a:pPr marL="285750" indent="-285750">
              <a:buFont typeface="Arial,Sans-Serif"/>
              <a:buChar char="•"/>
            </a:pPr>
            <a:endParaRPr lang="en-US" dirty="0"/>
          </a:p>
          <a:p>
            <a:pPr marL="285750" indent="-285750">
              <a:buFont typeface="Arial,Sans-Serif"/>
              <a:buChar char="•"/>
            </a:pPr>
            <a:r>
              <a:rPr lang="en-US" dirty="0"/>
              <a:t>This specific document present here essentially summarizes all the materials and ways to foster a positive culture on campuses. These resources and toolkits are meant to help staff work with their centers and communities to create, sustain and promote positive and supportive environments.</a:t>
            </a:r>
          </a:p>
          <a:p>
            <a:pPr marL="285750" indent="-285750">
              <a:buFont typeface="Arial,Sans-Serif"/>
              <a:buChar char="•"/>
            </a:pPr>
            <a:endParaRPr lang="en-US" dirty="0"/>
          </a:p>
          <a:p>
            <a:pPr marL="285750" indent="-285750">
              <a:buFont typeface="Arial,Sans-Serif"/>
              <a:buChar char="•"/>
            </a:pPr>
            <a:r>
              <a:rPr lang="en-US" dirty="0"/>
              <a:t>Overall, though, in this phase, we'll focus on how Job Corps initiatives support a positive campus culture and enhance student retention.</a:t>
            </a:r>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54070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285750" indent="-285750">
              <a:buFont typeface="Arial,Sans-Serif"/>
              <a:buChar char="•"/>
            </a:pPr>
            <a:r>
              <a:rPr lang="en-US" dirty="0"/>
              <a:t>First set of materials in this phase are the Youth 2 Youth (Y2Y) pieces. The safety and well-being of students are Job Corps’ top priority. That’s why every person in the program, from students to staff, are tasked with taking responsibility for creating a safe, healthy campus environment. </a:t>
            </a:r>
          </a:p>
          <a:p>
            <a:pPr marL="285750" indent="-285750">
              <a:buFont typeface="Arial,Sans-Serif"/>
              <a:buChar char="•"/>
            </a:pPr>
            <a:endParaRPr lang="en-US" dirty="0"/>
          </a:p>
          <a:p>
            <a:pPr marL="285750" indent="-285750">
              <a:buFont typeface="Arial,Sans-Serif"/>
              <a:buChar char="•"/>
            </a:pPr>
            <a:r>
              <a:rPr lang="en-US" dirty="0"/>
              <a:t>Youth 2 Youth (Y2Y) is a student-led campaign that addresses drug use and violence while promoting mental health. Y2Y empowers students to share stories and find solutions through meetings and events. Feeling connected to peers and like they’re part of a community is a huge part of making students feel like they belong.</a:t>
            </a:r>
          </a:p>
          <a:p>
            <a:pPr marL="285750" indent="-285750">
              <a:buFont typeface="Arial,Sans-Serif"/>
              <a:buChar char="•"/>
            </a:pPr>
            <a:endParaRPr lang="en-US" dirty="0"/>
          </a:p>
          <a:p>
            <a:pPr marL="285750" indent="-285750">
              <a:buFont typeface="Arial,Sans-Serif"/>
              <a:buChar char="•"/>
            </a:pPr>
            <a:r>
              <a:rPr lang="en-US" dirty="0"/>
              <a:t>The first step of this campaign is for centers to establish a Student Ambassador Program on each campus. Student ambassadors will work with other students and with assistance from staff to create conversations around issues of violence, drug use and mental health. As you share information about your campus life, make sure to highlight Y2Y and how new students can get involved with this initiative from the start by becoming a student ambassador. </a:t>
            </a:r>
          </a:p>
          <a:p>
            <a:pPr marL="285750" indent="-285750">
              <a:buFont typeface="Arial,Sans-Serif"/>
              <a:buChar char="•"/>
            </a:pPr>
            <a:endParaRPr lang="en-US" dirty="0"/>
          </a:p>
          <a:p>
            <a:pPr marL="285750" indent="-285750">
              <a:buFont typeface="Arial,Sans-Serif"/>
              <a:buChar char="•"/>
            </a:pPr>
            <a:r>
              <a:rPr lang="en-US" dirty="0"/>
              <a:t>Key resources include fliers, ambassador programs, and awareness posters and can all be found at jcmarketplace.com </a:t>
            </a:r>
          </a:p>
          <a:p>
            <a:pPr marL="285750" indent="-285750">
              <a:buFont typeface="Arial,Sans-Serif"/>
              <a:buChar char="•"/>
            </a:pPr>
            <a:endParaRPr lang="en-US" dirty="0"/>
          </a:p>
          <a:p>
            <a:pPr marL="285750" indent="-285750">
              <a:buFont typeface="Arial,Sans-Serif"/>
              <a:buChar char="•"/>
            </a:pPr>
            <a:endParaRPr lang="en-US" dirty="0"/>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40229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285750" indent="-285750">
              <a:buFont typeface="Arial,Sans-Serif"/>
              <a:buChar char="•"/>
            </a:pPr>
            <a:r>
              <a:rPr lang="en-US" dirty="0"/>
              <a:t>The next set of materials to help foster a culture of safety is the safety hotline toolkit. </a:t>
            </a:r>
            <a:r>
              <a:rPr lang="en-US" b="1" dirty="0"/>
              <a:t>Job Corps’ first federally monitored Safety Hotline, helps maintain safe and secure environments for students and staff members. The hotline allows students and staff members to report safety concerns 24/7 by phone, text, e-mail, web or mobile app. All concerns will be addressed by a trained, dedicated team of professionals.</a:t>
            </a:r>
            <a:endParaRPr lang="en-US" dirty="0"/>
          </a:p>
          <a:p>
            <a:pPr marL="285750" indent="-285750">
              <a:buFont typeface="Arial,Sans-Serif"/>
              <a:buChar char="•"/>
            </a:pPr>
            <a:endParaRPr lang="en-US" dirty="0"/>
          </a:p>
          <a:p>
            <a:pPr marL="285750" indent="-285750">
              <a:buFont typeface="Arial,Sans-Serif"/>
              <a:buChar char="•"/>
            </a:pPr>
            <a:r>
              <a:rPr lang="en-US" dirty="0"/>
              <a:t>Resources for this toolkit include a flier, wallet card, and poster that can be found on the Materials Marketplace. Make sure to display these resources around your center at all times and give new students the wallet card and/or flier. </a:t>
            </a:r>
          </a:p>
          <a:p>
            <a:pPr marL="285750" indent="-285750">
              <a:buFont typeface="Arial,Sans-Serif"/>
              <a:buChar char="•"/>
            </a:pPr>
            <a:endParaRPr lang="en-US" dirty="0"/>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499630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171450" indent="-171450">
              <a:buChar char="•"/>
            </a:pPr>
            <a:r>
              <a:rPr lang="en-US" dirty="0"/>
              <a:t>Signing Day </a:t>
            </a:r>
            <a:r>
              <a:rPr lang="en-US" b="0" dirty="0"/>
              <a:t>c</a:t>
            </a:r>
            <a:r>
              <a:rPr lang="en-US" dirty="0"/>
              <a:t>elebrates students’ commitment to their future careers, boosting campus morale. Resources include posters and merchandise.</a:t>
            </a:r>
            <a:endParaRPr lang="en-US" b="1" dirty="0"/>
          </a:p>
          <a:p>
            <a:pPr marL="171450" indent="-171450">
              <a:buChar char="•"/>
            </a:pPr>
            <a:endParaRPr lang="en-US" dirty="0"/>
          </a:p>
          <a:p>
            <a:pPr marL="171450" indent="-171450">
              <a:buChar char="•"/>
            </a:pPr>
            <a:r>
              <a:rPr lang="en-US" dirty="0"/>
              <a:t>These events create a positive impact by generating excitement and positivity, whether it’s a student’s first day or they’re renewing their commitment to their future. Holding a Signing Day event for current students can be a great retention tool, reminding them of their "why" behind joining Job Corps in the first place. </a:t>
            </a:r>
          </a:p>
          <a:p>
            <a:pPr marL="171450" indent="-171450">
              <a:buChar char="•"/>
            </a:pPr>
            <a:endParaRPr lang="en-US" dirty="0"/>
          </a:p>
          <a:p>
            <a:pPr marL="171450" indent="-171450">
              <a:buChar char="•"/>
            </a:pPr>
            <a:r>
              <a:rPr lang="en-US" dirty="0"/>
              <a:t>Resources available on the marketplace include things like a letter of commitment and posters to help you throw a Signing Day event on your campus.</a:t>
            </a:r>
          </a:p>
          <a:p>
            <a:pPr marL="1085850" lvl="1" indent="-171450">
              <a:buChar char="•"/>
            </a:pPr>
            <a:endParaRPr lang="en-US" dirty="0"/>
          </a:p>
          <a:p>
            <a:pPr marL="171450" indent="-171450">
              <a:buChar char="•"/>
            </a:pPr>
            <a:r>
              <a:rPr lang="en-US" dirty="0"/>
              <a:t>These materials highlight the importance of celebrating every milestone to foster a supportive and motivating environment.</a:t>
            </a:r>
          </a:p>
          <a:p>
            <a:pPr marL="0" indent="0"/>
            <a:endParaRPr lang="en-US" dirty="0"/>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966203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171450" indent="-171450">
              <a:buChar char="•"/>
            </a:pPr>
            <a:r>
              <a:rPr lang="en-US" dirty="0"/>
              <a:t>Now we touched on this a little at the beginning of the presentation, but I want to make sure you are all aware that the Student Welcome and Retention toolkit lives on the Materials Marketplace, along with a bunch of additional materials to help you in your outreach efforts. </a:t>
            </a:r>
          </a:p>
          <a:p>
            <a:pPr marL="171450" indent="-171450">
              <a:buFont typeface="Arial"/>
              <a:buChar char="•"/>
            </a:pPr>
            <a:endParaRPr lang="en-US" dirty="0"/>
          </a:p>
          <a:p>
            <a:pPr marL="171450" indent="-171450">
              <a:buFont typeface="Arial"/>
              <a:buChar char="•"/>
            </a:pPr>
            <a:r>
              <a:rPr lang="en-US" dirty="0"/>
              <a:t>Every material on the Marketplace has been approved by the National Office of Job Corps, and you should be using them frequently. You can order any of our  materials that are available for FREE; think of it as the Amazon of Job Corps, where you can order just about everything needed to successfully recruit and retain students. A few materials are listed as 'download only' where you can download them directly to your computer and use a center or local printer to print these materials.   </a:t>
            </a:r>
          </a:p>
          <a:p>
            <a:pPr marL="171450" indent="-171450">
              <a:buFont typeface="Arial"/>
              <a:buChar char="•"/>
            </a:pPr>
            <a:endParaRPr lang="en-US" dirty="0"/>
          </a:p>
          <a:p>
            <a:pPr marL="171450" indent="-171450">
              <a:buFont typeface="Arial"/>
              <a:buChar char="•"/>
            </a:pPr>
            <a:r>
              <a:rPr lang="en-US" dirty="0"/>
              <a:t>To order a material, simply click on its image and you will be taken to a new page where you can add the material to your cart. Most materials are available in quantities of 25–100, but we can accommodate larger orders as well if you e-mail our team. We will get into that in the next slide. Fill your cart with as many materials as you would like, and then click on the shopping cart icon to check out. </a:t>
            </a:r>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06182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ae02fec856_0_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ae02fec856_0_1: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285750" indent="-285750">
              <a:buFont typeface="Arial,Sans-Serif"/>
              <a:buChar char="•"/>
            </a:pPr>
            <a:r>
              <a:rPr lang="en-US" dirty="0"/>
              <a:t>So—that’s Job Corps new Student Welcome and Retention Toolkit. I hope you have found this webinar informative and helpful and that you understand the importance of your role in supporting student retention efforts. This toolkit is here to help you, and it’s available now.</a:t>
            </a:r>
          </a:p>
          <a:p>
            <a:pPr marL="285750" indent="-285750">
              <a:buFont typeface="Arial,Sans-Serif"/>
              <a:buChar char="•"/>
            </a:pPr>
            <a:endParaRPr lang="en-US" dirty="0"/>
          </a:p>
          <a:p>
            <a:pPr marL="285750" indent="-285750">
              <a:buFont typeface="Arial,Sans-Serif"/>
              <a:buChar char="•"/>
            </a:pPr>
            <a:r>
              <a:rPr lang="en-US" dirty="0"/>
              <a:t>Always feel free to call MP&amp;F at the number you see on the screen—</a:t>
            </a:r>
            <a:r>
              <a:rPr lang="en-US" b="1" dirty="0"/>
              <a:t>(615) 259-4000</a:t>
            </a:r>
            <a:r>
              <a:rPr lang="en-US" dirty="0"/>
              <a:t>—and we will make sure you are put in touch with the right person. </a:t>
            </a:r>
            <a:endParaRPr lang="en-US" b="1" dirty="0"/>
          </a:p>
          <a:p>
            <a:pPr marL="285750" indent="-285750">
              <a:buFont typeface="Arial,Sans-Serif"/>
              <a:buChar char="•"/>
            </a:pPr>
            <a:endParaRPr lang="en-US" dirty="0"/>
          </a:p>
          <a:p>
            <a:pPr marL="285750" indent="-285750">
              <a:buFont typeface="Arial,Sans-Serif"/>
              <a:buChar char="•"/>
            </a:pPr>
            <a:r>
              <a:rPr lang="en-US" dirty="0"/>
              <a:t>If you have any additional questions about any of the resources or need additional support, please reach out to our materials team at </a:t>
            </a:r>
            <a:r>
              <a:rPr lang="en-US" dirty="0">
                <a:hlinkClick r:id="rId3"/>
              </a:rPr>
              <a:t>jobcorpsmaterials@mpf.com</a:t>
            </a:r>
            <a:r>
              <a:rPr lang="en-US" dirty="0"/>
              <a:t>. </a:t>
            </a:r>
          </a:p>
          <a:p>
            <a:pPr marL="285750" indent="-285750">
              <a:buFont typeface="Arial,Sans-Serif"/>
              <a:buChar char="•"/>
            </a:pPr>
            <a:endParaRPr lang="en-US" dirty="0"/>
          </a:p>
          <a:p>
            <a:pPr marL="285750" indent="-285750">
              <a:buFont typeface="Arial,Sans-Serif"/>
              <a:buChar char="•"/>
            </a:pPr>
            <a:r>
              <a:rPr lang="en-US" dirty="0"/>
              <a:t>We covered a lot of information today, but we will be posting a recording of this training along with all of the other trainings we give on the Materials Marketplace under 'Webinars.' We will also be sending everyone a follow-up e-mail this week that will include the recording along with the resources mentioned in this webinar. </a:t>
            </a:r>
          </a:p>
          <a:p>
            <a:pPr marL="285750" indent="-285750">
              <a:buFont typeface="Arial,Sans-Serif"/>
              <a:buChar char="•"/>
            </a:pPr>
            <a:endParaRPr lang="en-US" dirty="0"/>
          </a:p>
          <a:p>
            <a:pPr marL="285750" indent="-285750">
              <a:buFont typeface="Arial,Sans-Serif"/>
              <a:buChar char="•"/>
            </a:pPr>
            <a:r>
              <a:rPr lang="en-US" dirty="0"/>
              <a:t>Thank you so much for your time!</a:t>
            </a:r>
          </a:p>
          <a:p>
            <a:pPr marL="285750" indent="-285750">
              <a:buFont typeface="Arial,Sans-Serif"/>
              <a:buChar char="•"/>
            </a:pPr>
            <a:endParaRPr lang="en-US" dirty="0"/>
          </a:p>
          <a:p>
            <a:pPr marL="0" indent="0"/>
            <a:endParaRPr lang="en-US" dirty="0"/>
          </a:p>
        </p:txBody>
      </p:sp>
      <p:sp>
        <p:nvSpPr>
          <p:cNvPr id="441" name="Google Shape;441;g2ae02fec856_0_1: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171450" indent="-171450">
              <a:buChar char="•"/>
            </a:pPr>
            <a:r>
              <a:rPr lang="en-US" dirty="0"/>
              <a:t>We are excited to announce that the Student Welcome and Retention Toolkit is available now on the Job Corps Materials Marketplace!  </a:t>
            </a:r>
          </a:p>
          <a:p>
            <a:pPr marL="0" indent="0"/>
            <a:endParaRPr lang="en-US" dirty="0"/>
          </a:p>
          <a:p>
            <a:pPr marL="171450" indent="-171450">
              <a:buFont typeface="Arial,Sans-Serif"/>
              <a:buChar char="•"/>
            </a:pPr>
            <a:r>
              <a:rPr lang="en-US" dirty="0"/>
              <a:t>But before you start utilizing the items in this toolkit, it's important to understand the reason why this resource was created in the first. We'll first spend a bit of time going into detail about the purpose of this new toolkit and its importance in welcoming and retaining students at Job Corps and then we'll talk through the materials of the toolkit and some best practices on when to utilize each material. Finally, we'll show you where you can find these materials and more.</a:t>
            </a:r>
          </a:p>
          <a:p>
            <a:pPr marL="171450" indent="-171450">
              <a:buFont typeface="Arial,Sans-Serif"/>
              <a:buChar char="•"/>
            </a:pPr>
            <a:endParaRPr lang="en-US" dirty="0"/>
          </a:p>
          <a:p>
            <a:pPr marL="171450" indent="-171450">
              <a:buFont typeface="Arial,Sans-Serif"/>
              <a:buChar char="•"/>
            </a:pPr>
            <a:r>
              <a:rPr lang="en-US" dirty="0"/>
              <a:t>We'll be covering a lot of information today, but don't worry. This training will be available on the Materials Marketplace, and we will be sending you a follow-up e-mail  that includes a link to where you can find the training and the toolkit materials. </a:t>
            </a:r>
          </a:p>
          <a:p>
            <a:pPr marL="171450" indent="-171450">
              <a:buChar char="•"/>
            </a:pPr>
            <a:endParaRPr lang="en-US" dirty="0"/>
          </a:p>
          <a:p>
            <a:pPr marL="171450" indent="-171450">
              <a:buChar char="•"/>
            </a:pPr>
            <a:r>
              <a:rPr lang="en-US" dirty="0"/>
              <a:t>Let's dive in! </a:t>
            </a:r>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171450" indent="-171450">
              <a:buChar char="•"/>
            </a:pPr>
            <a:r>
              <a:rPr lang="en-US" dirty="0"/>
              <a:t>Being accepted into Job Corps is an exciting time in every student’s life. Giving them the information they need to feel ready—what to expect in their first few weeks, what to bring and what resources are available to them—is crucial for student retention. </a:t>
            </a:r>
          </a:p>
          <a:p>
            <a:pPr marL="171450" indent="-171450">
              <a:buFont typeface="Arial"/>
              <a:buChar char="•"/>
            </a:pPr>
            <a:endParaRPr lang="en-US" dirty="0"/>
          </a:p>
          <a:p>
            <a:pPr marL="171450" indent="-171450">
              <a:buFont typeface="Arial"/>
              <a:buChar char="•"/>
            </a:pPr>
            <a:r>
              <a:rPr lang="en-US" dirty="0"/>
              <a:t>But before we can even touch on student retention, we need to touch on the importance of consistent messaging with both prospects AND arriving students. Since Admissions staff serve as the initial introduction to the Job Corps program, it’s crucial they have the correct tools available to them, so their messages align with what students are hearing from advertising, social media, online and other official Job Corps channels. When staff understand how to talk about Job Corps, orientation sessions are more effective for recruiting new students. When students feel welcomed and prepared for Job Corps, we boost retention and guide more students to graduation. </a:t>
            </a:r>
          </a:p>
          <a:p>
            <a:pPr marL="171450" indent="-171450">
              <a:buFont typeface="Arial"/>
              <a:buChar char="•"/>
            </a:pPr>
            <a:endParaRPr lang="en-US" dirty="0"/>
          </a:p>
          <a:p>
            <a:pPr marL="171450" indent="-171450">
              <a:buFont typeface="Arial,Sans-Serif"/>
              <a:buChar char="•"/>
            </a:pPr>
            <a:r>
              <a:rPr lang="en-US" dirty="0"/>
              <a:t>Ensuring your students feel prepared and welcomed when they arrive on campus is a critical part of student retention. Students who have a positive first impression of the program are more likely to have a positive Job Corps experience overall. That means a better chance at completing their training program, obtaining credentials, and successfully joining the workforce, starting an apprenticeship, entering college or joining the military. That’s exactly why they came to Job Corps, and it should always be the priority of Job Corps staff to set your students up to succeed from the start.</a:t>
            </a:r>
          </a:p>
          <a:p>
            <a:pPr marL="171450" indent="-171450">
              <a:buChar char="•"/>
            </a:pPr>
            <a:endParaRPr lang="en-US" dirty="0"/>
          </a:p>
          <a:p>
            <a:pPr marL="171450" indent="-171450">
              <a:buChar char="•"/>
            </a:pPr>
            <a:r>
              <a:rPr lang="en-US" dirty="0"/>
              <a:t>The purpose of the new </a:t>
            </a:r>
            <a:r>
              <a:rPr lang="en-US" b="1" dirty="0"/>
              <a:t>Student Welcome and Retention Toolkit</a:t>
            </a:r>
            <a:r>
              <a:rPr lang="en-US" dirty="0"/>
              <a:t> is to give Job Corps center staff (that’s you!) the communications resources, training and assistance to introduce new students to Job Corps and prepare them for life on campus. The overview flier you see on the screen here emphasizes the purpose of this toolkit – to welcome students to campus and support retention efforts – and lists out the different sections of the toolkit, along with the materials available for each section.</a:t>
            </a:r>
          </a:p>
          <a:p>
            <a:pPr marL="171450" indent="-171450">
              <a:buChar char="•"/>
            </a:pPr>
            <a:endParaRPr lang="en-US" dirty="0"/>
          </a:p>
          <a:p>
            <a:pPr marL="171450" indent="-171450">
              <a:buChar char="•"/>
            </a:pPr>
            <a:r>
              <a:rPr lang="en-US" dirty="0"/>
              <a:t>This toolkit is split up into three sections: </a:t>
            </a:r>
          </a:p>
          <a:p>
            <a:pPr lvl="1">
              <a:buFont typeface="Courier New"/>
              <a:buChar char="o"/>
            </a:pPr>
            <a:r>
              <a:rPr lang="en-US" dirty="0"/>
              <a:t>Welcoming Students 101 – Pre-Arrival</a:t>
            </a:r>
          </a:p>
          <a:p>
            <a:pPr lvl="1">
              <a:buFont typeface="Courier New"/>
              <a:buChar char="o"/>
            </a:pPr>
            <a:r>
              <a:rPr lang="en-US" dirty="0"/>
              <a:t>Welcoming Students to Campus</a:t>
            </a:r>
          </a:p>
          <a:p>
            <a:pPr lvl="1">
              <a:buFont typeface="Courier New"/>
              <a:buChar char="o"/>
            </a:pPr>
            <a:r>
              <a:rPr lang="en-US" dirty="0"/>
              <a:t>Supporting Campus Culture</a:t>
            </a:r>
          </a:p>
          <a:p>
            <a:pPr lvl="1">
              <a:buFont typeface="Courier New"/>
              <a:buChar char="o"/>
            </a:pPr>
            <a:endParaRPr lang="en-US" dirty="0"/>
          </a:p>
          <a:p>
            <a:pPr marL="171450" indent="-171450">
              <a:buChar char="•"/>
            </a:pPr>
            <a:r>
              <a:rPr lang="en-US" dirty="0"/>
              <a:t>We'll spend some time going over each section so that you understand when to utilize certain resources with your students. </a:t>
            </a:r>
          </a:p>
          <a:p>
            <a:pPr marL="171450" indent="-171450">
              <a:buChar char="•"/>
            </a:pPr>
            <a:endParaRPr lang="en-US" dirty="0"/>
          </a:p>
          <a:p>
            <a:pPr marL="0" indent="0"/>
            <a:r>
              <a:rPr lang="en-US" dirty="0"/>
              <a:t>So let's start with the basics of welcoming new students to your center. </a:t>
            </a:r>
          </a:p>
          <a:p>
            <a:pPr marL="171450" indent="-171450">
              <a:buChar char="•"/>
            </a:pPr>
            <a:endParaRPr lang="en-US" dirty="0"/>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0512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285750" indent="-285750">
              <a:buFont typeface="Arial,Sans-Serif"/>
              <a:buChar char="•"/>
            </a:pPr>
            <a:r>
              <a:rPr lang="en-US" dirty="0"/>
              <a:t>With successful student retention first comes a first good impression. We want to set students up for success with a warm welcome. </a:t>
            </a:r>
          </a:p>
          <a:p>
            <a:pPr marL="285750" indent="-285750">
              <a:buFont typeface="Arial,Sans-Serif"/>
              <a:buChar char="•"/>
            </a:pPr>
            <a:endParaRPr lang="en-US" dirty="0"/>
          </a:p>
          <a:p>
            <a:pPr marL="285750" indent="-285750">
              <a:buFont typeface="Arial,Sans-Serif"/>
              <a:buChar char="•"/>
            </a:pPr>
            <a:r>
              <a:rPr lang="en-US" dirty="0"/>
              <a:t>The Welcoming Students 101 – Pre-Arrival section of the toolkit hosts materials that should be used </a:t>
            </a:r>
            <a:r>
              <a:rPr lang="en-US" u="sng" dirty="0"/>
              <a:t>before</a:t>
            </a:r>
            <a:r>
              <a:rPr lang="en-US" dirty="0"/>
              <a:t> students arrive at your Job Corps center. It utilizes three specific materials to prepare them for their campus experience, so they know what to expect.</a:t>
            </a:r>
          </a:p>
          <a:p>
            <a:pPr marL="285750" indent="-285750">
              <a:buFont typeface="Arial,Sans-Serif"/>
              <a:buChar char="•"/>
            </a:pPr>
            <a:endParaRPr lang="en-US" dirty="0"/>
          </a:p>
          <a:p>
            <a:pPr marL="285750" indent="-285750">
              <a:buFont typeface="Arial,Sans-Serif"/>
              <a:buChar char="•"/>
            </a:pPr>
            <a:r>
              <a:rPr lang="en-US" dirty="0"/>
              <a:t>These three materials are the:</a:t>
            </a:r>
          </a:p>
          <a:p>
            <a:pPr marL="0" indent="0"/>
            <a:endParaRPr lang="en-US" dirty="0"/>
          </a:p>
          <a:p>
            <a:pPr marL="342900" indent="-342900">
              <a:spcAft>
                <a:spcPts val="600"/>
              </a:spcAft>
              <a:buFont typeface="Arial,Sans-Serif"/>
              <a:buChar char="•"/>
            </a:pPr>
            <a:r>
              <a:rPr lang="en-US" dirty="0"/>
              <a:t>Welcome Day Pre-Arrival Checklist</a:t>
            </a:r>
          </a:p>
          <a:p>
            <a:pPr marL="342900" indent="-342900">
              <a:spcAft>
                <a:spcPts val="600"/>
              </a:spcAft>
              <a:buFont typeface="Arial,Sans-Serif"/>
              <a:buChar char="•"/>
            </a:pPr>
            <a:r>
              <a:rPr lang="en-US" dirty="0"/>
              <a:t>Center Welcome Letter</a:t>
            </a:r>
          </a:p>
          <a:p>
            <a:pPr marL="342900" indent="-342900">
              <a:spcAft>
                <a:spcPts val="600"/>
              </a:spcAft>
              <a:buFont typeface="Arial,Sans-Serif"/>
              <a:buChar char="•"/>
            </a:pPr>
            <a:r>
              <a:rPr lang="en-US" dirty="0"/>
              <a:t>Preparing for Job Corps</a:t>
            </a:r>
          </a:p>
          <a:p>
            <a:pPr marL="342900" indent="-342900">
              <a:spcAft>
                <a:spcPts val="600"/>
              </a:spcAft>
              <a:buFont typeface="Arial,Sans-Serif"/>
              <a:buChar char="•"/>
            </a:pPr>
            <a:endParaRPr lang="en-US" dirty="0"/>
          </a:p>
          <a:p>
            <a:pPr marL="342900" indent="-342900">
              <a:spcAft>
                <a:spcPts val="600"/>
              </a:spcAft>
              <a:buFont typeface="Arial,Sans-Serif"/>
              <a:buChar char="•"/>
            </a:pPr>
            <a:r>
              <a:rPr lang="en-US" dirty="0"/>
              <a:t>Over the next (3) slides, we will go into more depth over what the materials are and best practices. </a:t>
            </a:r>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64023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285750" indent="-285750">
              <a:buFont typeface="Arial,Sans-Serif"/>
              <a:buChar char="•"/>
            </a:pPr>
            <a:r>
              <a:rPr lang="en-US" dirty="0"/>
              <a:t>The first material for this section is a 30 day pre-arrival checklist.  Think of this material as your guide for welcoming students to your center.</a:t>
            </a:r>
          </a:p>
          <a:p>
            <a:pPr marL="285750" indent="-285750">
              <a:buFont typeface="Arial,Sans-Serif"/>
              <a:buChar char="•"/>
            </a:pPr>
            <a:endParaRPr lang="en-US" dirty="0"/>
          </a:p>
          <a:p>
            <a:pPr marL="285750" indent="-285750">
              <a:buFont typeface="Arial,Sans-Serif"/>
              <a:buChar char="•"/>
            </a:pPr>
            <a:r>
              <a:rPr lang="en-US" dirty="0"/>
              <a:t>Reference this checklist for tips on how to engage with students in the months, weeks and days before arriving on campus. This is a crucial time in a student’s early Job Corps journey, and it’s important to help them feel comfortable and welcomed.  </a:t>
            </a:r>
          </a:p>
          <a:p>
            <a:pPr marL="285750" indent="-285750">
              <a:buFont typeface="Arial,Sans-Serif"/>
              <a:buChar char="•"/>
            </a:pPr>
            <a:endParaRPr lang="en-US" dirty="0"/>
          </a:p>
          <a:p>
            <a:pPr marL="285750" indent="-285750">
              <a:buFont typeface="Arial,Sans-Serif"/>
              <a:buChar char="•"/>
            </a:pPr>
            <a:r>
              <a:rPr lang="en-US" dirty="0"/>
              <a:t>Engaging students before arrival is crucial. Early engagement ensures students feel prepared and welcomed, fostering a smooth transition and positive start.</a:t>
            </a:r>
          </a:p>
          <a:p>
            <a:pPr marL="285750" indent="-285750">
              <a:buFont typeface="Arial,Sans-Serif"/>
              <a:buChar char="•"/>
            </a:pPr>
            <a:endParaRPr lang="en-US" dirty="0"/>
          </a:p>
          <a:p>
            <a:pPr marL="285750" indent="-285750">
              <a:buFont typeface="Arial,Sans-Serif"/>
              <a:buChar char="•"/>
            </a:pPr>
            <a:r>
              <a:rPr lang="en-US" dirty="0"/>
              <a:t>Essentially, this document breaks down the actions that Job Corps staff should take before a new student arrives to campus. The breakdown begins at one month before arrival, (hence, the "30 day pre-arrival checklist" name) then narrows the required actions needed 2 weeks (closer to) to the arrival date. </a:t>
            </a:r>
          </a:p>
          <a:p>
            <a:pPr marL="285750" indent="-285750">
              <a:buFont typeface="Arial,Sans-Serif"/>
              <a:buChar char="•"/>
            </a:pPr>
            <a:endParaRPr lang="en-US" dirty="0"/>
          </a:p>
          <a:p>
            <a:pPr marL="285750" indent="-285750">
              <a:buFont typeface="Arial,Sans-Serif"/>
              <a:buChar char="•"/>
            </a:pPr>
            <a:r>
              <a:rPr lang="en-US" dirty="0"/>
              <a:t>Over the course of those 30 days, you're touching on different topics that students will need to know before arriving on campus like, travel arrangements, packing dos and don’ts, how they can connect with other peers, and of course answering any and all questions they may have about life at Job Corps. </a:t>
            </a:r>
          </a:p>
          <a:p>
            <a:pPr marL="0" indent="0"/>
            <a:endParaRPr lang="en-US" dirty="0"/>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417405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400050" indent="-171450">
              <a:buChar char="•"/>
            </a:pPr>
            <a:r>
              <a:rPr lang="en-US" dirty="0"/>
              <a:t>This next piece is this section is a welcome letter from your center’s director to send to newly accepted students. This letter sets a positive, motivating tone and reinforces commitment and readiness for Job Corps.</a:t>
            </a:r>
          </a:p>
          <a:p>
            <a:pPr marL="400050" indent="-171450">
              <a:buChar char="•"/>
            </a:pPr>
            <a:endParaRPr lang="en-US" dirty="0"/>
          </a:p>
          <a:p>
            <a:pPr marL="400050" indent="-171450">
              <a:buChar char="•"/>
            </a:pPr>
            <a:r>
              <a:rPr lang="en-US" dirty="0"/>
              <a:t>The highlighted parts are sections that you will need to customize to make it specific to your center. This is a document that you can edit on your own – you don't need MP&amp;F's help with this. </a:t>
            </a:r>
          </a:p>
          <a:p>
            <a:pPr marL="400050" indent="-171450">
              <a:buChar char="•"/>
            </a:pPr>
            <a:endParaRPr lang="en-US" dirty="0"/>
          </a:p>
          <a:p>
            <a:pPr marL="400050" indent="-171450">
              <a:buChar char="•"/>
            </a:pPr>
            <a:endParaRPr lang="en-US" dirty="0"/>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67672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171450" indent="-171450">
              <a:buChar char="•"/>
            </a:pPr>
            <a:r>
              <a:rPr lang="en-US" dirty="0"/>
              <a:t>I know I referenced a packing dos and don'ts on a previous slide and we've created a material that you can share with students that outlines what they can and can't bring to Job Corps. This piece shares what are and are not allowed, and what Job Corps already provides for them. It also includes some travel tips.</a:t>
            </a:r>
          </a:p>
          <a:p>
            <a:pPr marL="171450" indent="-171450">
              <a:buChar char="•"/>
            </a:pPr>
            <a:endParaRPr lang="en-US" dirty="0"/>
          </a:p>
          <a:p>
            <a:pPr marL="171450" indent="-171450">
              <a:buChar char="•"/>
            </a:pPr>
            <a:r>
              <a:rPr lang="en-US" dirty="0"/>
              <a:t>Make sure to share this piece with students as they are preparing to come to campus. It will help them when they’re packing and help keep your campus safe by reminding them what items are prohibited.</a:t>
            </a:r>
          </a:p>
          <a:p>
            <a:pPr marL="171450" indent="-171450">
              <a:buChar char="•"/>
            </a:pPr>
            <a:endParaRPr lang="en-US" dirty="0"/>
          </a:p>
          <a:p>
            <a:pPr marL="171450" indent="-171450">
              <a:buChar char="•"/>
            </a:pPr>
            <a:endParaRPr lang="en-US" dirty="0"/>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59095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285750" indent="-285750">
              <a:buFont typeface="Arial,Sans-Serif"/>
              <a:buChar char="•"/>
            </a:pPr>
            <a:r>
              <a:rPr lang="en-US" dirty="0"/>
              <a:t>Once students have made it to campus, we want to make them feel welcomed! The second phase in the Student Welcome and Retention Toolkit is here to help you do just that.</a:t>
            </a:r>
          </a:p>
          <a:p>
            <a:pPr marL="285750" indent="-285750">
              <a:buFont typeface="Arial,Sans-Serif"/>
              <a:buChar char="•"/>
            </a:pPr>
            <a:endParaRPr lang="en-US" dirty="0"/>
          </a:p>
          <a:p>
            <a:pPr marL="285750" indent="-285750">
              <a:buFont typeface="Arial,Sans-Serif"/>
              <a:buChar char="•"/>
            </a:pPr>
            <a:r>
              <a:rPr lang="en-US" dirty="0"/>
              <a:t>The materials housed in this section should be given to students during their first days at Job Corps, to help them understand and navigate their new responsibilities and the exciting opportunities available to them. These materials will also help them understand what kind of support is available to them and who they can go to if they need help.</a:t>
            </a:r>
          </a:p>
          <a:p>
            <a:pPr marL="285750" indent="-285750">
              <a:buFont typeface="Arial,Sans-Serif"/>
              <a:buChar char="•"/>
            </a:pPr>
            <a:endParaRPr lang="en-US" dirty="0"/>
          </a:p>
          <a:p>
            <a:pPr marL="285750" indent="-285750">
              <a:buFont typeface="Arial,Sans-Serif"/>
              <a:buChar char="•"/>
            </a:pPr>
            <a:r>
              <a:rPr lang="en-US" dirty="0"/>
              <a:t>Within this phase, we have many materials available for you all, such as: </a:t>
            </a:r>
          </a:p>
          <a:p>
            <a:pPr marL="285750" indent="-285750">
              <a:buFont typeface="Arial,Sans-Serif"/>
              <a:buChar char="•"/>
            </a:pPr>
            <a:endParaRPr lang="en-US" dirty="0"/>
          </a:p>
          <a:p>
            <a:pPr marL="1143000" lvl="1" indent="-342900">
              <a:spcAft>
                <a:spcPts val="600"/>
              </a:spcAft>
              <a:buFont typeface="Courier New,monospace"/>
              <a:buChar char="o"/>
            </a:pPr>
            <a:r>
              <a:rPr lang="en-US" dirty="0"/>
              <a:t>Student Welcome Guide</a:t>
            </a:r>
          </a:p>
          <a:p>
            <a:pPr marL="1143000" lvl="1" indent="-342900">
              <a:spcAft>
                <a:spcPts val="600"/>
              </a:spcAft>
              <a:buFont typeface="Courier New,monospace"/>
              <a:buChar char="o"/>
            </a:pPr>
            <a:r>
              <a:rPr lang="en-US" dirty="0"/>
              <a:t>Introduction to Career Preparation Phase</a:t>
            </a:r>
          </a:p>
          <a:p>
            <a:pPr marL="1143000" lvl="1" indent="-342900">
              <a:spcAft>
                <a:spcPts val="600"/>
              </a:spcAft>
              <a:buFont typeface="Courier New,monospace"/>
              <a:buChar char="o"/>
            </a:pPr>
            <a:r>
              <a:rPr lang="en-US" dirty="0"/>
              <a:t>Introduction to Dorm Life</a:t>
            </a:r>
          </a:p>
          <a:p>
            <a:pPr marL="1143000" lvl="1" indent="-342900">
              <a:spcAft>
                <a:spcPts val="600"/>
              </a:spcAft>
              <a:buFont typeface="Courier New,monospace"/>
              <a:buChar char="o"/>
            </a:pPr>
            <a:endParaRPr lang="en-US" dirty="0"/>
          </a:p>
          <a:p>
            <a:pPr marL="1143000" lvl="1" indent="-342900">
              <a:spcAft>
                <a:spcPts val="600"/>
              </a:spcAft>
              <a:buFont typeface="Courier New,monospace"/>
              <a:buChar char="o"/>
            </a:pPr>
            <a:r>
              <a:rPr lang="en-US" dirty="0"/>
              <a:t>We will talk through these more in-depth in the next few slides. </a:t>
            </a:r>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53103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285750" indent="-285750">
              <a:buFont typeface="Arial,Sans-Serif"/>
              <a:buChar char="•"/>
            </a:pPr>
            <a:r>
              <a:rPr lang="en-US" dirty="0"/>
              <a:t>This piece may sound familiar, but look different to a few folks here that have been with Job Corps for some time. We recently redesigned the student welcome guide as a part of creating this larger Student Welcome and Retention toolkit and added some new features and topics to this resource. </a:t>
            </a:r>
            <a:endParaRPr lang="en-US"/>
          </a:p>
          <a:p>
            <a:pPr marL="285750" indent="-285750">
              <a:buFont typeface="Arial,Sans-Serif"/>
              <a:buChar char="•"/>
            </a:pPr>
            <a:endParaRPr lang="en-US" dirty="0"/>
          </a:p>
          <a:p>
            <a:pPr marL="285750" indent="-285750">
              <a:buFont typeface="Arial,Sans-Serif"/>
              <a:buChar char="•"/>
            </a:pPr>
            <a:r>
              <a:rPr lang="en-US" dirty="0"/>
              <a:t>The student welcome guide is designed to walk new students through the key information they need to know as they begin life at Job Corps. </a:t>
            </a:r>
          </a:p>
          <a:p>
            <a:pPr marL="285750" indent="-285750">
              <a:buFont typeface="Arial,Sans-Serif"/>
              <a:buChar char="•"/>
            </a:pPr>
            <a:endParaRPr lang="en-US" dirty="0"/>
          </a:p>
          <a:p>
            <a:pPr marL="285750" indent="-285750">
              <a:buFont typeface="Arial,Sans-Serif"/>
              <a:buChar char="•"/>
            </a:pPr>
            <a:r>
              <a:rPr lang="en-US" dirty="0"/>
              <a:t>This 15- page document arms students with information about Job Corps so that they feel encouraged and prepared to succeed on campus. </a:t>
            </a:r>
          </a:p>
          <a:p>
            <a:pPr marL="285750" indent="-285750">
              <a:buFont typeface="Arial,Sans-Serif"/>
              <a:buChar char="•"/>
            </a:pPr>
            <a:endParaRPr lang="en-US" dirty="0"/>
          </a:p>
          <a:p>
            <a:pPr marL="285750" indent="-285750">
              <a:buFont typeface="Arial,Sans-Serif"/>
              <a:buChar char="•"/>
            </a:pPr>
            <a:r>
              <a:rPr lang="en-US" dirty="0"/>
              <a:t>The guide talks through program expectations, training and learning opportunities, and campus life. It also outlines the Career Preparation Phase, or CPP, so they understand how their first few months at Job Corps will be spent. We'll discuss CPP a bit more on the next slide. </a:t>
            </a:r>
          </a:p>
          <a:p>
            <a:pPr marL="285750" indent="-285750">
              <a:buFont typeface="Arial,Sans-Serif"/>
              <a:buChar char="•"/>
            </a:pPr>
            <a:endParaRPr lang="en-US" dirty="0"/>
          </a:p>
          <a:p>
            <a:pPr marL="285750" indent="-285750">
              <a:buFont typeface="Arial,Sans-Serif"/>
              <a:buChar char="•"/>
            </a:pPr>
            <a:r>
              <a:rPr lang="en-US" dirty="0"/>
              <a:t>While the guide outlines Job Corps’ rules and policies and talks about the Safety Hotline and Youth2Youth resources, you should plan to re-emphasize these topics with students as well. We'll get to this piece a little later in this presentation.</a:t>
            </a:r>
          </a:p>
          <a:p>
            <a:pPr marL="0" indent="0"/>
            <a:endParaRPr lang="en-US" dirty="0"/>
          </a:p>
          <a:p>
            <a:pPr marL="285750" indent="-285750">
              <a:buFont typeface="Arial,Sans-Serif"/>
              <a:buChar char="•"/>
            </a:pPr>
            <a:r>
              <a:rPr lang="en-US" dirty="0"/>
              <a:t>Lastly, the guide includes some fun activities like a scavenger hunt to help students get connected and acquainted with their campus. </a:t>
            </a:r>
          </a:p>
          <a:p>
            <a:pPr marL="285750" indent="-285750">
              <a:buFont typeface="Arial,Sans-Serif"/>
              <a:buChar char="•"/>
            </a:pPr>
            <a:endParaRPr lang="en-US" dirty="0"/>
          </a:p>
          <a:p>
            <a:pPr marL="285750" indent="-285750">
              <a:buFont typeface="Arial,Sans-Serif"/>
              <a:buChar char="•"/>
            </a:pPr>
            <a:r>
              <a:rPr lang="en-US" dirty="0"/>
              <a:t>Everything in this guide will help the students feel well prepared and equipped for life at Job Corps.</a:t>
            </a:r>
          </a:p>
          <a:p>
            <a:pPr marL="0" indent="0"/>
            <a:endParaRPr lang="en-US" dirty="0"/>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46215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6000"/>
              <a:buFont typeface="Avenir"/>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3"/>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lt1"/>
              </a:buClr>
              <a:buSzPts val="2400"/>
              <a:buNone/>
              <a:defRPr sz="2400"/>
            </a:lvl1pPr>
            <a:lvl2pPr lvl="1" algn="ctr" rtl="0">
              <a:lnSpc>
                <a:spcPct val="90000"/>
              </a:lnSpc>
              <a:spcBef>
                <a:spcPts val="1200"/>
              </a:spcBef>
              <a:spcAft>
                <a:spcPts val="0"/>
              </a:spcAft>
              <a:buClr>
                <a:schemeClr val="lt1"/>
              </a:buClr>
              <a:buSzPts val="2000"/>
              <a:buNone/>
              <a:defRPr sz="2000"/>
            </a:lvl2pPr>
            <a:lvl3pPr lvl="2" algn="ctr" rtl="0">
              <a:lnSpc>
                <a:spcPct val="90000"/>
              </a:lnSpc>
              <a:spcBef>
                <a:spcPts val="1200"/>
              </a:spcBef>
              <a:spcAft>
                <a:spcPts val="0"/>
              </a:spcAft>
              <a:buClr>
                <a:schemeClr val="lt1"/>
              </a:buClr>
              <a:buSzPts val="1800"/>
              <a:buNone/>
              <a:defRPr sz="1800"/>
            </a:lvl3pPr>
            <a:lvl4pPr lvl="3" algn="ctr" rtl="0">
              <a:lnSpc>
                <a:spcPct val="90000"/>
              </a:lnSpc>
              <a:spcBef>
                <a:spcPts val="1200"/>
              </a:spcBef>
              <a:spcAft>
                <a:spcPts val="0"/>
              </a:spcAft>
              <a:buClr>
                <a:schemeClr val="lt1"/>
              </a:buClr>
              <a:buSzPts val="1600"/>
              <a:buNone/>
              <a:defRPr sz="1600"/>
            </a:lvl4pPr>
            <a:lvl5pPr lvl="4" algn="ctr" rtl="0">
              <a:lnSpc>
                <a:spcPct val="90000"/>
              </a:lnSpc>
              <a:spcBef>
                <a:spcPts val="1200"/>
              </a:spcBef>
              <a:spcAft>
                <a:spcPts val="0"/>
              </a:spcAft>
              <a:buClr>
                <a:schemeClr val="lt1"/>
              </a:buClr>
              <a:buSzPts val="1600"/>
              <a:buNone/>
              <a:defRPr sz="1600"/>
            </a:lvl5pPr>
            <a:lvl6pPr lvl="5" algn="ctr" rtl="0">
              <a:lnSpc>
                <a:spcPct val="90000"/>
              </a:lnSpc>
              <a:spcBef>
                <a:spcPts val="1200"/>
              </a:spcBef>
              <a:spcAft>
                <a:spcPts val="0"/>
              </a:spcAft>
              <a:buClr>
                <a:schemeClr val="dk1"/>
              </a:buClr>
              <a:buSzPts val="1600"/>
              <a:buNone/>
              <a:defRPr sz="1600"/>
            </a:lvl6pPr>
            <a:lvl7pPr lvl="6" algn="ctr" rtl="0">
              <a:lnSpc>
                <a:spcPct val="90000"/>
              </a:lnSpc>
              <a:spcBef>
                <a:spcPts val="1200"/>
              </a:spcBef>
              <a:spcAft>
                <a:spcPts val="0"/>
              </a:spcAft>
              <a:buClr>
                <a:schemeClr val="dk1"/>
              </a:buClr>
              <a:buSzPts val="1600"/>
              <a:buNone/>
              <a:defRPr sz="1600"/>
            </a:lvl7pPr>
            <a:lvl8pPr lvl="7" algn="ctr" rtl="0">
              <a:lnSpc>
                <a:spcPct val="90000"/>
              </a:lnSpc>
              <a:spcBef>
                <a:spcPts val="1200"/>
              </a:spcBef>
              <a:spcAft>
                <a:spcPts val="0"/>
              </a:spcAft>
              <a:buClr>
                <a:schemeClr val="dk1"/>
              </a:buClr>
              <a:buSzPts val="1600"/>
              <a:buNone/>
              <a:defRPr sz="1600"/>
            </a:lvl8pPr>
            <a:lvl9pPr lvl="8" algn="ctr" rtl="0">
              <a:lnSpc>
                <a:spcPct val="90000"/>
              </a:lnSpc>
              <a:spcBef>
                <a:spcPts val="1200"/>
              </a:spcBef>
              <a:spcAft>
                <a:spcPts val="1200"/>
              </a:spcAft>
              <a:buClr>
                <a:schemeClr val="dk1"/>
              </a:buClr>
              <a:buSzPts val="1600"/>
              <a:buNone/>
              <a:defRPr sz="1600"/>
            </a:lvl9pPr>
          </a:lstStyle>
          <a:p>
            <a:endParaRPr/>
          </a:p>
        </p:txBody>
      </p:sp>
      <p:sp>
        <p:nvSpPr>
          <p:cNvPr id="57" name="Google Shape;57;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13"/>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p:nvPr/>
        </p:nvSpPr>
        <p:spPr>
          <a:xfrm>
            <a:off x="0" y="0"/>
            <a:ext cx="9144000" cy="6858000"/>
          </a:xfrm>
          <a:prstGeom prst="rect">
            <a:avLst/>
          </a:prstGeom>
          <a:solidFill>
            <a:srgbClr val="24409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1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1200"/>
              </a:spcBef>
              <a:spcAft>
                <a:spcPts val="0"/>
              </a:spcAft>
              <a:buClr>
                <a:schemeClr val="lt1"/>
              </a:buClr>
              <a:buSzPts val="1800"/>
              <a:buChar char="○"/>
              <a:defRPr/>
            </a:lvl2pPr>
            <a:lvl3pPr marL="1371600" lvl="2" indent="-342900" algn="l" rtl="0">
              <a:lnSpc>
                <a:spcPct val="90000"/>
              </a:lnSpc>
              <a:spcBef>
                <a:spcPts val="1200"/>
              </a:spcBef>
              <a:spcAft>
                <a:spcPts val="0"/>
              </a:spcAft>
              <a:buClr>
                <a:schemeClr val="lt1"/>
              </a:buClr>
              <a:buSzPts val="1800"/>
              <a:buChar char="■"/>
              <a:defRPr/>
            </a:lvl3pPr>
            <a:lvl4pPr marL="1828800" lvl="3" indent="-342900" algn="l" rtl="0">
              <a:lnSpc>
                <a:spcPct val="90000"/>
              </a:lnSpc>
              <a:spcBef>
                <a:spcPts val="1200"/>
              </a:spcBef>
              <a:spcAft>
                <a:spcPts val="0"/>
              </a:spcAft>
              <a:buClr>
                <a:schemeClr val="lt1"/>
              </a:buClr>
              <a:buSzPts val="1800"/>
              <a:buChar char="●"/>
              <a:defRPr/>
            </a:lvl4pPr>
            <a:lvl5pPr marL="2286000" lvl="4" indent="-342900" algn="l" rtl="0">
              <a:lnSpc>
                <a:spcPct val="90000"/>
              </a:lnSpc>
              <a:spcBef>
                <a:spcPts val="1200"/>
              </a:spcBef>
              <a:spcAft>
                <a:spcPts val="0"/>
              </a:spcAft>
              <a:buClr>
                <a:schemeClr val="lt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65" name="Google Shape;65;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4"/>
          <p:cNvPicPr preferRelativeResize="0"/>
          <p:nvPr/>
        </p:nvPicPr>
        <p:blipFill rotWithShape="1">
          <a:blip r:embed="rId3">
            <a:alphaModFix/>
          </a:blip>
          <a:srcRect/>
          <a:stretch/>
        </p:blipFill>
        <p:spPr>
          <a:xfrm>
            <a:off x="6959065" y="6091354"/>
            <a:ext cx="1993366" cy="63012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DE6479AB-C233-411B-A5E3-7BC4966E8A5C}" type="datetimeFigureOut">
              <a:rPr lang="en-US" smtClean="0"/>
              <a:pPr/>
              <a:t>7/26/2024</a:t>
            </a:fld>
            <a:endParaRPr lang="en-US"/>
          </a:p>
        </p:txBody>
      </p:sp>
      <p:sp>
        <p:nvSpPr>
          <p:cNvPr id="2" name="Title 1"/>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54919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7.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0.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8.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28C"/>
        </a:solidFill>
        <a:effectLst/>
      </p:bgPr>
    </p:bg>
    <p:spTree>
      <p:nvGrpSpPr>
        <p:cNvPr id="1" name="Shape 73"/>
        <p:cNvGrpSpPr/>
        <p:nvPr/>
      </p:nvGrpSpPr>
      <p:grpSpPr>
        <a:xfrm>
          <a:off x="0" y="0"/>
          <a:ext cx="0" cy="0"/>
          <a:chOff x="0" y="0"/>
          <a:chExt cx="0" cy="0"/>
        </a:xfrm>
      </p:grpSpPr>
      <p:sp>
        <p:nvSpPr>
          <p:cNvPr id="74" name="Google Shape;74;p15"/>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5"/>
          <p:cNvSpPr txBox="1"/>
          <p:nvPr/>
        </p:nvSpPr>
        <p:spPr>
          <a:xfrm>
            <a:off x="1237175" y="2866457"/>
            <a:ext cx="6099900" cy="569387"/>
          </a:xfrm>
          <a:prstGeom prst="rect">
            <a:avLst/>
          </a:prstGeom>
          <a:noFill/>
          <a:ln>
            <a:noFill/>
          </a:ln>
        </p:spPr>
        <p:txBody>
          <a:bodyPr spcFirstLastPara="1" wrap="square" lIns="0" tIns="0" rIns="0" bIns="0" anchor="ctr" anchorCtr="0">
            <a:spAutoFit/>
          </a:bodyPr>
          <a:lstStyle/>
          <a:p>
            <a:pPr>
              <a:spcAft>
                <a:spcPts val="600"/>
              </a:spcAft>
            </a:pPr>
            <a:r>
              <a:rPr lang="en-US" sz="3200">
                <a:solidFill>
                  <a:schemeClr val="lt1"/>
                </a:solidFill>
                <a:latin typeface="Oswald"/>
                <a:sym typeface="Oswald"/>
              </a:rPr>
              <a:t>Student Welcome and Retention Toolkit</a:t>
            </a:r>
            <a:endParaRPr lang="en-US" sz="3600">
              <a:solidFill>
                <a:schemeClr val="lt1"/>
              </a:solidFill>
            </a:endParaRPr>
          </a:p>
        </p:txBody>
      </p:sp>
      <p:pic>
        <p:nvPicPr>
          <p:cNvPr id="76" name="Google Shape;76;p15"/>
          <p:cNvPicPr preferRelativeResize="0"/>
          <p:nvPr/>
        </p:nvPicPr>
        <p:blipFill>
          <a:blip r:embed="rId3">
            <a:alphaModFix/>
          </a:blip>
          <a:stretch>
            <a:fillRect/>
          </a:stretch>
        </p:blipFill>
        <p:spPr>
          <a:xfrm>
            <a:off x="1180775" y="2038651"/>
            <a:ext cx="2849985" cy="697600"/>
          </a:xfrm>
          <a:prstGeom prst="rect">
            <a:avLst/>
          </a:prstGeom>
          <a:noFill/>
          <a:ln>
            <a:noFill/>
          </a:ln>
        </p:spPr>
      </p:pic>
      <p:pic>
        <p:nvPicPr>
          <p:cNvPr id="77" name="Google Shape;77;p15"/>
          <p:cNvPicPr preferRelativeResize="0"/>
          <p:nvPr/>
        </p:nvPicPr>
        <p:blipFill rotWithShape="1">
          <a:blip r:embed="rId4">
            <a:alphaModFix/>
          </a:blip>
          <a:srcRect/>
          <a:stretch/>
        </p:blipFill>
        <p:spPr>
          <a:xfrm>
            <a:off x="4183224" y="2125520"/>
            <a:ext cx="2335077" cy="470237"/>
          </a:xfrm>
          <a:prstGeom prst="rect">
            <a:avLst/>
          </a:prstGeom>
          <a:noFill/>
          <a:ln>
            <a:noFill/>
          </a:ln>
        </p:spPr>
      </p:pic>
      <p:pic>
        <p:nvPicPr>
          <p:cNvPr id="78" name="Google Shape;78;p15"/>
          <p:cNvPicPr preferRelativeResize="0"/>
          <p:nvPr/>
        </p:nvPicPr>
        <p:blipFill>
          <a:blip r:embed="rId5">
            <a:alphaModFix/>
          </a:blip>
          <a:stretch>
            <a:fillRect/>
          </a:stretch>
        </p:blipFill>
        <p:spPr>
          <a:xfrm>
            <a:off x="1344" y="3846646"/>
            <a:ext cx="9138908" cy="1508181"/>
          </a:xfrm>
          <a:prstGeom prst="rect">
            <a:avLst/>
          </a:prstGeom>
          <a:noFill/>
          <a:ln>
            <a:noFill/>
          </a:ln>
        </p:spPr>
      </p:pic>
      <p:pic>
        <p:nvPicPr>
          <p:cNvPr id="79" name="Google Shape;79;p15"/>
          <p:cNvPicPr preferRelativeResize="0"/>
          <p:nvPr/>
        </p:nvPicPr>
        <p:blipFill>
          <a:blip r:embed="rId6">
            <a:alphaModFix/>
          </a:blip>
          <a:stretch>
            <a:fillRect/>
          </a:stretch>
        </p:blipFill>
        <p:spPr>
          <a:xfrm>
            <a:off x="7275745" y="2865401"/>
            <a:ext cx="636183" cy="7195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Introduction to Career Preparation Phase</a:t>
            </a:r>
            <a:endParaRPr sz="2800" dirty="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close-up of a document&#10;&#10;Description automatically generated">
            <a:extLst>
              <a:ext uri="{FF2B5EF4-FFF2-40B4-BE49-F238E27FC236}">
                <a16:creationId xmlns:a16="http://schemas.microsoft.com/office/drawing/2014/main" id="{AA150F9E-22B8-15B2-4B82-323B5E36C66D}"/>
              </a:ext>
            </a:extLst>
          </p:cNvPr>
          <p:cNvPicPr>
            <a:picLocks noChangeAspect="1"/>
          </p:cNvPicPr>
          <p:nvPr/>
        </p:nvPicPr>
        <p:blipFill>
          <a:blip r:embed="rId5"/>
          <a:stretch>
            <a:fillRect/>
          </a:stretch>
        </p:blipFill>
        <p:spPr>
          <a:xfrm>
            <a:off x="2783408" y="1272209"/>
            <a:ext cx="3547365" cy="4631634"/>
          </a:xfrm>
          <a:prstGeom prst="rect">
            <a:avLst/>
          </a:prstGeom>
        </p:spPr>
      </p:pic>
    </p:spTree>
    <p:extLst>
      <p:ext uri="{BB962C8B-B14F-4D97-AF65-F5344CB8AC3E}">
        <p14:creationId xmlns:p14="http://schemas.microsoft.com/office/powerpoint/2010/main" val="16375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Introduction to Dorm Life </a:t>
            </a:r>
            <a:endParaRPr sz="2800" dirty="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page of a brochure&#10;&#10;Description automatically generated">
            <a:extLst>
              <a:ext uri="{FF2B5EF4-FFF2-40B4-BE49-F238E27FC236}">
                <a16:creationId xmlns:a16="http://schemas.microsoft.com/office/drawing/2014/main" id="{55D5D9A4-9CC8-8219-794C-327292934C93}"/>
              </a:ext>
            </a:extLst>
          </p:cNvPr>
          <p:cNvPicPr>
            <a:picLocks noChangeAspect="1"/>
          </p:cNvPicPr>
          <p:nvPr/>
        </p:nvPicPr>
        <p:blipFill>
          <a:blip r:embed="rId5"/>
          <a:stretch>
            <a:fillRect/>
          </a:stretch>
        </p:blipFill>
        <p:spPr>
          <a:xfrm>
            <a:off x="2790349" y="1296380"/>
            <a:ext cx="3547365" cy="4591878"/>
          </a:xfrm>
          <a:prstGeom prst="rect">
            <a:avLst/>
          </a:prstGeom>
        </p:spPr>
      </p:pic>
    </p:spTree>
    <p:extLst>
      <p:ext uri="{BB962C8B-B14F-4D97-AF65-F5344CB8AC3E}">
        <p14:creationId xmlns:p14="http://schemas.microsoft.com/office/powerpoint/2010/main" val="175957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Health &amp; Wellness Introduction Letter </a:t>
            </a:r>
            <a:endParaRPr sz="2800" dirty="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close-up of a letter&#10;&#10;Description automatically generated">
            <a:extLst>
              <a:ext uri="{FF2B5EF4-FFF2-40B4-BE49-F238E27FC236}">
                <a16:creationId xmlns:a16="http://schemas.microsoft.com/office/drawing/2014/main" id="{F5DA9FDC-3F76-CB44-1BAF-3A5BEFA95848}"/>
              </a:ext>
            </a:extLst>
          </p:cNvPr>
          <p:cNvPicPr>
            <a:picLocks noChangeAspect="1"/>
          </p:cNvPicPr>
          <p:nvPr/>
        </p:nvPicPr>
        <p:blipFill>
          <a:blip r:embed="rId5"/>
          <a:stretch>
            <a:fillRect/>
          </a:stretch>
        </p:blipFill>
        <p:spPr>
          <a:xfrm>
            <a:off x="2706768" y="1181145"/>
            <a:ext cx="3725956" cy="4833667"/>
          </a:xfrm>
          <a:prstGeom prst="rect">
            <a:avLst/>
          </a:prstGeom>
        </p:spPr>
      </p:pic>
    </p:spTree>
    <p:extLst>
      <p:ext uri="{BB962C8B-B14F-4D97-AF65-F5344CB8AC3E}">
        <p14:creationId xmlns:p14="http://schemas.microsoft.com/office/powerpoint/2010/main" val="43651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3" name="Google Shape;87;p16">
            <a:extLst>
              <a:ext uri="{FF2B5EF4-FFF2-40B4-BE49-F238E27FC236}">
                <a16:creationId xmlns:a16="http://schemas.microsoft.com/office/drawing/2014/main" id="{0379C34D-4E77-94D8-44BE-AFC7BE9C1B55}"/>
              </a:ext>
            </a:extLst>
          </p:cNvPr>
          <p:cNvSpPr/>
          <p:nvPr/>
        </p:nvSpPr>
        <p:spPr>
          <a:xfrm>
            <a:off x="-101" y="914453"/>
            <a:ext cx="9144000" cy="5929268"/>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Google Shape;88;p16">
            <a:extLst>
              <a:ext uri="{FF2B5EF4-FFF2-40B4-BE49-F238E27FC236}">
                <a16:creationId xmlns:a16="http://schemas.microsoft.com/office/drawing/2014/main" id="{17EA5F9F-C5D8-301F-6718-3CE6B7D9DD3B}"/>
              </a:ext>
            </a:extLst>
          </p:cNvPr>
          <p:cNvPicPr preferRelativeResize="0"/>
          <p:nvPr/>
        </p:nvPicPr>
        <p:blipFill>
          <a:blip r:embed="rId3">
            <a:alphaModFix/>
          </a:blip>
          <a:stretch>
            <a:fillRect/>
          </a:stretch>
        </p:blipFill>
        <p:spPr>
          <a:xfrm>
            <a:off x="7783248" y="6025152"/>
            <a:ext cx="636183" cy="719548"/>
          </a:xfrm>
          <a:prstGeom prst="rect">
            <a:avLst/>
          </a:prstGeom>
          <a:noFill/>
          <a:ln>
            <a:noFill/>
          </a:ln>
        </p:spPr>
      </p:pic>
      <p:sp>
        <p:nvSpPr>
          <p:cNvPr id="5" name="Google Shape;86;p16">
            <a:extLst>
              <a:ext uri="{FF2B5EF4-FFF2-40B4-BE49-F238E27FC236}">
                <a16:creationId xmlns:a16="http://schemas.microsoft.com/office/drawing/2014/main" id="{9D408412-6F57-0C42-6C61-6E634D6C99B1}"/>
              </a:ext>
            </a:extLst>
          </p:cNvPr>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Supporting Campus Culture</a:t>
            </a:r>
            <a:endParaRPr lang="en-US" sz="2800" dirty="0">
              <a:solidFill>
                <a:schemeClr val="lt1"/>
              </a:solidFill>
              <a:latin typeface="Oswald"/>
              <a:ea typeface="Oswald"/>
              <a:cs typeface="Oswald"/>
            </a:endParaRPr>
          </a:p>
        </p:txBody>
      </p:sp>
      <p:sp>
        <p:nvSpPr>
          <p:cNvPr id="7" name="Google Shape;92;p16">
            <a:extLst>
              <a:ext uri="{FF2B5EF4-FFF2-40B4-BE49-F238E27FC236}">
                <a16:creationId xmlns:a16="http://schemas.microsoft.com/office/drawing/2014/main" id="{099AA9CD-C489-A136-D7A6-89BFE61459A6}"/>
              </a:ext>
            </a:extLst>
          </p:cNvPr>
          <p:cNvSpPr txBox="1"/>
          <p:nvPr/>
        </p:nvSpPr>
        <p:spPr>
          <a:xfrm>
            <a:off x="680768" y="1384828"/>
            <a:ext cx="7695600" cy="4966800"/>
          </a:xfrm>
          <a:prstGeom prst="rect">
            <a:avLst/>
          </a:prstGeom>
          <a:noFill/>
          <a:ln>
            <a:noFill/>
          </a:ln>
        </p:spPr>
        <p:txBody>
          <a:bodyPr spcFirstLastPara="1" wrap="square" lIns="0" tIns="0" rIns="0" bIns="0" anchor="ctr" anchorCtr="0">
            <a:noAutofit/>
          </a:bodyPr>
          <a:lstStyle/>
          <a:p>
            <a:pPr marL="514350" indent="-514350">
              <a:lnSpc>
                <a:spcPct val="200000"/>
              </a:lnSpc>
              <a:buClr>
                <a:srgbClr val="1F428C"/>
              </a:buClr>
              <a:buSzPts val="1800"/>
              <a:buChar char="•"/>
            </a:pPr>
            <a:r>
              <a:rPr lang="en-US" sz="2400" b="1" dirty="0">
                <a:solidFill>
                  <a:schemeClr val="bg1"/>
                </a:solidFill>
              </a:rPr>
              <a:t>WHEN: Introduce to students on their first day/week to and consistently reinforce throughout their time on campus.</a:t>
            </a:r>
          </a:p>
          <a:p>
            <a:pPr marL="514350" indent="-514350">
              <a:lnSpc>
                <a:spcPct val="200000"/>
              </a:lnSpc>
              <a:buClr>
                <a:srgbClr val="1F428C"/>
              </a:buClr>
              <a:buSzPts val="1800"/>
              <a:buChar char="•"/>
            </a:pPr>
            <a:r>
              <a:rPr lang="en-US" sz="2400" b="1" dirty="0">
                <a:solidFill>
                  <a:schemeClr val="bg1"/>
                </a:solidFill>
              </a:rPr>
              <a:t>WHY: Positive campus culture is a key pillar in the retention of students and their success in the program.</a:t>
            </a:r>
          </a:p>
          <a:p>
            <a:pPr marL="514350" indent="-514350">
              <a:lnSpc>
                <a:spcPct val="200000"/>
              </a:lnSpc>
              <a:buClr>
                <a:srgbClr val="1F428C"/>
              </a:buClr>
              <a:buSzPts val="1800"/>
              <a:buChar char="•"/>
            </a:pPr>
            <a:endParaRPr lang="en-US" sz="3200" b="1" dirty="0">
              <a:solidFill>
                <a:schemeClr val="bg1"/>
              </a:solidFill>
            </a:endParaRPr>
          </a:p>
          <a:p>
            <a:pPr>
              <a:lnSpc>
                <a:spcPct val="115000"/>
              </a:lnSpc>
              <a:spcBef>
                <a:spcPts val="600"/>
              </a:spcBef>
              <a:spcAft>
                <a:spcPts val="600"/>
              </a:spcAft>
            </a:pPr>
            <a:endParaRPr lang="en-US" sz="1800" dirty="0">
              <a:solidFill>
                <a:srgbClr val="1F428C"/>
              </a:solidFill>
            </a:endParaRPr>
          </a:p>
        </p:txBody>
      </p:sp>
    </p:spTree>
    <p:extLst>
      <p:ext uri="{BB962C8B-B14F-4D97-AF65-F5344CB8AC3E}">
        <p14:creationId xmlns:p14="http://schemas.microsoft.com/office/powerpoint/2010/main" val="17934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Supporting Campus Culture Overview</a:t>
            </a:r>
            <a:endParaRPr sz="2800" dirty="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document with text on it&#10;&#10;Description automatically generated">
            <a:extLst>
              <a:ext uri="{FF2B5EF4-FFF2-40B4-BE49-F238E27FC236}">
                <a16:creationId xmlns:a16="http://schemas.microsoft.com/office/drawing/2014/main" id="{0C174677-46AE-29A5-D43D-8672FBC1A858}"/>
              </a:ext>
            </a:extLst>
          </p:cNvPr>
          <p:cNvPicPr>
            <a:picLocks noChangeAspect="1"/>
          </p:cNvPicPr>
          <p:nvPr/>
        </p:nvPicPr>
        <p:blipFill>
          <a:blip r:embed="rId5"/>
          <a:stretch>
            <a:fillRect/>
          </a:stretch>
        </p:blipFill>
        <p:spPr>
          <a:xfrm>
            <a:off x="2711658" y="1256625"/>
            <a:ext cx="3666576" cy="4750551"/>
          </a:xfrm>
          <a:prstGeom prst="rect">
            <a:avLst/>
          </a:prstGeom>
        </p:spPr>
      </p:pic>
    </p:spTree>
    <p:extLst>
      <p:ext uri="{BB962C8B-B14F-4D97-AF65-F5344CB8AC3E}">
        <p14:creationId xmlns:p14="http://schemas.microsoft.com/office/powerpoint/2010/main" val="808184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Youth 2 Youth Toolkit</a:t>
            </a:r>
            <a:endParaRPr sz="2800" dirty="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logo of people in a circle&#10;&#10;Description automatically generated">
            <a:extLst>
              <a:ext uri="{FF2B5EF4-FFF2-40B4-BE49-F238E27FC236}">
                <a16:creationId xmlns:a16="http://schemas.microsoft.com/office/drawing/2014/main" id="{BB36A556-2EC6-A0DF-DC8A-0C7A01D3A934}"/>
              </a:ext>
            </a:extLst>
          </p:cNvPr>
          <p:cNvPicPr>
            <a:picLocks noChangeAspect="1"/>
          </p:cNvPicPr>
          <p:nvPr/>
        </p:nvPicPr>
        <p:blipFill>
          <a:blip r:embed="rId5"/>
          <a:stretch>
            <a:fillRect/>
          </a:stretch>
        </p:blipFill>
        <p:spPr>
          <a:xfrm>
            <a:off x="700087" y="2608811"/>
            <a:ext cx="2588104" cy="2059197"/>
          </a:xfrm>
          <a:prstGeom prst="rect">
            <a:avLst/>
          </a:prstGeom>
        </p:spPr>
      </p:pic>
      <p:pic>
        <p:nvPicPr>
          <p:cNvPr id="3" name="Picture 2" descr="A screenshot of a website&#10;&#10;Description automatically generated">
            <a:extLst>
              <a:ext uri="{FF2B5EF4-FFF2-40B4-BE49-F238E27FC236}">
                <a16:creationId xmlns:a16="http://schemas.microsoft.com/office/drawing/2014/main" id="{C9C80112-6271-EF3C-D135-4E1E129F10C7}"/>
              </a:ext>
            </a:extLst>
          </p:cNvPr>
          <p:cNvPicPr>
            <a:picLocks noChangeAspect="1"/>
          </p:cNvPicPr>
          <p:nvPr/>
        </p:nvPicPr>
        <p:blipFill rotWithShape="1">
          <a:blip r:embed="rId6"/>
          <a:srcRect r="3591" b="450"/>
          <a:stretch/>
        </p:blipFill>
        <p:spPr>
          <a:xfrm>
            <a:off x="3740676" y="1849292"/>
            <a:ext cx="5021077" cy="3169890"/>
          </a:xfrm>
          <a:prstGeom prst="rect">
            <a:avLst/>
          </a:prstGeom>
        </p:spPr>
      </p:pic>
    </p:spTree>
    <p:extLst>
      <p:ext uri="{BB962C8B-B14F-4D97-AF65-F5344CB8AC3E}">
        <p14:creationId xmlns:p14="http://schemas.microsoft.com/office/powerpoint/2010/main" val="3981175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Safety Hotline Toolkit</a:t>
            </a:r>
            <a:endParaRPr sz="2800" dirty="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screenshot of a website&#10;&#10;Description automatically generated">
            <a:extLst>
              <a:ext uri="{FF2B5EF4-FFF2-40B4-BE49-F238E27FC236}">
                <a16:creationId xmlns:a16="http://schemas.microsoft.com/office/drawing/2014/main" id="{89DE4EB2-F821-8C5F-6A90-688B17728FF1}"/>
              </a:ext>
            </a:extLst>
          </p:cNvPr>
          <p:cNvPicPr>
            <a:picLocks noChangeAspect="1"/>
          </p:cNvPicPr>
          <p:nvPr/>
        </p:nvPicPr>
        <p:blipFill rotWithShape="1">
          <a:blip r:embed="rId5"/>
          <a:srcRect r="6583" b="-544"/>
          <a:stretch/>
        </p:blipFill>
        <p:spPr>
          <a:xfrm>
            <a:off x="4358027" y="2159109"/>
            <a:ext cx="4294501" cy="2666213"/>
          </a:xfrm>
          <a:prstGeom prst="rect">
            <a:avLst/>
          </a:prstGeom>
        </p:spPr>
      </p:pic>
      <p:pic>
        <p:nvPicPr>
          <p:cNvPr id="4" name="Picture 3" descr="A close-up of a poster&#10;&#10;Description automatically generated">
            <a:extLst>
              <a:ext uri="{FF2B5EF4-FFF2-40B4-BE49-F238E27FC236}">
                <a16:creationId xmlns:a16="http://schemas.microsoft.com/office/drawing/2014/main" id="{03F142B0-F3A4-46AB-431B-59556070EEB9}"/>
              </a:ext>
            </a:extLst>
          </p:cNvPr>
          <p:cNvPicPr>
            <a:picLocks noChangeAspect="1"/>
          </p:cNvPicPr>
          <p:nvPr/>
        </p:nvPicPr>
        <p:blipFill>
          <a:blip r:embed="rId6"/>
          <a:stretch>
            <a:fillRect/>
          </a:stretch>
        </p:blipFill>
        <p:spPr>
          <a:xfrm>
            <a:off x="706444" y="1366474"/>
            <a:ext cx="3179618" cy="4114800"/>
          </a:xfrm>
          <a:prstGeom prst="rect">
            <a:avLst/>
          </a:prstGeom>
        </p:spPr>
      </p:pic>
      <p:pic>
        <p:nvPicPr>
          <p:cNvPr id="2" name="Picture 1" descr="A blue and red logo&#10;&#10;Description automatically generated">
            <a:extLst>
              <a:ext uri="{FF2B5EF4-FFF2-40B4-BE49-F238E27FC236}">
                <a16:creationId xmlns:a16="http://schemas.microsoft.com/office/drawing/2014/main" id="{7899D147-1B2A-6A7A-2C1B-B5DA75BA76F6}"/>
              </a:ext>
            </a:extLst>
          </p:cNvPr>
          <p:cNvPicPr>
            <a:picLocks noChangeAspect="1"/>
          </p:cNvPicPr>
          <p:nvPr/>
        </p:nvPicPr>
        <p:blipFill>
          <a:blip r:embed="rId7"/>
          <a:stretch>
            <a:fillRect/>
          </a:stretch>
        </p:blipFill>
        <p:spPr>
          <a:xfrm>
            <a:off x="6627439" y="1359470"/>
            <a:ext cx="2305050" cy="1781175"/>
          </a:xfrm>
          <a:prstGeom prst="rect">
            <a:avLst/>
          </a:prstGeom>
        </p:spPr>
      </p:pic>
    </p:spTree>
    <p:extLst>
      <p:ext uri="{BB962C8B-B14F-4D97-AF65-F5344CB8AC3E}">
        <p14:creationId xmlns:p14="http://schemas.microsoft.com/office/powerpoint/2010/main" val="393835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Signing Day Toolkit</a:t>
            </a:r>
            <a:endParaRPr sz="2800" dirty="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blue and white sign&#10;&#10;Description automatically generated">
            <a:extLst>
              <a:ext uri="{FF2B5EF4-FFF2-40B4-BE49-F238E27FC236}">
                <a16:creationId xmlns:a16="http://schemas.microsoft.com/office/drawing/2014/main" id="{8A58EDD8-6FAB-74EE-337D-C196BD9259D8}"/>
              </a:ext>
            </a:extLst>
          </p:cNvPr>
          <p:cNvPicPr>
            <a:picLocks noChangeAspect="1"/>
          </p:cNvPicPr>
          <p:nvPr/>
        </p:nvPicPr>
        <p:blipFill>
          <a:blip r:embed="rId5"/>
          <a:stretch>
            <a:fillRect/>
          </a:stretch>
        </p:blipFill>
        <p:spPr>
          <a:xfrm>
            <a:off x="697302" y="2379013"/>
            <a:ext cx="2645433" cy="2111854"/>
          </a:xfrm>
          <a:prstGeom prst="rect">
            <a:avLst/>
          </a:prstGeom>
        </p:spPr>
      </p:pic>
      <p:pic>
        <p:nvPicPr>
          <p:cNvPr id="3" name="Picture 2" descr="A screenshot of a website&#10;&#10;Description automatically generated">
            <a:extLst>
              <a:ext uri="{FF2B5EF4-FFF2-40B4-BE49-F238E27FC236}">
                <a16:creationId xmlns:a16="http://schemas.microsoft.com/office/drawing/2014/main" id="{2DC1E3ED-4843-A7C1-7C5E-1A537FB745BD}"/>
              </a:ext>
            </a:extLst>
          </p:cNvPr>
          <p:cNvPicPr>
            <a:picLocks noChangeAspect="1"/>
          </p:cNvPicPr>
          <p:nvPr/>
        </p:nvPicPr>
        <p:blipFill rotWithShape="1">
          <a:blip r:embed="rId6"/>
          <a:srcRect r="3219" b="347"/>
          <a:stretch/>
        </p:blipFill>
        <p:spPr>
          <a:xfrm>
            <a:off x="3897138" y="1891771"/>
            <a:ext cx="4815575" cy="3074467"/>
          </a:xfrm>
          <a:prstGeom prst="rect">
            <a:avLst/>
          </a:prstGeom>
        </p:spPr>
      </p:pic>
    </p:spTree>
    <p:extLst>
      <p:ext uri="{BB962C8B-B14F-4D97-AF65-F5344CB8AC3E}">
        <p14:creationId xmlns:p14="http://schemas.microsoft.com/office/powerpoint/2010/main" val="92263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Materials Marketplace and Additional Resources</a:t>
            </a: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TextBox 2">
            <a:extLst>
              <a:ext uri="{FF2B5EF4-FFF2-40B4-BE49-F238E27FC236}">
                <a16:creationId xmlns:a16="http://schemas.microsoft.com/office/drawing/2014/main" id="{8D56CBCF-A5C0-DD62-367A-81393C1CD4B1}"/>
              </a:ext>
            </a:extLst>
          </p:cNvPr>
          <p:cNvSpPr txBox="1"/>
          <p:nvPr/>
        </p:nvSpPr>
        <p:spPr>
          <a:xfrm>
            <a:off x="2136476" y="5385758"/>
            <a:ext cx="48710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1F428C"/>
                </a:solidFill>
                <a:latin typeface="Calibri"/>
              </a:rPr>
              <a:t>www.jcmarketplace.com</a:t>
            </a:r>
            <a:endParaRPr lang="en-US" dirty="0">
              <a:solidFill>
                <a:srgbClr val="1F428C"/>
              </a:solidFill>
            </a:endParaRPr>
          </a:p>
        </p:txBody>
      </p:sp>
      <p:pic>
        <p:nvPicPr>
          <p:cNvPr id="4" name="Picture 3" descr="Several posters with text&#10;&#10;Description automatically generated">
            <a:extLst>
              <a:ext uri="{FF2B5EF4-FFF2-40B4-BE49-F238E27FC236}">
                <a16:creationId xmlns:a16="http://schemas.microsoft.com/office/drawing/2014/main" id="{94EEA84B-4E71-F633-22E7-76D3181E37BF}"/>
              </a:ext>
            </a:extLst>
          </p:cNvPr>
          <p:cNvPicPr>
            <a:picLocks noChangeAspect="1"/>
          </p:cNvPicPr>
          <p:nvPr/>
        </p:nvPicPr>
        <p:blipFill>
          <a:blip r:embed="rId5"/>
          <a:stretch>
            <a:fillRect/>
          </a:stretch>
        </p:blipFill>
        <p:spPr>
          <a:xfrm>
            <a:off x="1136521" y="2148458"/>
            <a:ext cx="6642339" cy="2560918"/>
          </a:xfrm>
          <a:prstGeom prst="rect">
            <a:avLst/>
          </a:prstGeom>
        </p:spPr>
      </p:pic>
    </p:spTree>
    <p:extLst>
      <p:ext uri="{BB962C8B-B14F-4D97-AF65-F5344CB8AC3E}">
        <p14:creationId xmlns:p14="http://schemas.microsoft.com/office/powerpoint/2010/main" val="48569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42"/>
        <p:cNvGrpSpPr/>
        <p:nvPr/>
      </p:nvGrpSpPr>
      <p:grpSpPr>
        <a:xfrm>
          <a:off x="0" y="0"/>
          <a:ext cx="0" cy="0"/>
          <a:chOff x="0" y="0"/>
          <a:chExt cx="0" cy="0"/>
        </a:xfrm>
      </p:grpSpPr>
      <p:sp>
        <p:nvSpPr>
          <p:cNvPr id="443" name="Google Shape;443;p3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4" name="Google Shape;444;p3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45" name="Google Shape;445;p3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446" name="Google Shape;446;p3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7" name="Google Shape;447;p3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8" name="Google Shape;448;p3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9" name="Google Shape;449;p36"/>
          <p:cNvSpPr txBox="1"/>
          <p:nvPr/>
        </p:nvSpPr>
        <p:spPr>
          <a:xfrm>
            <a:off x="877950" y="1974167"/>
            <a:ext cx="7388100" cy="2248308"/>
          </a:xfrm>
          <a:prstGeom prst="rect">
            <a:avLst/>
          </a:prstGeom>
          <a:noFill/>
          <a:ln>
            <a:noFill/>
          </a:ln>
        </p:spPr>
        <p:txBody>
          <a:bodyPr spcFirstLastPara="1" wrap="square" lIns="0" tIns="0" rIns="0" bIns="0" anchor="ctr" anchorCtr="0">
            <a:spAutoFit/>
          </a:bodyPr>
          <a:lstStyle/>
          <a:p>
            <a:pPr marL="0" lvl="0" indent="0" algn="ctr" rtl="0">
              <a:lnSpc>
                <a:spcPct val="115000"/>
              </a:lnSpc>
              <a:spcBef>
                <a:spcPts val="0"/>
              </a:spcBef>
              <a:spcAft>
                <a:spcPts val="0"/>
              </a:spcAft>
              <a:buNone/>
            </a:pPr>
            <a:r>
              <a:rPr lang="en-US" sz="3800">
                <a:solidFill>
                  <a:srgbClr val="1F428C"/>
                </a:solidFill>
              </a:rPr>
              <a:t>615-259-4000</a:t>
            </a:r>
            <a:endParaRPr sz="3800">
              <a:solidFill>
                <a:srgbClr val="1F428C"/>
              </a:solidFill>
            </a:endParaRPr>
          </a:p>
          <a:p>
            <a:pPr algn="ctr">
              <a:lnSpc>
                <a:spcPct val="115000"/>
              </a:lnSpc>
              <a:spcBef>
                <a:spcPts val="600"/>
              </a:spcBef>
            </a:pPr>
            <a:r>
              <a:rPr lang="en-US" sz="3800">
                <a:solidFill>
                  <a:srgbClr val="1F428C"/>
                </a:solidFill>
              </a:rPr>
              <a:t>jobcorpsmaterials@mpf.com </a:t>
            </a:r>
            <a:endParaRPr sz="3800">
              <a:solidFill>
                <a:srgbClr val="1F428C"/>
              </a:solidFill>
            </a:endParaRPr>
          </a:p>
          <a:p>
            <a:pPr marL="0" lvl="0" indent="0" algn="ctr" rtl="0">
              <a:lnSpc>
                <a:spcPct val="115000"/>
              </a:lnSpc>
              <a:spcBef>
                <a:spcPts val="600"/>
              </a:spcBef>
              <a:spcAft>
                <a:spcPts val="600"/>
              </a:spcAft>
              <a:buNone/>
            </a:pPr>
            <a:r>
              <a:rPr lang="en-US" sz="3800">
                <a:solidFill>
                  <a:srgbClr val="1F428C"/>
                </a:solidFill>
              </a:rPr>
              <a:t>Thank you!</a:t>
            </a:r>
            <a:endParaRPr sz="3800">
              <a:solidFill>
                <a:srgbClr val="1F428C"/>
              </a:solidFill>
            </a:endParaRPr>
          </a:p>
        </p:txBody>
      </p:sp>
      <p:sp>
        <p:nvSpPr>
          <p:cNvPr id="450" name="Google Shape;450;p3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1" name="Google Shape;451;p36"/>
          <p:cNvSpPr txBox="1"/>
          <p:nvPr/>
        </p:nvSpPr>
        <p:spPr>
          <a:xfrm>
            <a:off x="700250" y="292750"/>
            <a:ext cx="7719900" cy="4311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600"/>
              </a:spcAft>
              <a:buNone/>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CONTACT US</a:t>
            </a:r>
            <a:endParaRPr sz="2200">
              <a:solidFill>
                <a:schemeClr val="lt1"/>
              </a:solidFill>
              <a:latin typeface="Oswald"/>
              <a:ea typeface="Oswald"/>
              <a:cs typeface="Oswald"/>
              <a:sym typeface="Oswald"/>
            </a:endParaRPr>
          </a:p>
        </p:txBody>
      </p:sp>
      <p:pic>
        <p:nvPicPr>
          <p:cNvPr id="452" name="Google Shape;452;p3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453" name="Google Shape;453;p3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Rectangle 2">
            <a:extLst>
              <a:ext uri="{FF2B5EF4-FFF2-40B4-BE49-F238E27FC236}">
                <a16:creationId xmlns:a16="http://schemas.microsoft.com/office/drawing/2014/main" id="{70EF9194-3615-F883-2A6C-8F9E481AC1F5}"/>
              </a:ext>
            </a:extLst>
          </p:cNvPr>
          <p:cNvSpPr/>
          <p:nvPr/>
        </p:nvSpPr>
        <p:spPr>
          <a:xfrm>
            <a:off x="1438634" y="5197415"/>
            <a:ext cx="6383547" cy="614632"/>
          </a:xfrm>
          <a:prstGeom prst="rect">
            <a:avLst/>
          </a:prstGeom>
          <a:solidFill>
            <a:srgbClr val="D834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white logo&#10;&#10;Description automatically generated">
            <a:extLst>
              <a:ext uri="{FF2B5EF4-FFF2-40B4-BE49-F238E27FC236}">
                <a16:creationId xmlns:a16="http://schemas.microsoft.com/office/drawing/2014/main" id="{254387C2-0DF8-1BDB-8779-65D7A923CE65}"/>
              </a:ext>
            </a:extLst>
          </p:cNvPr>
          <p:cNvPicPr>
            <a:picLocks noChangeAspect="1"/>
          </p:cNvPicPr>
          <p:nvPr/>
        </p:nvPicPr>
        <p:blipFill>
          <a:blip r:embed="rId5"/>
          <a:stretch>
            <a:fillRect/>
          </a:stretch>
        </p:blipFill>
        <p:spPr>
          <a:xfrm>
            <a:off x="1674513" y="5204244"/>
            <a:ext cx="5766220" cy="6189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Agenda</a:t>
            </a:r>
            <a:endParaRPr sz="2800" dirty="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Google Shape;92;p16">
            <a:extLst>
              <a:ext uri="{FF2B5EF4-FFF2-40B4-BE49-F238E27FC236}">
                <a16:creationId xmlns:a16="http://schemas.microsoft.com/office/drawing/2014/main" id="{1CCEB6DE-1B48-7F0B-F390-DEFD0B127492}"/>
              </a:ext>
            </a:extLst>
          </p:cNvPr>
          <p:cNvSpPr txBox="1"/>
          <p:nvPr/>
        </p:nvSpPr>
        <p:spPr>
          <a:xfrm>
            <a:off x="723900" y="1054149"/>
            <a:ext cx="7695600" cy="4966800"/>
          </a:xfrm>
          <a:prstGeom prst="rect">
            <a:avLst/>
          </a:prstGeom>
          <a:noFill/>
          <a:ln>
            <a:noFill/>
          </a:ln>
        </p:spPr>
        <p:txBody>
          <a:bodyPr spcFirstLastPara="1" wrap="square" lIns="0" tIns="0" rIns="0" bIns="0" anchor="ctr" anchorCtr="0">
            <a:noAutofit/>
          </a:bodyPr>
          <a:lstStyle/>
          <a:p>
            <a:pPr marL="514350" indent="-514350">
              <a:lnSpc>
                <a:spcPct val="200000"/>
              </a:lnSpc>
              <a:buClr>
                <a:srgbClr val="1F428C"/>
              </a:buClr>
              <a:buSzPts val="1800"/>
              <a:buAutoNum type="arabicPeriod"/>
            </a:pPr>
            <a:r>
              <a:rPr lang="en-US" sz="3200" b="1" dirty="0">
                <a:solidFill>
                  <a:srgbClr val="1F428C"/>
                </a:solidFill>
              </a:rPr>
              <a:t>Toolkit Overview </a:t>
            </a:r>
          </a:p>
          <a:p>
            <a:pPr marL="514350" indent="-514350">
              <a:lnSpc>
                <a:spcPct val="200000"/>
              </a:lnSpc>
              <a:buClr>
                <a:srgbClr val="1F428C"/>
              </a:buClr>
              <a:buSzPts val="1800"/>
              <a:buAutoNum type="arabicPeriod"/>
            </a:pPr>
            <a:r>
              <a:rPr lang="en-US" sz="3200" b="1" dirty="0">
                <a:solidFill>
                  <a:srgbClr val="1F428C"/>
                </a:solidFill>
              </a:rPr>
              <a:t>Materials and Best Practices </a:t>
            </a:r>
          </a:p>
          <a:p>
            <a:pPr marL="514350" indent="-514350">
              <a:lnSpc>
                <a:spcPct val="200000"/>
              </a:lnSpc>
              <a:buClr>
                <a:srgbClr val="1F428C"/>
              </a:buClr>
              <a:buSzPts val="1800"/>
              <a:buAutoNum type="arabicPeriod"/>
            </a:pPr>
            <a:r>
              <a:rPr lang="en-US" sz="3200" b="1" dirty="0">
                <a:solidFill>
                  <a:srgbClr val="1F428C"/>
                </a:solidFill>
              </a:rPr>
              <a:t>Materials Marketplace </a:t>
            </a:r>
          </a:p>
          <a:p>
            <a:pPr>
              <a:lnSpc>
                <a:spcPct val="115000"/>
              </a:lnSpc>
              <a:spcBef>
                <a:spcPts val="600"/>
              </a:spcBef>
              <a:spcAft>
                <a:spcPts val="600"/>
              </a:spcAft>
            </a:pPr>
            <a:endParaRPr lang="en-US" sz="1800" dirty="0">
              <a:solidFill>
                <a:srgbClr val="1F428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Student Welcome and Retention Toolkit Overview</a:t>
            </a:r>
            <a:endParaRPr lang="en-US" sz="2800" dirty="0">
              <a:solidFill>
                <a:schemeClr val="lt1"/>
              </a:solidFill>
              <a:latin typeface="Oswald"/>
              <a:ea typeface="Oswald"/>
              <a:cs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close-up of a document&#10;&#10;Description automatically generated">
            <a:extLst>
              <a:ext uri="{FF2B5EF4-FFF2-40B4-BE49-F238E27FC236}">
                <a16:creationId xmlns:a16="http://schemas.microsoft.com/office/drawing/2014/main" id="{10E512E6-224F-EB1A-AC95-BCDEE0C2BB32}"/>
              </a:ext>
            </a:extLst>
          </p:cNvPr>
          <p:cNvPicPr>
            <a:picLocks noChangeAspect="1"/>
          </p:cNvPicPr>
          <p:nvPr/>
        </p:nvPicPr>
        <p:blipFill>
          <a:blip r:embed="rId5"/>
          <a:stretch>
            <a:fillRect/>
          </a:stretch>
        </p:blipFill>
        <p:spPr>
          <a:xfrm>
            <a:off x="2806345" y="1148411"/>
            <a:ext cx="3517783" cy="4561178"/>
          </a:xfrm>
          <a:prstGeom prst="rect">
            <a:avLst/>
          </a:prstGeom>
        </p:spPr>
      </p:pic>
    </p:spTree>
    <p:extLst>
      <p:ext uri="{BB962C8B-B14F-4D97-AF65-F5344CB8AC3E}">
        <p14:creationId xmlns:p14="http://schemas.microsoft.com/office/powerpoint/2010/main" val="390181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3" name="Google Shape;87;p16">
            <a:extLst>
              <a:ext uri="{FF2B5EF4-FFF2-40B4-BE49-F238E27FC236}">
                <a16:creationId xmlns:a16="http://schemas.microsoft.com/office/drawing/2014/main" id="{0379C34D-4E77-94D8-44BE-AFC7BE9C1B55}"/>
              </a:ext>
            </a:extLst>
          </p:cNvPr>
          <p:cNvSpPr/>
          <p:nvPr/>
        </p:nvSpPr>
        <p:spPr>
          <a:xfrm>
            <a:off x="-101" y="914453"/>
            <a:ext cx="9144000" cy="5929268"/>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Google Shape;88;p16">
            <a:extLst>
              <a:ext uri="{FF2B5EF4-FFF2-40B4-BE49-F238E27FC236}">
                <a16:creationId xmlns:a16="http://schemas.microsoft.com/office/drawing/2014/main" id="{17EA5F9F-C5D8-301F-6718-3CE6B7D9DD3B}"/>
              </a:ext>
            </a:extLst>
          </p:cNvPr>
          <p:cNvPicPr preferRelativeResize="0"/>
          <p:nvPr/>
        </p:nvPicPr>
        <p:blipFill>
          <a:blip r:embed="rId3">
            <a:alphaModFix/>
          </a:blip>
          <a:stretch>
            <a:fillRect/>
          </a:stretch>
        </p:blipFill>
        <p:spPr>
          <a:xfrm>
            <a:off x="7783248" y="6025152"/>
            <a:ext cx="636183" cy="719548"/>
          </a:xfrm>
          <a:prstGeom prst="rect">
            <a:avLst/>
          </a:prstGeom>
          <a:noFill/>
          <a:ln>
            <a:noFill/>
          </a:ln>
        </p:spPr>
      </p:pic>
      <p:sp>
        <p:nvSpPr>
          <p:cNvPr id="5" name="Google Shape;86;p16">
            <a:extLst>
              <a:ext uri="{FF2B5EF4-FFF2-40B4-BE49-F238E27FC236}">
                <a16:creationId xmlns:a16="http://schemas.microsoft.com/office/drawing/2014/main" id="{9D408412-6F57-0C42-6C61-6E634D6C99B1}"/>
              </a:ext>
            </a:extLst>
          </p:cNvPr>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Welcoming Students 101 – Pre-Arrival</a:t>
            </a:r>
            <a:endParaRPr lang="en-US" sz="2800" dirty="0">
              <a:solidFill>
                <a:schemeClr val="lt1"/>
              </a:solidFill>
              <a:latin typeface="Oswald"/>
              <a:ea typeface="Oswald"/>
              <a:cs typeface="Oswald"/>
            </a:endParaRPr>
          </a:p>
        </p:txBody>
      </p:sp>
      <p:sp>
        <p:nvSpPr>
          <p:cNvPr id="7" name="Google Shape;92;p16">
            <a:extLst>
              <a:ext uri="{FF2B5EF4-FFF2-40B4-BE49-F238E27FC236}">
                <a16:creationId xmlns:a16="http://schemas.microsoft.com/office/drawing/2014/main" id="{099AA9CD-C489-A136-D7A6-89BFE61459A6}"/>
              </a:ext>
            </a:extLst>
          </p:cNvPr>
          <p:cNvSpPr txBox="1"/>
          <p:nvPr/>
        </p:nvSpPr>
        <p:spPr>
          <a:xfrm>
            <a:off x="680768" y="1384828"/>
            <a:ext cx="7695600" cy="4966800"/>
          </a:xfrm>
          <a:prstGeom prst="rect">
            <a:avLst/>
          </a:prstGeom>
          <a:noFill/>
          <a:ln>
            <a:noFill/>
          </a:ln>
        </p:spPr>
        <p:txBody>
          <a:bodyPr spcFirstLastPara="1" wrap="square" lIns="0" tIns="0" rIns="0" bIns="0" anchor="ctr" anchorCtr="0">
            <a:noAutofit/>
          </a:bodyPr>
          <a:lstStyle/>
          <a:p>
            <a:pPr marL="514350" indent="-514350">
              <a:lnSpc>
                <a:spcPct val="200000"/>
              </a:lnSpc>
              <a:buClr>
                <a:srgbClr val="1F428C"/>
              </a:buClr>
              <a:buSzPts val="1800"/>
              <a:buChar char="•"/>
            </a:pPr>
            <a:r>
              <a:rPr lang="en-US" sz="2400" b="1" dirty="0">
                <a:solidFill>
                  <a:schemeClr val="bg1"/>
                </a:solidFill>
              </a:rPr>
              <a:t>WHEN: Distribute to students </a:t>
            </a:r>
            <a:r>
              <a:rPr lang="en-US" sz="2400" b="1" u="sng" dirty="0">
                <a:solidFill>
                  <a:schemeClr val="bg1"/>
                </a:solidFill>
              </a:rPr>
              <a:t>before </a:t>
            </a:r>
            <a:r>
              <a:rPr lang="en-US" sz="2400" b="1" dirty="0">
                <a:solidFill>
                  <a:schemeClr val="bg1"/>
                </a:solidFill>
              </a:rPr>
              <a:t>arriving on campus</a:t>
            </a:r>
            <a:endParaRPr lang="en-US">
              <a:solidFill>
                <a:schemeClr val="bg1"/>
              </a:solidFill>
            </a:endParaRPr>
          </a:p>
          <a:p>
            <a:pPr marL="514350" indent="-514350">
              <a:lnSpc>
                <a:spcPct val="200000"/>
              </a:lnSpc>
              <a:buClr>
                <a:srgbClr val="1F428C"/>
              </a:buClr>
              <a:buSzPts val="1800"/>
              <a:buChar char="•"/>
            </a:pPr>
            <a:r>
              <a:rPr lang="en-US" sz="2400" b="1" dirty="0">
                <a:solidFill>
                  <a:schemeClr val="bg1"/>
                </a:solidFill>
              </a:rPr>
              <a:t>WHY: Prepare students for their campus experience, so they know what to expect before arrival.</a:t>
            </a:r>
          </a:p>
          <a:p>
            <a:pPr marL="514350" indent="-514350">
              <a:lnSpc>
                <a:spcPct val="200000"/>
              </a:lnSpc>
              <a:buClr>
                <a:srgbClr val="1F428C"/>
              </a:buClr>
              <a:buSzPts val="1800"/>
              <a:buChar char="•"/>
            </a:pPr>
            <a:endParaRPr lang="en-US" sz="3200" b="1" dirty="0">
              <a:solidFill>
                <a:schemeClr val="bg1"/>
              </a:solidFill>
            </a:endParaRPr>
          </a:p>
          <a:p>
            <a:pPr>
              <a:lnSpc>
                <a:spcPct val="115000"/>
              </a:lnSpc>
              <a:spcBef>
                <a:spcPts val="600"/>
              </a:spcBef>
              <a:spcAft>
                <a:spcPts val="600"/>
              </a:spcAft>
            </a:pPr>
            <a:endParaRPr lang="en-US" sz="1800" dirty="0">
              <a:solidFill>
                <a:srgbClr val="1F428C"/>
              </a:solidFill>
            </a:endParaRPr>
          </a:p>
        </p:txBody>
      </p:sp>
    </p:spTree>
    <p:extLst>
      <p:ext uri="{BB962C8B-B14F-4D97-AF65-F5344CB8AC3E}">
        <p14:creationId xmlns:p14="http://schemas.microsoft.com/office/powerpoint/2010/main" val="219434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30 Day Pre-Arrival Checklist</a:t>
            </a:r>
            <a:endParaRPr lang="en-US" sz="2800" dirty="0">
              <a:solidFill>
                <a:schemeClr val="lt1"/>
              </a:solidFill>
              <a:latin typeface="Oswald"/>
              <a:ea typeface="Oswald"/>
              <a:cs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close-up of a document&#10;&#10;Description automatically generated">
            <a:extLst>
              <a:ext uri="{FF2B5EF4-FFF2-40B4-BE49-F238E27FC236}">
                <a16:creationId xmlns:a16="http://schemas.microsoft.com/office/drawing/2014/main" id="{6DBD6575-F365-F6DD-B677-4C07B40C15A1}"/>
              </a:ext>
            </a:extLst>
          </p:cNvPr>
          <p:cNvPicPr>
            <a:picLocks noChangeAspect="1"/>
          </p:cNvPicPr>
          <p:nvPr/>
        </p:nvPicPr>
        <p:blipFill>
          <a:blip r:embed="rId5"/>
          <a:stretch>
            <a:fillRect/>
          </a:stretch>
        </p:blipFill>
        <p:spPr>
          <a:xfrm>
            <a:off x="2977599" y="1367085"/>
            <a:ext cx="3179618" cy="4114800"/>
          </a:xfrm>
          <a:prstGeom prst="rect">
            <a:avLst/>
          </a:prstGeom>
        </p:spPr>
      </p:pic>
    </p:spTree>
    <p:extLst>
      <p:ext uri="{BB962C8B-B14F-4D97-AF65-F5344CB8AC3E}">
        <p14:creationId xmlns:p14="http://schemas.microsoft.com/office/powerpoint/2010/main" val="266193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Center Welcome Letter </a:t>
            </a:r>
            <a:endParaRPr sz="2800" dirty="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close-up of a letter&#10;&#10;Description automatically generated">
            <a:extLst>
              <a:ext uri="{FF2B5EF4-FFF2-40B4-BE49-F238E27FC236}">
                <a16:creationId xmlns:a16="http://schemas.microsoft.com/office/drawing/2014/main" id="{E36C3C63-33EA-A1D1-B8C9-0FAA08DDF7F4}"/>
              </a:ext>
            </a:extLst>
          </p:cNvPr>
          <p:cNvPicPr>
            <a:picLocks noChangeAspect="1"/>
          </p:cNvPicPr>
          <p:nvPr/>
        </p:nvPicPr>
        <p:blipFill>
          <a:blip r:embed="rId5"/>
          <a:stretch>
            <a:fillRect/>
          </a:stretch>
        </p:blipFill>
        <p:spPr>
          <a:xfrm>
            <a:off x="2779291" y="1121357"/>
            <a:ext cx="3531310" cy="4628811"/>
          </a:xfrm>
          <a:prstGeom prst="rect">
            <a:avLst/>
          </a:prstGeom>
        </p:spPr>
      </p:pic>
    </p:spTree>
    <p:extLst>
      <p:ext uri="{BB962C8B-B14F-4D97-AF65-F5344CB8AC3E}">
        <p14:creationId xmlns:p14="http://schemas.microsoft.com/office/powerpoint/2010/main" val="146593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Preparing for Job Corps</a:t>
            </a:r>
            <a:endParaRPr sz="2800" dirty="0">
              <a:solidFill>
                <a:schemeClr val="lt1"/>
              </a:solidFill>
              <a:latin typeface="Oswald"/>
              <a:ea typeface="Oswald"/>
              <a:cs typeface="Oswald"/>
              <a:sym typeface="Oswald"/>
            </a:endParaRPr>
          </a:p>
        </p:txBody>
      </p:sp>
      <p:sp>
        <p:nvSpPr>
          <p:cNvPr id="87" name="Google Shape;87;p16"/>
          <p:cNvSpPr/>
          <p:nvPr/>
        </p:nvSpPr>
        <p:spPr>
          <a:xfrm>
            <a:off x="-100" y="6004039"/>
            <a:ext cx="9158377" cy="854061"/>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poster with a list of things to pack&#10;&#10;Description automatically generated">
            <a:extLst>
              <a:ext uri="{FF2B5EF4-FFF2-40B4-BE49-F238E27FC236}">
                <a16:creationId xmlns:a16="http://schemas.microsoft.com/office/drawing/2014/main" id="{F3385080-F90B-0E6F-F8C3-9046CE5F4611}"/>
              </a:ext>
            </a:extLst>
          </p:cNvPr>
          <p:cNvPicPr>
            <a:picLocks noChangeAspect="1"/>
          </p:cNvPicPr>
          <p:nvPr/>
        </p:nvPicPr>
        <p:blipFill>
          <a:blip r:embed="rId5"/>
          <a:stretch>
            <a:fillRect/>
          </a:stretch>
        </p:blipFill>
        <p:spPr>
          <a:xfrm>
            <a:off x="2833397" y="1188992"/>
            <a:ext cx="3477203" cy="4493545"/>
          </a:xfrm>
          <a:prstGeom prst="rect">
            <a:avLst/>
          </a:prstGeom>
        </p:spPr>
      </p:pic>
    </p:spTree>
    <p:extLst>
      <p:ext uri="{BB962C8B-B14F-4D97-AF65-F5344CB8AC3E}">
        <p14:creationId xmlns:p14="http://schemas.microsoft.com/office/powerpoint/2010/main" val="366828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3" name="Google Shape;87;p16">
            <a:extLst>
              <a:ext uri="{FF2B5EF4-FFF2-40B4-BE49-F238E27FC236}">
                <a16:creationId xmlns:a16="http://schemas.microsoft.com/office/drawing/2014/main" id="{0379C34D-4E77-94D8-44BE-AFC7BE9C1B55}"/>
              </a:ext>
            </a:extLst>
          </p:cNvPr>
          <p:cNvSpPr/>
          <p:nvPr/>
        </p:nvSpPr>
        <p:spPr>
          <a:xfrm>
            <a:off x="-101" y="914453"/>
            <a:ext cx="9144000" cy="5929268"/>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Google Shape;88;p16">
            <a:extLst>
              <a:ext uri="{FF2B5EF4-FFF2-40B4-BE49-F238E27FC236}">
                <a16:creationId xmlns:a16="http://schemas.microsoft.com/office/drawing/2014/main" id="{17EA5F9F-C5D8-301F-6718-3CE6B7D9DD3B}"/>
              </a:ext>
            </a:extLst>
          </p:cNvPr>
          <p:cNvPicPr preferRelativeResize="0"/>
          <p:nvPr/>
        </p:nvPicPr>
        <p:blipFill>
          <a:blip r:embed="rId3">
            <a:alphaModFix/>
          </a:blip>
          <a:stretch>
            <a:fillRect/>
          </a:stretch>
        </p:blipFill>
        <p:spPr>
          <a:xfrm>
            <a:off x="7783248" y="6025152"/>
            <a:ext cx="636183" cy="719548"/>
          </a:xfrm>
          <a:prstGeom prst="rect">
            <a:avLst/>
          </a:prstGeom>
          <a:noFill/>
          <a:ln>
            <a:noFill/>
          </a:ln>
        </p:spPr>
      </p:pic>
      <p:sp>
        <p:nvSpPr>
          <p:cNvPr id="5" name="Google Shape;86;p16">
            <a:extLst>
              <a:ext uri="{FF2B5EF4-FFF2-40B4-BE49-F238E27FC236}">
                <a16:creationId xmlns:a16="http://schemas.microsoft.com/office/drawing/2014/main" id="{9D408412-6F57-0C42-6C61-6E634D6C99B1}"/>
              </a:ext>
            </a:extLst>
          </p:cNvPr>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Welcoming Students to Campus</a:t>
            </a:r>
            <a:endParaRPr lang="en-US" sz="2800" dirty="0">
              <a:solidFill>
                <a:schemeClr val="lt1"/>
              </a:solidFill>
              <a:latin typeface="Oswald"/>
              <a:ea typeface="Oswald"/>
              <a:cs typeface="Oswald"/>
            </a:endParaRPr>
          </a:p>
        </p:txBody>
      </p:sp>
      <p:sp>
        <p:nvSpPr>
          <p:cNvPr id="7" name="Google Shape;92;p16">
            <a:extLst>
              <a:ext uri="{FF2B5EF4-FFF2-40B4-BE49-F238E27FC236}">
                <a16:creationId xmlns:a16="http://schemas.microsoft.com/office/drawing/2014/main" id="{099AA9CD-C489-A136-D7A6-89BFE61459A6}"/>
              </a:ext>
            </a:extLst>
          </p:cNvPr>
          <p:cNvSpPr txBox="1"/>
          <p:nvPr/>
        </p:nvSpPr>
        <p:spPr>
          <a:xfrm>
            <a:off x="680768" y="1384828"/>
            <a:ext cx="7695600" cy="4966800"/>
          </a:xfrm>
          <a:prstGeom prst="rect">
            <a:avLst/>
          </a:prstGeom>
          <a:noFill/>
          <a:ln>
            <a:noFill/>
          </a:ln>
        </p:spPr>
        <p:txBody>
          <a:bodyPr spcFirstLastPara="1" wrap="square" lIns="0" tIns="0" rIns="0" bIns="0" anchor="ctr" anchorCtr="0">
            <a:noAutofit/>
          </a:bodyPr>
          <a:lstStyle/>
          <a:p>
            <a:pPr marL="514350" indent="-514350">
              <a:lnSpc>
                <a:spcPct val="200000"/>
              </a:lnSpc>
              <a:buClr>
                <a:srgbClr val="1F428C"/>
              </a:buClr>
              <a:buSzPts val="1800"/>
              <a:buChar char="•"/>
            </a:pPr>
            <a:r>
              <a:rPr lang="en-US" sz="2400" b="1" dirty="0">
                <a:solidFill>
                  <a:schemeClr val="bg1"/>
                </a:solidFill>
              </a:rPr>
              <a:t>WHEN: Provide these resources to students during their first day/week at Job Corps</a:t>
            </a:r>
          </a:p>
          <a:p>
            <a:pPr marL="514350" indent="-514350">
              <a:lnSpc>
                <a:spcPct val="200000"/>
              </a:lnSpc>
              <a:buClr>
                <a:srgbClr val="1F428C"/>
              </a:buClr>
              <a:buSzPts val="1800"/>
              <a:buChar char="•"/>
            </a:pPr>
            <a:r>
              <a:rPr lang="en-US" sz="2400" b="1" dirty="0">
                <a:solidFill>
                  <a:schemeClr val="bg1"/>
                </a:solidFill>
              </a:rPr>
              <a:t>WHY: Assist students in navigating and understanding their responsibilities and </a:t>
            </a:r>
            <a:r>
              <a:rPr lang="en-US" sz="2400" b="1" dirty="0" err="1">
                <a:solidFill>
                  <a:schemeClr val="bg1"/>
                </a:solidFill>
              </a:rPr>
              <a:t>and</a:t>
            </a:r>
            <a:r>
              <a:rPr lang="en-US" sz="2400" b="1" dirty="0">
                <a:solidFill>
                  <a:schemeClr val="bg1"/>
                </a:solidFill>
              </a:rPr>
              <a:t> the many opportunities available to them. </a:t>
            </a:r>
          </a:p>
          <a:p>
            <a:pPr marL="514350" indent="-514350">
              <a:lnSpc>
                <a:spcPct val="200000"/>
              </a:lnSpc>
              <a:buClr>
                <a:srgbClr val="1F428C"/>
              </a:buClr>
              <a:buSzPts val="1800"/>
              <a:buChar char="•"/>
            </a:pPr>
            <a:endParaRPr lang="en-US" sz="3200" b="1" dirty="0">
              <a:solidFill>
                <a:schemeClr val="bg1"/>
              </a:solidFill>
            </a:endParaRPr>
          </a:p>
          <a:p>
            <a:pPr>
              <a:lnSpc>
                <a:spcPct val="115000"/>
              </a:lnSpc>
              <a:spcBef>
                <a:spcPts val="600"/>
              </a:spcBef>
              <a:spcAft>
                <a:spcPts val="600"/>
              </a:spcAft>
            </a:pPr>
            <a:endParaRPr lang="en-US" sz="1800" dirty="0">
              <a:solidFill>
                <a:srgbClr val="1F428C"/>
              </a:solidFill>
            </a:endParaRPr>
          </a:p>
        </p:txBody>
      </p:sp>
    </p:spTree>
    <p:extLst>
      <p:ext uri="{BB962C8B-B14F-4D97-AF65-F5344CB8AC3E}">
        <p14:creationId xmlns:p14="http://schemas.microsoft.com/office/powerpoint/2010/main" val="210613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Student Welcome Guide</a:t>
            </a:r>
            <a:endParaRPr sz="2800" dirty="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person wearing a hard hat and a tool belt&#10;&#10;Description automatically generated">
            <a:extLst>
              <a:ext uri="{FF2B5EF4-FFF2-40B4-BE49-F238E27FC236}">
                <a16:creationId xmlns:a16="http://schemas.microsoft.com/office/drawing/2014/main" id="{E644F9EE-31C0-96E0-9C05-C92DB316A16F}"/>
              </a:ext>
            </a:extLst>
          </p:cNvPr>
          <p:cNvPicPr>
            <a:picLocks noChangeAspect="1"/>
          </p:cNvPicPr>
          <p:nvPr/>
        </p:nvPicPr>
        <p:blipFill>
          <a:blip r:embed="rId5"/>
          <a:stretch>
            <a:fillRect/>
          </a:stretch>
        </p:blipFill>
        <p:spPr>
          <a:xfrm>
            <a:off x="810331" y="1570383"/>
            <a:ext cx="3388659" cy="4114800"/>
          </a:xfrm>
          <a:prstGeom prst="rect">
            <a:avLst/>
          </a:prstGeom>
        </p:spPr>
      </p:pic>
      <p:pic>
        <p:nvPicPr>
          <p:cNvPr id="3" name="Picture 2" descr="A person and person writing on a clipboard&#10;&#10;Description automatically generated">
            <a:extLst>
              <a:ext uri="{FF2B5EF4-FFF2-40B4-BE49-F238E27FC236}">
                <a16:creationId xmlns:a16="http://schemas.microsoft.com/office/drawing/2014/main" id="{EB7A8758-A207-D035-FF08-9085CE5327C7}"/>
              </a:ext>
            </a:extLst>
          </p:cNvPr>
          <p:cNvPicPr>
            <a:picLocks noChangeAspect="1"/>
          </p:cNvPicPr>
          <p:nvPr/>
        </p:nvPicPr>
        <p:blipFill>
          <a:blip r:embed="rId6"/>
          <a:stretch>
            <a:fillRect/>
          </a:stretch>
        </p:blipFill>
        <p:spPr>
          <a:xfrm>
            <a:off x="4726349" y="1570383"/>
            <a:ext cx="3388659" cy="4114800"/>
          </a:xfrm>
          <a:prstGeom prst="rect">
            <a:avLst/>
          </a:prstGeom>
        </p:spPr>
      </p:pic>
    </p:spTree>
    <p:extLst>
      <p:ext uri="{BB962C8B-B14F-4D97-AF65-F5344CB8AC3E}">
        <p14:creationId xmlns:p14="http://schemas.microsoft.com/office/powerpoint/2010/main" val="89486449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c566ea-3687-4866-8539-4065a8f365c4" xsi:nil="true"/>
    <Number xmlns="917e6702-67a8-474f-9f79-c81f2b2d782f" xsi:nil="true"/>
    <Image xmlns="917e6702-67a8-474f-9f79-c81f2b2d782f" xsi:nil="true"/>
    <MWReviewed xmlns="917e6702-67a8-474f-9f79-c81f2b2d782f" xsi:nil="true"/>
    <Reviewed xmlns="917e6702-67a8-474f-9f79-c81f2b2d782f">false</Reviewed>
    <lcf76f155ced4ddcb4097134ff3c332f xmlns="917e6702-67a8-474f-9f79-c81f2b2d782f">
      <Terms xmlns="http://schemas.microsoft.com/office/infopath/2007/PartnerControls"/>
    </lcf76f155ced4ddcb4097134ff3c332f>
    <SharedWithUsers xmlns="0bc566ea-3687-4866-8539-4065a8f365c4">
      <UserInfo>
        <DisplayName>Jessica Darden</DisplayName>
        <AccountId>96</AccountId>
        <AccountType/>
      </UserInfo>
      <UserInfo>
        <DisplayName>Ty Fiesel</DisplayName>
        <AccountId>107</AccountId>
        <AccountType/>
      </UserInfo>
      <UserInfo>
        <DisplayName>Audrey Gordon</DisplayName>
        <AccountId>14426</AccountId>
        <AccountType/>
      </UserInfo>
      <UserInfo>
        <DisplayName>Amanda Amorese</DisplayName>
        <AccountId>5141</AccountId>
        <AccountType/>
      </UserInfo>
      <UserInfo>
        <DisplayName>Shawna McIntosh</DisplayName>
        <AccountId>99</AccountId>
        <AccountType/>
      </UserInfo>
      <UserInfo>
        <DisplayName>Diane Roberts</DisplayName>
        <AccountId>101</AccountId>
        <AccountType/>
      </UserInfo>
      <UserInfo>
        <DisplayName>Andrea Lindsey</DisplayName>
        <AccountId>85</AccountId>
        <AccountType/>
      </UserInfo>
      <UserInfo>
        <DisplayName>Patti Grod</DisplayName>
        <AccountId>94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F2B1BC2945D34E977C433259C9D2CB" ma:contentTypeVersion="22" ma:contentTypeDescription="Create a new document." ma:contentTypeScope="" ma:versionID="a65f4832971b76a7632f16eda5c58240">
  <xsd:schema xmlns:xsd="http://www.w3.org/2001/XMLSchema" xmlns:xs="http://www.w3.org/2001/XMLSchema" xmlns:p="http://schemas.microsoft.com/office/2006/metadata/properties" xmlns:ns2="917e6702-67a8-474f-9f79-c81f2b2d782f" xmlns:ns3="0bc566ea-3687-4866-8539-4065a8f365c4" targetNamespace="http://schemas.microsoft.com/office/2006/metadata/properties" ma:root="true" ma:fieldsID="24ead84b1209c4c9dfa0bfc343b45a94" ns2:_="" ns3:_="">
    <xsd:import namespace="917e6702-67a8-474f-9f79-c81f2b2d782f"/>
    <xsd:import namespace="0bc566ea-3687-4866-8539-4065a8f36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Image" minOccurs="0"/>
                <xsd:element ref="ns2:Number" minOccurs="0"/>
                <xsd:element ref="ns2:MWReviewed" minOccurs="0"/>
                <xsd:element ref="ns2:Review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6702-67a8-474f-9f79-c81f2b2d7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2271fb-40a8-411f-8a32-14e10a3a061a"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Number" ma:index="25" nillable="true" ma:displayName="Number" ma:format="Dropdown" ma:internalName="Number" ma:percentage="FALSE">
      <xsd:simpleType>
        <xsd:restriction base="dms:Number"/>
      </xsd:simpleType>
    </xsd:element>
    <xsd:element name="MWReviewed" ma:index="26" nillable="true" ma:displayName="MW Reviewed" ma:format="Dropdown" ma:internalName="MWReviewed">
      <xsd:simpleType>
        <xsd:restriction base="dms:Text">
          <xsd:maxLength value="255"/>
        </xsd:restriction>
      </xsd:simpleType>
    </xsd:element>
    <xsd:element name="Reviewed" ma:index="27" nillable="true" ma:displayName="Reviewed" ma:default="0" ma:format="Dropdown" ma:internalName="Reviewed">
      <xsd:simpleType>
        <xsd:restriction base="dms:Boolea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c566ea-3687-4866-8539-4065a8f365c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e9231-b43f-4cef-aecc-261e79c1cafb}" ma:internalName="TaxCatchAll" ma:showField="CatchAllData" ma:web="0bc566ea-3687-4866-8539-4065a8f36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42F015-979E-4C3A-9C10-96B06F9150B1}">
  <ds:schemaRefs>
    <ds:schemaRef ds:uri="0bc566ea-3687-4866-8539-4065a8f365c4"/>
    <ds:schemaRef ds:uri="917e6702-67a8-474f-9f79-c81f2b2d782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821C4DB-91DA-4239-8C63-0FA3C1030F19}">
  <ds:schemaRefs>
    <ds:schemaRef ds:uri="http://schemas.microsoft.com/sharepoint/v3/contenttype/forms"/>
  </ds:schemaRefs>
</ds:datastoreItem>
</file>

<file path=customXml/itemProps3.xml><?xml version="1.0" encoding="utf-8"?>
<ds:datastoreItem xmlns:ds="http://schemas.openxmlformats.org/officeDocument/2006/customXml" ds:itemID="{B0C3B72D-E42F-4A81-A4FC-264B4E00D28E}">
  <ds:schemaRefs>
    <ds:schemaRef ds:uri="0bc566ea-3687-4866-8539-4065a8f365c4"/>
    <ds:schemaRef ds:uri="917e6702-67a8-474f-9f79-c81f2b2d78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TotalTime>
  <Words>2746</Words>
  <Application>Microsoft Office PowerPoint</Application>
  <PresentationFormat>On-screen Show (4:3)</PresentationFormat>
  <Paragraphs>182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Amorese</dc:creator>
  <cp:lastModifiedBy>Amanda Amorese</cp:lastModifiedBy>
  <cp:revision>1583</cp:revision>
  <dcterms:modified xsi:type="dcterms:W3CDTF">2024-07-26T20:11:59Z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0x01010095F2B1BC2945D34E977C433259C9D2CB</vt:lpwstr>
  </property>
  <property fmtid="{D5CDD505-2E9C-101B-9397-08002B2CF9AE}" pid="3" name="MediaServiceImageTags">
    <vt:lpwstr/>
  </property>
</Properties>
</file>