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8"/>
  </p:notesMasterIdLst>
  <p:handoutMasterIdLst>
    <p:handoutMasterId r:id="rId29"/>
  </p:handoutMasterIdLst>
  <p:sldIdLst>
    <p:sldId id="256" r:id="rId5"/>
    <p:sldId id="307" r:id="rId6"/>
    <p:sldId id="308" r:id="rId7"/>
    <p:sldId id="309" r:id="rId8"/>
    <p:sldId id="321" r:id="rId9"/>
    <p:sldId id="310" r:id="rId10"/>
    <p:sldId id="315" r:id="rId11"/>
    <p:sldId id="312" r:id="rId12"/>
    <p:sldId id="313" r:id="rId13"/>
    <p:sldId id="311" r:id="rId14"/>
    <p:sldId id="314" r:id="rId15"/>
    <p:sldId id="316" r:id="rId16"/>
    <p:sldId id="320" r:id="rId17"/>
    <p:sldId id="317" r:id="rId18"/>
    <p:sldId id="318" r:id="rId19"/>
    <p:sldId id="319" r:id="rId20"/>
    <p:sldId id="323" r:id="rId21"/>
    <p:sldId id="324" r:id="rId22"/>
    <p:sldId id="325" r:id="rId23"/>
    <p:sldId id="326" r:id="rId24"/>
    <p:sldId id="327" r:id="rId25"/>
    <p:sldId id="328" r:id="rId26"/>
    <p:sldId id="322"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456" userDrawn="1">
          <p15:clr>
            <a:srgbClr val="A4A3A4"/>
          </p15:clr>
        </p15:guide>
        <p15:guide id="3" orient="horz" pos="1176" userDrawn="1">
          <p15:clr>
            <a:srgbClr val="A4A3A4"/>
          </p15:clr>
        </p15:guide>
        <p15:guide id="4" orient="horz" pos="2112" userDrawn="1">
          <p15:clr>
            <a:srgbClr val="A4A3A4"/>
          </p15:clr>
        </p15:guide>
        <p15:guide id="5" pos="5304" userDrawn="1">
          <p15:clr>
            <a:srgbClr val="A4A3A4"/>
          </p15:clr>
        </p15:guide>
        <p15:guide id="6"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ED7008-8437-0607-006F-89EE77ADAEBB}" name="Jessica Darden" initials="JD" userId="S::jessicad@headquarters.mpfpr.com::a94d6a5e-5e2e-4b95-a493-a922fe9b3755" providerId="AD"/>
  <p188:author id="{9665A772-76BB-E209-A96B-87661D611244}" name="Amanda Amorese" initials="AA" userId="S::amandaa@headquarters.mpfpr.com::fb67db40-0c0b-455c-aec7-f50098694907" providerId="AD"/>
  <p188:author id="{2CEA43C1-FC7D-4FE7-A3B6-87D2E84179EA}" name="Ty Fiesel" initials="TF" userId="S::tyf@headquarters.mpfpr.com::4795085c-d6ce-4416-bdb4-96bdf8d80617" providerId="AD"/>
  <p188:author id="{285D19DC-BD56-79A5-F982-1FCE6A60569E}" name="Diane Roberts" initials="DR" userId="S::dianer@headquarters.mpfpr.com::2fdd2ae2-e67b-41b2-8647-9ddba04f48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le Hall" initials="DH" lastIdx="8" clrIdx="0"/>
  <p:cmAuthor id="2" name="Dalton Kerby" initials="DK" lastIdx="5" clrIdx="1"/>
  <p:cmAuthor id="3" name="Administrator" initials="DRo" lastIdx="8" clrIdx="2"/>
  <p:cmAuthor id="4" name="Mary Ruth Raphael" initials="MRR" lastIdx="28" clrIdx="3"/>
  <p:cmAuthor id="5" name="Diane Roberts" initials="DR" lastIdx="8" clrIdx="4"/>
  <p:cmAuthor id="6" name="Annakate Tefft Ross" initials="ATR" lastIdx="7" clrIdx="5">
    <p:extLst>
      <p:ext uri="{19B8F6BF-5375-455C-9EA6-DF929625EA0E}">
        <p15:presenceInfo xmlns:p15="http://schemas.microsoft.com/office/powerpoint/2012/main" userId="S-1-5-21-1409082233-484061587-1417001333-6750" providerId="AD"/>
      </p:ext>
    </p:extLst>
  </p:cmAuthor>
  <p:cmAuthor id="7" name="Sara Salisbury" initials="SS" lastIdx="3" clrIdx="6">
    <p:extLst>
      <p:ext uri="{19B8F6BF-5375-455C-9EA6-DF929625EA0E}">
        <p15:presenceInfo xmlns:p15="http://schemas.microsoft.com/office/powerpoint/2012/main" userId="S-1-5-21-1409082233-484061587-1417001333-8718" providerId="AD"/>
      </p:ext>
    </p:extLst>
  </p:cmAuthor>
  <p:cmAuthor id="8" name="Becca Sweredoski" initials="BS" lastIdx="26" clrIdx="7">
    <p:extLst>
      <p:ext uri="{19B8F6BF-5375-455C-9EA6-DF929625EA0E}">
        <p15:presenceInfo xmlns:p15="http://schemas.microsoft.com/office/powerpoint/2012/main" userId="S::beccas@headquarters.mpfpr.com::74add240-ed24-4f97-885d-6411a092df24" providerId="AD"/>
      </p:ext>
    </p:extLst>
  </p:cmAuthor>
  <p:cmAuthor id="9" name="Jenn Lanier" initials="JL" lastIdx="6" clrIdx="8">
    <p:extLst>
      <p:ext uri="{19B8F6BF-5375-455C-9EA6-DF929625EA0E}">
        <p15:presenceInfo xmlns:p15="http://schemas.microsoft.com/office/powerpoint/2012/main" userId="Jenn Lanier" providerId="None"/>
      </p:ext>
    </p:extLst>
  </p:cmAuthor>
  <p:cmAuthor id="10" name="Schuyler Pringle" initials="SP" lastIdx="8" clrIdx="9">
    <p:extLst>
      <p:ext uri="{19B8F6BF-5375-455C-9EA6-DF929625EA0E}">
        <p15:presenceInfo xmlns:p15="http://schemas.microsoft.com/office/powerpoint/2012/main" userId="S::schuylerp@headquarters.mpfpr.com::08b0056d-5f9c-490f-ae0f-e7a1e19daea0" providerId="AD"/>
      </p:ext>
    </p:extLst>
  </p:cmAuthor>
  <p:cmAuthor id="11" name="Jessica Darden" initials="JD" lastIdx="18" clrIdx="10">
    <p:extLst>
      <p:ext uri="{19B8F6BF-5375-455C-9EA6-DF929625EA0E}">
        <p15:presenceInfo xmlns:p15="http://schemas.microsoft.com/office/powerpoint/2012/main" userId="S::JessicaD@headquarters.mpfpr.com::a94d6a5e-5e2e-4b95-a493-a922fe9b3755" providerId="AD"/>
      </p:ext>
    </p:extLst>
  </p:cmAuthor>
  <p:cmAuthor id="12" name="Eric Tieles" initials="ET" lastIdx="27" clrIdx="11">
    <p:extLst>
      <p:ext uri="{19B8F6BF-5375-455C-9EA6-DF929625EA0E}">
        <p15:presenceInfo xmlns:p15="http://schemas.microsoft.com/office/powerpoint/2012/main" userId="S::Erict@headquarters.mpfpr.com::e401d6e9-e590-4ffd-b152-f9fc32f3e089" providerId="AD"/>
      </p:ext>
    </p:extLst>
  </p:cmAuthor>
  <p:cmAuthor id="13" name="Jenn Lanier" initials="JL [2]" lastIdx="23" clrIdx="12">
    <p:extLst>
      <p:ext uri="{19B8F6BF-5375-455C-9EA6-DF929625EA0E}">
        <p15:presenceInfo xmlns:p15="http://schemas.microsoft.com/office/powerpoint/2012/main" userId="S::JennL@headquarters.mpfpr.com::48de6e1f-1acd-4daf-86e1-5e3167d57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4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AD90E-D22C-5713-4C9B-D1165FCB6FD5}" v="1" dt="2023-07-28T20:52:17.230"/>
    <p1510:client id="{40B8B22F-3684-419C-AC8D-9A06C010B8E5}" v="27" dt="2022-05-16T21:11:42.742"/>
    <p1510:client id="{418E2645-7256-0DB2-2387-EF7BD4407385}" v="2" dt="2023-07-21T17:21:26.881"/>
    <p1510:client id="{5163C8DD-AB94-2F00-B60D-84D43889C0A6}" v="28" dt="2023-10-05T16:06:48.158"/>
    <p1510:client id="{54DC85FA-5C90-10F4-03A5-DD54A5593F64}" v="123" dt="2023-10-09T15:18:16.350"/>
    <p1510:client id="{6488C18A-7728-565D-8036-2BC3BD9D0B33}" v="2" dt="2023-07-26T22:28:42.853"/>
    <p1510:client id="{65F6081C-B28B-CAC5-E105-15F27BF248B2}" v="25" dt="2023-10-18T19:58:45.835"/>
    <p1510:client id="{72438AB5-279A-38F5-8751-6376B4128C5F}" v="271" dt="2023-07-19T19:41:02.681"/>
    <p1510:client id="{74745A65-7BFE-B7F5-59E9-15548BE7CC66}" v="200" dt="2023-10-06T02:55:18.942"/>
    <p1510:client id="{74A3A30C-5ABF-7B85-C17E-D888BA803B4B}" v="24" dt="2023-08-01T18:01:09.260"/>
    <p1510:client id="{7937CACD-9CC4-AED9-9B7F-B0650E585B9F}" v="5" dt="2023-10-18T20:04:44.784"/>
    <p1510:client id="{841FCEDD-B628-D34B-ADC6-6359C0AE57E4}" v="5" dt="2023-07-20T14:50:51.790"/>
    <p1510:client id="{84DD55D9-8D69-681B-06EB-A2F3C608F8AA}" v="252" dt="2023-07-21T16:08:24.940"/>
    <p1510:client id="{A2FE2631-144A-C212-B762-AECA0C98996A}" v="3" dt="2023-07-24T16:21:50.893"/>
    <p1510:client id="{A5E26985-918A-A247-AB92-7FBCC99C19E5}" v="1" dt="2023-08-02T15:00:04.975"/>
    <p1510:client id="{ADD9E895-AFE1-D8EA-0692-EAAB839D7EA4}" v="2" dt="2023-07-28T20:37:53.439"/>
    <p1510:client id="{B0FE38BB-A3EF-195F-4555-C543EAC87C6C}" v="1" dt="2023-11-08T19:16:57.651"/>
    <p1510:client id="{B21EE228-197C-3AD2-CA8E-ECAE4C6A9FC8}" v="11" dt="2023-11-07T17:40:01.264"/>
    <p1510:client id="{B6889DD8-F4C0-4E63-5375-00B1750BE1CC}" v="30" dt="2023-10-05T16:04:45.970"/>
    <p1510:client id="{CA6715CA-BE00-AE0B-7083-4D81E69BF110}" v="8" dt="2023-07-28T20:09:56.579"/>
    <p1510:client id="{D0B36A4E-2C40-35FB-4F01-7FD354C61A84}" v="6" dt="2023-10-06T16:05:26.298"/>
    <p1510:client id="{D3509D14-B39F-E0AB-123B-1F3838CC2916}" v="96" dt="2023-10-06T14:35:29.495"/>
    <p1510:client id="{E0050486-E5C7-8716-2E56-92F784841F4E}" v="179" dt="2023-07-21T20:59:57.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456"/>
        <p:guide orient="horz" pos="1176"/>
        <p:guide orient="horz" pos="2112"/>
        <p:guide pos="5304"/>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121EDF2D-9761-4977-85F8-28B9D60E619A}" type="datetimeFigureOut">
              <a:rPr lang="en-US" smtClean="0"/>
              <a:pPr/>
              <a:t>11/14/2023</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0408851-5D0B-4604-9E06-4F737DCE1F61}" type="slidenum">
              <a:rPr lang="en-US" smtClean="0"/>
              <a:pPr/>
              <a:t>‹#›</a:t>
            </a:fld>
            <a:endParaRPr lang="en-US"/>
          </a:p>
        </p:txBody>
      </p:sp>
    </p:spTree>
    <p:extLst>
      <p:ext uri="{BB962C8B-B14F-4D97-AF65-F5344CB8AC3E}">
        <p14:creationId xmlns:p14="http://schemas.microsoft.com/office/powerpoint/2010/main" val="3647126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186A80DE-D399-46AE-8EDA-9C4B3411ACA4}" type="datetimeFigureOut">
              <a:rPr lang="en-US" smtClean="0"/>
              <a:pPr/>
              <a:t>11/14/2023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83FB95D8-32F6-4251-B6DD-11C28173D8A4}" type="slidenum">
              <a:rPr lang="en-US" smtClean="0"/>
              <a:pPr/>
              <a:t>‹#›</a:t>
            </a:fld>
            <a:endParaRPr lang="en-US"/>
          </a:p>
        </p:txBody>
      </p:sp>
    </p:spTree>
    <p:extLst>
      <p:ext uri="{BB962C8B-B14F-4D97-AF65-F5344CB8AC3E}">
        <p14:creationId xmlns:p14="http://schemas.microsoft.com/office/powerpoint/2010/main" val="46616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jobcorpsmaterails@mpf.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266">
              <a:buFont typeface="Arial"/>
              <a:buChar char="•"/>
              <a:defRPr/>
            </a:pPr>
            <a:r>
              <a:rPr lang="en-US">
                <a:cs typeface="Calibri"/>
              </a:rPr>
              <a:t>Hi, everyone. Thank you for joining me for today's training on our new workforce outreach toolkit. My name is Jessica Darden, and I work for MP&amp;F Strategic Communications.</a:t>
            </a:r>
          </a:p>
          <a:p>
            <a:pPr defTabSz="914266">
              <a:defRPr/>
            </a:pPr>
            <a:r>
              <a:rPr lang="en-US">
                <a:cs typeface="Calibri"/>
              </a:rPr>
              <a:t> </a:t>
            </a:r>
            <a:endParaRPr lang="en-US">
              <a:ea typeface="Calibri"/>
              <a:cs typeface="Calibri"/>
            </a:endParaRPr>
          </a:p>
          <a:p>
            <a:pPr marL="171450" indent="-171450" defTabSz="914266">
              <a:buFont typeface="Arial"/>
              <a:buChar char="•"/>
              <a:defRPr/>
            </a:pPr>
            <a:r>
              <a:rPr lang="en-US"/>
              <a:t>We are the communications support contractor for Job Corps, and are responsible for creating national recruitment materials, coordinating Job Corps’ national advertising campaigns, and managing the program’s social media accounts on Facebook, YouTube, Instagram, and now Twitter or "X." We also do many other things as well, but these are some of the main ways that we support the Job Corps National Office. </a:t>
            </a:r>
            <a:endParaRPr lang="en-US">
              <a:cs typeface="Calibri"/>
            </a:endParaRPr>
          </a:p>
          <a:p>
            <a:pPr marL="171450" indent="-171450" defTabSz="914266">
              <a:lnSpc>
                <a:spcPct val="107000"/>
              </a:lnSpc>
              <a:buFont typeface="Arial"/>
              <a:buChar char="•"/>
              <a:defRPr/>
            </a:pPr>
            <a:endParaRPr lang="en-US">
              <a:cs typeface="Calibri"/>
            </a:endParaRPr>
          </a:p>
          <a:p>
            <a:pPr marL="171450" indent="-171450" defTabSz="914266">
              <a:lnSpc>
                <a:spcPct val="107000"/>
              </a:lnSpc>
              <a:buFont typeface="Arial"/>
              <a:buChar char="•"/>
              <a:defRPr/>
            </a:pPr>
            <a:r>
              <a:rPr lang="en-US"/>
              <a:t>Before we begin, please add your name, center (or organization), and e-mail address into the chat box. This webinar will last about 45 minutes, including some time for Q&amp;A at the end of the webinar. At any point throughout the webinar, feel free to type questions in the chat box at the bottom of your screen. Someone from MP&amp;F will be monitoring the chat box and will respond to you or flag your question for discussion at the end. </a:t>
            </a:r>
            <a:endParaRPr lang="en-US">
              <a:cs typeface="Calibri"/>
            </a:endParaRPr>
          </a:p>
          <a:p>
            <a:pPr marL="171450" indent="-171450" defTabSz="914266">
              <a:lnSpc>
                <a:spcPct val="107000"/>
              </a:lnSpc>
              <a:buFont typeface="Arial"/>
              <a:buChar char="•"/>
              <a:defRPr/>
            </a:pPr>
            <a:endParaRPr lang="en-US">
              <a:cs typeface="Calibri"/>
            </a:endParaRPr>
          </a:p>
          <a:p>
            <a:pPr marL="171450" indent="-171450" defTabSz="914266">
              <a:lnSpc>
                <a:spcPct val="107000"/>
              </a:lnSpc>
              <a:buFont typeface="Arial"/>
              <a:buChar char="•"/>
              <a:defRPr/>
            </a:pPr>
            <a:r>
              <a:rPr lang="en-US"/>
              <a:t>OK, let’s jump in. </a:t>
            </a:r>
            <a:endParaRPr lang="en-US">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a:t>
            </a:fld>
            <a:endParaRPr lang="en-US"/>
          </a:p>
        </p:txBody>
      </p:sp>
    </p:spTree>
    <p:extLst>
      <p:ext uri="{BB962C8B-B14F-4D97-AF65-F5344CB8AC3E}">
        <p14:creationId xmlns:p14="http://schemas.microsoft.com/office/powerpoint/2010/main" val="13092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As I mentioned, your event will most likely include a program of some sort with remarks by the center director, a featured employer, a Job Corps student or graduate, or even a DOL representative. </a:t>
            </a:r>
            <a:endParaRPr lang="en-US"/>
          </a:p>
          <a:p>
            <a:pPr marL="171450" indent="-171450">
              <a:buFont typeface="Arial"/>
              <a:buChar char="•"/>
            </a:pPr>
            <a:endParaRPr lang="en-US"/>
          </a:p>
          <a:p>
            <a:pPr marL="171450" indent="-171450">
              <a:buFont typeface="Arial"/>
              <a:buChar char="•"/>
            </a:pPr>
            <a:r>
              <a:rPr lang="en-US"/>
              <a:t>No matter who the identified speakers are for your event, the next material is a program speakers' tip sheet to aid you in making sure your speakers feel calm and confident. </a:t>
            </a:r>
            <a:endParaRPr lang="en-US">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This one-pager lists out our top seven public speaking tips to make sure it's a success.</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10</a:t>
            </a:fld>
            <a:endParaRPr lang="en-US"/>
          </a:p>
        </p:txBody>
      </p:sp>
    </p:spTree>
    <p:extLst>
      <p:ext uri="{BB962C8B-B14F-4D97-AF65-F5344CB8AC3E}">
        <p14:creationId xmlns:p14="http://schemas.microsoft.com/office/powerpoint/2010/main" val="303698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Every event needs a good program so attendees know what to expect and how to manage their time at the event. </a:t>
            </a:r>
          </a:p>
          <a:p>
            <a:pPr marL="171450" indent="-171450">
              <a:buFont typeface="Arial"/>
              <a:buChar char="•"/>
            </a:pPr>
            <a:endParaRPr lang="en-US">
              <a:cs typeface="Calibri"/>
            </a:endParaRPr>
          </a:p>
          <a:p>
            <a:pPr marL="171450" indent="-171450">
              <a:buFont typeface="Arial"/>
              <a:buChar char="•"/>
            </a:pPr>
            <a:r>
              <a:rPr lang="en-US">
                <a:cs typeface="Calibri"/>
              </a:rPr>
              <a:t>The templated program outlines a standard run of show, including welcome remarks, the pledge of allegiance, speaker introductions, speaker remarks and the timeline for the main event – whether it's the expo, career fair or roundtable. The back of the program has a message about Job Corps and encourages attendees to work/partner with Job Corps in the future.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This program or outline should be used to make sure the event runs smoothly and that there is an understanding on what will take place during the event. E-mail our team for customization.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11</a:t>
            </a:fld>
            <a:endParaRPr lang="en-US"/>
          </a:p>
        </p:txBody>
      </p:sp>
    </p:spTree>
    <p:extLst>
      <p:ext uri="{BB962C8B-B14F-4D97-AF65-F5344CB8AC3E}">
        <p14:creationId xmlns:p14="http://schemas.microsoft.com/office/powerpoint/2010/main" val="265945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So this is actually a material that already exists and has been on the Materials Marketplace for a while. But since the purpose of the career fair is for students and/or graduates to get hired, we wanted to include this pocket resume template in the career fair toolkit so students can use it to give to employers at the event.  </a:t>
            </a:r>
            <a:endParaRPr lang="en-US"/>
          </a:p>
          <a:p>
            <a:pPr marL="171450" indent="-171450">
              <a:buFont typeface="Arial"/>
              <a:buChar char="•"/>
            </a:pPr>
            <a:endParaRPr lang="en-US">
              <a:cs typeface="Calibri"/>
            </a:endParaRPr>
          </a:p>
          <a:p>
            <a:pPr marL="171450" indent="-171450">
              <a:buFont typeface="Arial"/>
              <a:buChar char="•"/>
            </a:pPr>
            <a:r>
              <a:rPr lang="en-US">
                <a:cs typeface="Calibri"/>
              </a:rPr>
              <a:t>This resume template provides students with a structured format on what information to include and how to present it effectively. It ensures the document looks organized, visually appealing and easy to read, making a positive first impression on potential employers. Students can download the template directly to their computer and edit the template. </a:t>
            </a:r>
          </a:p>
        </p:txBody>
      </p:sp>
      <p:sp>
        <p:nvSpPr>
          <p:cNvPr id="4" name="Slide Number Placeholder 3"/>
          <p:cNvSpPr>
            <a:spLocks noGrp="1"/>
          </p:cNvSpPr>
          <p:nvPr>
            <p:ph type="sldNum" sz="quarter" idx="5"/>
          </p:nvPr>
        </p:nvSpPr>
        <p:spPr/>
        <p:txBody>
          <a:bodyPr/>
          <a:lstStyle/>
          <a:p>
            <a:fld id="{83FB95D8-32F6-4251-B6DD-11C28173D8A4}" type="slidenum">
              <a:rPr lang="en-US" smtClean="0"/>
              <a:pPr/>
              <a:t>12</a:t>
            </a:fld>
            <a:endParaRPr lang="en-US"/>
          </a:p>
        </p:txBody>
      </p:sp>
    </p:spTree>
    <p:extLst>
      <p:ext uri="{BB962C8B-B14F-4D97-AF65-F5344CB8AC3E}">
        <p14:creationId xmlns:p14="http://schemas.microsoft.com/office/powerpoint/2010/main" val="4031602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 next material is a document that is for the employer roundtable discussion event. I mentioned this earlier when I was talking about this event. This document contains several prompts that will help with conversation flow and building relationships. </a:t>
            </a:r>
          </a:p>
          <a:p>
            <a:pPr marL="171450" indent="-171450">
              <a:buFont typeface="Arial"/>
              <a:buChar char="•"/>
            </a:pPr>
            <a:endParaRPr lang="en-US">
              <a:cs typeface="Calibri"/>
            </a:endParaRPr>
          </a:p>
          <a:p>
            <a:pPr marL="171450" indent="-171450">
              <a:buFont typeface="Arial"/>
              <a:buChar char="•"/>
            </a:pPr>
            <a:r>
              <a:rPr lang="en-US">
                <a:cs typeface="Calibri"/>
              </a:rPr>
              <a:t> The prompts spark productive conversation with employers and industry leaders. </a:t>
            </a:r>
          </a:p>
          <a:p>
            <a:pPr marL="171450" indent="-171450">
              <a:buFont typeface="Arial"/>
              <a:buChar char="•"/>
            </a:pPr>
            <a:endParaRPr lang="en-US">
              <a:cs typeface="Calibri"/>
            </a:endParaRPr>
          </a:p>
          <a:p>
            <a:pPr marL="171450" indent="-171450">
              <a:buFont typeface="Arial"/>
              <a:buChar char="•"/>
            </a:pPr>
            <a:r>
              <a:rPr lang="en-US">
                <a:cs typeface="Calibri"/>
              </a:rPr>
              <a:t>Some prompts include: </a:t>
            </a:r>
          </a:p>
          <a:p>
            <a:pPr lvl="1" indent="-171450">
              <a:buFont typeface="Arial"/>
              <a:buChar char="•"/>
            </a:pPr>
            <a:r>
              <a:rPr lang="en-US">
                <a:cs typeface="Calibri"/>
              </a:rPr>
              <a:t>What technical skills matter most to you right now for new employees? </a:t>
            </a:r>
          </a:p>
          <a:p>
            <a:pPr lvl="1" indent="-171450">
              <a:buFont typeface="Arial"/>
              <a:buChar char="•"/>
            </a:pPr>
            <a:r>
              <a:rPr lang="en-US">
                <a:cs typeface="Calibri"/>
              </a:rPr>
              <a:t>Do you currently hire apprentices? If yes, how many do you normally hire per year? </a:t>
            </a:r>
          </a:p>
          <a:p>
            <a:pPr lvl="1" indent="-171450">
              <a:buFont typeface="Arial"/>
              <a:buChar char="•"/>
            </a:pPr>
            <a:r>
              <a:rPr lang="en-US">
                <a:cs typeface="Calibri"/>
              </a:rPr>
              <a:t>What next steps would you like to prioritize first as we continue to explore ways we can partner together? </a:t>
            </a:r>
          </a:p>
          <a:p>
            <a:pPr marL="514350" lvl="1" indent="-228600">
              <a:buFont typeface="Arial"/>
              <a:buChar char="•"/>
            </a:pPr>
            <a:endParaRPr lang="en-US">
              <a:cs typeface="Calibri"/>
            </a:endParaRP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13</a:t>
            </a:fld>
            <a:endParaRPr lang="en-US"/>
          </a:p>
        </p:txBody>
      </p:sp>
    </p:spTree>
    <p:extLst>
      <p:ext uri="{BB962C8B-B14F-4D97-AF65-F5344CB8AC3E}">
        <p14:creationId xmlns:p14="http://schemas.microsoft.com/office/powerpoint/2010/main" val="5661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The next two materials are for media outreach. If you think your event would benefit from having media attend and you have permission to have media on your center from your Regional Office and Office of Public Affairs, these documents will be very helpful. </a:t>
            </a:r>
          </a:p>
          <a:p>
            <a:pPr marL="285750" indent="-285750">
              <a:buFont typeface="Arial"/>
              <a:buChar char="•"/>
            </a:pPr>
            <a:endParaRPr lang="en-US">
              <a:cs typeface="Calibri"/>
            </a:endParaRPr>
          </a:p>
          <a:p>
            <a:pPr marL="285750" indent="-285750">
              <a:buFont typeface="Arial"/>
              <a:buChar char="•"/>
            </a:pPr>
            <a:r>
              <a:rPr lang="en-US">
                <a:cs typeface="Calibri"/>
              </a:rPr>
              <a:t>The first is the pre-event media advisory that will help bring awareness to your event. MP&amp;F has filled in a lot of the basic information that goes into an advisory, and all the highlighted parts are what needs to be customized based on your event. </a:t>
            </a:r>
            <a:endParaRPr lang="en-US">
              <a:ea typeface="Calibri"/>
              <a:cs typeface="Calibri"/>
            </a:endParaRPr>
          </a:p>
          <a:p>
            <a:pPr marL="285750" indent="-285750">
              <a:buFont typeface="Arial"/>
              <a:buChar char="•"/>
            </a:pPr>
            <a:endParaRPr lang="en-US">
              <a:cs typeface="Calibri"/>
            </a:endParaRPr>
          </a:p>
          <a:p>
            <a:pPr marL="285750" indent="-285750">
              <a:buFont typeface="Arial"/>
              <a:buChar char="•"/>
            </a:pPr>
            <a:r>
              <a:rPr lang="en-US">
                <a:cs typeface="Calibri"/>
              </a:rPr>
              <a:t>A pre-event media advisory plays a crucial role in maximizing media coverage and generating interest and excitement about your upcoming event. It is a valuable tool in the overall event marketing and communication strategy, ensuring that your event gains the attention and coverage it deserves. Most media advisories are sent out two to four weeks in advance of the event to make sure the event gets on your local media outlets' radar. </a:t>
            </a:r>
            <a:endParaRPr lang="en-US">
              <a:ea typeface="Calibri"/>
              <a:cs typeface="Calibri"/>
            </a:endParaRPr>
          </a:p>
          <a:p>
            <a:pPr marL="285750" indent="-285750">
              <a:buFont typeface="Arial"/>
              <a:buChar char="•"/>
            </a:pPr>
            <a:endParaRPr lang="en-US">
              <a:cs typeface="Calibri"/>
            </a:endParaRPr>
          </a:p>
          <a:p>
            <a:pPr marL="285750" indent="-285750">
              <a:buFont typeface="Arial"/>
              <a:buChar char="•"/>
            </a:pPr>
            <a:r>
              <a:rPr lang="en-US">
                <a:cs typeface="Calibri"/>
              </a:rPr>
              <a:t>Some of you may have great relationships with your local media and know exactly who to send a media advisory to. If you need help with this, MP&amp;F can help you build out a media list and also distribute the advisory for you if need be. Just e-mail us again at </a:t>
            </a:r>
            <a:r>
              <a:rPr lang="en-US">
                <a:cs typeface="Calibri"/>
                <a:hlinkClick r:id="rId3"/>
              </a:rPr>
              <a:t>jobcorpsmaterials@mpf.com</a:t>
            </a:r>
            <a:r>
              <a:rPr lang="en-US">
                <a:ea typeface="Calibri"/>
                <a:cs typeface="Calibri"/>
              </a:rPr>
              <a:t>.</a:t>
            </a: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14</a:t>
            </a:fld>
            <a:endParaRPr lang="en-US"/>
          </a:p>
        </p:txBody>
      </p:sp>
    </p:spTree>
    <p:extLst>
      <p:ext uri="{BB962C8B-B14F-4D97-AF65-F5344CB8AC3E}">
        <p14:creationId xmlns:p14="http://schemas.microsoft.com/office/powerpoint/2010/main" val="65255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a:p>
            <a:pPr marL="285750" indent="-285750">
              <a:buFont typeface="Arial"/>
              <a:buChar char="•"/>
            </a:pPr>
            <a:r>
              <a:rPr lang="en-US">
                <a:cs typeface="Calibri"/>
              </a:rPr>
              <a:t>Following the media advisory – you will want to send out a post-event news release that gives highlights of the event and who attended. Many news outlets will run a short blurb or story about the event if you send it along with great photos and maybe even video from the event. </a:t>
            </a:r>
          </a:p>
          <a:p>
            <a:pPr marL="285750" indent="-285750">
              <a:buFont typeface="Arial"/>
              <a:buChar char="•"/>
            </a:pPr>
            <a:endParaRPr lang="en-US">
              <a:cs typeface="Calibri"/>
            </a:endParaRPr>
          </a:p>
          <a:p>
            <a:pPr marL="285750" indent="-285750">
              <a:buFont typeface="Arial"/>
              <a:buChar char="•"/>
            </a:pPr>
            <a:r>
              <a:rPr lang="en-US">
                <a:cs typeface="Calibri"/>
              </a:rPr>
              <a:t>This is the post-event media release template that will help media outlets understand the key takeaways from the event. This is a great way to share the event's success with a broader audience and reinforce a positive perception of Job Corps in your community. </a:t>
            </a:r>
            <a:endParaRPr lang="en-US">
              <a:ea typeface="Calibri"/>
              <a:cs typeface="Calibri"/>
            </a:endParaRPr>
          </a:p>
          <a:p>
            <a:pPr marL="285750" indent="-285750">
              <a:buFont typeface="Arial"/>
              <a:buChar char="•"/>
            </a:pPr>
            <a:endParaRPr lang="en-US">
              <a:cs typeface="Calibri"/>
            </a:endParaRPr>
          </a:p>
          <a:p>
            <a:pPr marL="285750" indent="-285750">
              <a:buFont typeface="Arial"/>
              <a:buChar char="•"/>
            </a:pPr>
            <a:r>
              <a:rPr lang="en-US">
                <a:cs typeface="Calibri"/>
              </a:rPr>
              <a:t>Again, if you need help writing the release and distributing it to media, you can let MP&amp;F know and we are more than happy to provide as much or as little assistance as you need.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15</a:t>
            </a:fld>
            <a:endParaRPr lang="en-US"/>
          </a:p>
        </p:txBody>
      </p:sp>
    </p:spTree>
    <p:extLst>
      <p:ext uri="{BB962C8B-B14F-4D97-AF65-F5344CB8AC3E}">
        <p14:creationId xmlns:p14="http://schemas.microsoft.com/office/powerpoint/2010/main" val="133205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Our last material in the Workforce Outreach Toolkit is the post-event survey. </a:t>
            </a:r>
          </a:p>
          <a:p>
            <a:pPr marL="171450" indent="-171450">
              <a:buFont typeface="Arial"/>
              <a:buChar char="•"/>
            </a:pPr>
            <a:endParaRPr lang="en-US">
              <a:cs typeface="Calibri"/>
            </a:endParaRPr>
          </a:p>
          <a:p>
            <a:pPr marL="171450" indent="-171450">
              <a:buFont typeface="Arial"/>
              <a:buChar char="•"/>
            </a:pPr>
            <a:r>
              <a:rPr lang="en-US">
                <a:cs typeface="Calibri"/>
              </a:rPr>
              <a:t>This survey allows your center to gather valuable attendee feedback, evaluating event success and identifying areas for improvement. This should be sent to all attendees (you should have all of their contact information from the invitation list).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 survey is a recommended list of questions to ask those who attended your event. You can distribute it in a couple different ways. You can put the questions in SurveyMonkey and send the link out to everyone, or you can copy and paste the questions into an e-mail and distribute it that way. Whatever works best for your center.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16</a:t>
            </a:fld>
            <a:endParaRPr lang="en-US"/>
          </a:p>
        </p:txBody>
      </p:sp>
    </p:spTree>
    <p:extLst>
      <p:ext uri="{BB962C8B-B14F-4D97-AF65-F5344CB8AC3E}">
        <p14:creationId xmlns:p14="http://schemas.microsoft.com/office/powerpoint/2010/main" val="688111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Now we touched on this a little at the beginning of the presentation, but I want to make sure you are all aware that this toolkit lives on the Materials Marketplace, along with a bunch of additional materials to help you in your outreach efforts. </a:t>
            </a:r>
          </a:p>
          <a:p>
            <a:pPr marL="171450" indent="-171450">
              <a:buFont typeface="Arial"/>
              <a:buChar char="•"/>
            </a:pPr>
            <a:endParaRPr lang="en-US"/>
          </a:p>
          <a:p>
            <a:pPr marL="171450" indent="-171450">
              <a:buFont typeface="Arial"/>
              <a:buChar char="•"/>
            </a:pPr>
            <a:r>
              <a:rPr lang="en-US"/>
              <a:t>Every material on the Marketplace has been approved by the National Office of Job Corps and you should be using them frequently. You can order any of our orderable materials that are available for FREE; think of it as the Amazon of Job Corps, where you can order just about everything needed to successfully recruit and retain students. A few materials are listed as 'download only' where you can download them directly to your computer and use a center or local printer to print these materials.  </a:t>
            </a:r>
            <a:r>
              <a:rPr lang="en-US">
                <a:ea typeface="Calibri"/>
                <a:cs typeface="Calibri"/>
              </a:rPr>
              <a:t> </a:t>
            </a:r>
          </a:p>
          <a:p>
            <a:pPr marL="171450" indent="-171450">
              <a:buFont typeface="Arial"/>
              <a:buChar char="•"/>
            </a:pPr>
            <a:endParaRPr lang="en-US"/>
          </a:p>
          <a:p>
            <a:pPr marL="171450" indent="-171450">
              <a:buFont typeface="Arial"/>
              <a:buChar char="•"/>
            </a:pPr>
            <a:r>
              <a:rPr lang="en-US"/>
              <a:t>To order a material, simply click on its image and you will be taken to a new page where you can add the material to your cart. Most materials are available in quantities of 25–100, but we can accommodate larger orders as well if you e-mail our team. We will get into that in the next slide. Fill your cart with as many materials as you would like, and then click on the shopping cart icon to check out.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17</a:t>
            </a:fld>
            <a:endParaRPr lang="en-US"/>
          </a:p>
        </p:txBody>
      </p:sp>
    </p:spTree>
    <p:extLst>
      <p:ext uri="{BB962C8B-B14F-4D97-AF65-F5344CB8AC3E}">
        <p14:creationId xmlns:p14="http://schemas.microsoft.com/office/powerpoint/2010/main" val="3423433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As we mentioned before, a few of the materials in the toolkit will need our assistance with customization.</a:t>
            </a:r>
            <a:endParaRPr lang="en-US"/>
          </a:p>
          <a:p>
            <a:pPr marL="171450" indent="-171450">
              <a:buFont typeface="Arial"/>
              <a:buChar char="•"/>
            </a:pPr>
            <a:endParaRPr lang="en-US">
              <a:ea typeface="Calibri"/>
              <a:cs typeface="Calibri"/>
            </a:endParaRPr>
          </a:p>
          <a:p>
            <a:pPr marL="171450" indent="-171450">
              <a:buFont typeface="Arial"/>
              <a:buChar char="•"/>
            </a:pPr>
            <a:r>
              <a:rPr lang="en-US"/>
              <a:t>On the screen, you will see two of our new career technical training area fliers. We have created these for each training program, and they will be available on the Materials Marketplace soon, pending National Office approval. If there are any training programs specific to your center that you'd like to highlight that are not available on the new training area fliers, please reach out to our team at </a:t>
            </a:r>
            <a:r>
              <a:rPr lang="en-US">
                <a:hlinkClick r:id="rId3"/>
              </a:rPr>
              <a:t>jobcorpsmaterials@mpf.com</a:t>
            </a:r>
            <a:r>
              <a:rPr lang="en-US"/>
              <a:t>.  </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Sans-Serif"/>
              <a:buChar char="•"/>
            </a:pPr>
            <a:endParaRPr lang="en-US">
              <a:ea typeface="Calibri"/>
              <a:cs typeface="Calibri"/>
            </a:endParaRPr>
          </a:p>
          <a:p>
            <a:pPr marL="171450" indent="-171450">
              <a:buFont typeface="Arial,Sans-Serif"/>
              <a:buChar char="•"/>
            </a:pP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18</a:t>
            </a:fld>
            <a:endParaRPr lang="en-US"/>
          </a:p>
        </p:txBody>
      </p:sp>
    </p:spTree>
    <p:extLst>
      <p:ext uri="{BB962C8B-B14F-4D97-AF65-F5344CB8AC3E}">
        <p14:creationId xmlns:p14="http://schemas.microsoft.com/office/powerpoint/2010/main" val="259929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In additional to the Workforce Outreach Toolkit, we highly recommend familiarizing yourself with our Employer Outreach Toolkit/resources. The pieces listed on the screen are the materials available in the toolkit, and we'll dive into when and how to use each material in the next few slides. </a:t>
            </a:r>
          </a:p>
          <a:p>
            <a:pPr marL="285750" indent="-285750">
              <a:buFont typeface="Arial"/>
              <a:buChar char="•"/>
            </a:pPr>
            <a:r>
              <a:rPr lang="en-US">
                <a:ea typeface="Calibri"/>
                <a:cs typeface="Calibri"/>
              </a:rPr>
              <a:t>These are great materials to hand out to employers at your Workforce Outreach events, and they can aid you in showcasing Job Corps' successful partnerships and commitment to getting students workforce-ready. </a:t>
            </a:r>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19</a:t>
            </a:fld>
            <a:endParaRPr lang="en-US"/>
          </a:p>
        </p:txBody>
      </p:sp>
    </p:spTree>
    <p:extLst>
      <p:ext uri="{BB962C8B-B14F-4D97-AF65-F5344CB8AC3E}">
        <p14:creationId xmlns:p14="http://schemas.microsoft.com/office/powerpoint/2010/main" val="131553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Hopefully everyone participating today has had a chance to review the Job Corps Program Instruction Notice 22-19, also known as "Promoting and Advancing Job Corps Centers as Infrastructure Academies." There is a lot of very helpful information in the PIN, and it highlights the need for and the benefits of Job Corps Centers partnering with employers to establish our program as a talent pipeline that will help employers fill the wave of jobs created by recent historic investments in our nation’s infrastructure. And as I'm sure you all noticed – another PIN was very recently issued, Program Instruction Notice No. 23-05, “Local Workforce Outreach Events and Toolkits.” This notice complements PIN No. 22-19 in that it maps out and provides tools to support centers with workforce outreach at the local level. PIN No. 23-05 includes a call to action that requires all Job Corps centers each to host two workforce outreach events by the end of fiscal year 2024. These events should support each center's strategic action plan to help establish a local partnership network. The workforce outreach toolkit that we are discussing today has been created to aid your center in planning engaging events with these various audiences. </a:t>
            </a:r>
            <a:endParaRPr lang="en-US" dirty="0">
              <a:cs typeface="Calibri"/>
            </a:endParaRPr>
          </a:p>
          <a:p>
            <a:pPr marL="171450" indent="-171450">
              <a:buFont typeface="Arial"/>
              <a:buChar char="•"/>
            </a:pPr>
            <a:endParaRPr lang="en-US" dirty="0">
              <a:cs typeface="Calibri"/>
            </a:endParaRPr>
          </a:p>
          <a:p>
            <a:pPr marL="171450" indent="-171450">
              <a:buFont typeface="Arial"/>
              <a:buChar char="•"/>
            </a:pPr>
            <a:r>
              <a:rPr lang="en-US" dirty="0">
                <a:cs typeface="Calibri"/>
              </a:rPr>
              <a:t>Now many of you may already host employer-focused events like career fairs on a regular basis, which is great. You are already ahead of the game. </a:t>
            </a:r>
            <a:endParaRPr lang="en-US" dirty="0">
              <a:ea typeface="Calibri"/>
              <a:cs typeface="Calibri"/>
            </a:endParaRPr>
          </a:p>
          <a:p>
            <a:pPr marL="171450" indent="-171450">
              <a:buFont typeface="Arial"/>
              <a:buChar char="•"/>
            </a:pPr>
            <a:endParaRPr lang="en-US">
              <a:cs typeface="Calibri"/>
            </a:endParaRPr>
          </a:p>
          <a:p>
            <a:pPr marL="171450" indent="-171450">
              <a:buFont typeface="Arial"/>
              <a:buChar char="•"/>
            </a:pPr>
            <a:r>
              <a:rPr lang="en-US" dirty="0">
                <a:cs typeface="Calibri"/>
              </a:rPr>
              <a:t>But even if you already do or don't host these types of events on your campuses, I think the toolkits we will be discussing today will be really helpful for everyone as they contain a lot of helpful resources that will help you plan and execute successful outreach events. </a:t>
            </a:r>
            <a:endParaRPr lang="en-US" dirty="0">
              <a:ea typeface="Calibri"/>
              <a:cs typeface="Calibri"/>
            </a:endParaRPr>
          </a:p>
          <a:p>
            <a:pPr marL="171450" indent="-171450">
              <a:buFont typeface="Arial"/>
              <a:buChar char="•"/>
            </a:pPr>
            <a:endParaRPr lang="en-US">
              <a:cs typeface="Calibri"/>
            </a:endParaRPr>
          </a:p>
          <a:p>
            <a:pPr marL="171450" indent="-171450">
              <a:buFont typeface="Arial"/>
              <a:buChar char="•"/>
            </a:pPr>
            <a:r>
              <a:rPr lang="en-US" dirty="0">
                <a:cs typeface="Calibri"/>
              </a:rPr>
              <a:t>So today's webinar will go into detail about the new Workforce Outreach Toolkit and its importance in executing events for different audiences. </a:t>
            </a:r>
            <a:endParaRPr lang="en-US" dirty="0">
              <a:ea typeface="Calibri"/>
              <a:cs typeface="Calibri"/>
            </a:endParaRPr>
          </a:p>
          <a:p>
            <a:pPr marL="171450" indent="-171450">
              <a:buFont typeface="Arial"/>
              <a:buChar char="•"/>
            </a:pPr>
            <a:endParaRPr lang="en-US">
              <a:cs typeface="Calibri"/>
            </a:endParaRPr>
          </a:p>
          <a:p>
            <a:pPr marL="171450" indent="-171450">
              <a:buFont typeface="Arial"/>
              <a:buChar char="•"/>
            </a:pPr>
            <a:r>
              <a:rPr lang="en-US" dirty="0">
                <a:cs typeface="Calibri"/>
              </a:rPr>
              <a:t>I'll break down the types of events your center can hold, along with the goals of each event, and  we'll look at the event materials available in the toolkit and review best practices on how to use them. </a:t>
            </a:r>
            <a:endParaRPr lang="en-US" dirty="0">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dirty="0">
                <a:ea typeface="Calibri"/>
                <a:cs typeface="Calibri"/>
              </a:rPr>
              <a:t>Finally we'll dive into where you can find these materials and additional materials for employer and workforce audiences to aid you in your events.</a:t>
            </a:r>
          </a:p>
          <a:p>
            <a:pPr marL="171450" indent="-171450">
              <a:buFont typeface="Arial"/>
              <a:buChar char="•"/>
            </a:pPr>
            <a:endParaRPr lang="en-US">
              <a:cs typeface="Calibri"/>
            </a:endParaRPr>
          </a:p>
          <a:p>
            <a:pPr marL="171450" indent="-171450">
              <a:buFont typeface="Arial"/>
              <a:buChar char="•"/>
            </a:pPr>
            <a:r>
              <a:rPr lang="en-US" dirty="0">
                <a:cs typeface="Calibri"/>
              </a:rPr>
              <a:t>We'll be covering a lot of information today, but don't worry. This training will be available on the Materials Marketplace, and we will be sending you a follow-up e-mail today or tomorrow that includes a link to where you can find the training and the toolkit materials.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a:t>
            </a:fld>
            <a:endParaRPr lang="en-US"/>
          </a:p>
        </p:txBody>
      </p:sp>
    </p:spTree>
    <p:extLst>
      <p:ext uri="{BB962C8B-B14F-4D97-AF65-F5344CB8AC3E}">
        <p14:creationId xmlns:p14="http://schemas.microsoft.com/office/powerpoint/2010/main" val="77445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The work-based learning flier is a great material to inform employers about Job Corps successful partnerships and centers' work-based learning programs. The flier lists out what work-based learning is and how to set students up for success with hands-on experience in their career field. </a:t>
            </a:r>
          </a:p>
          <a:p>
            <a:pPr marL="285750" indent="-285750">
              <a:buFont typeface="Arial"/>
              <a:buChar char="•"/>
            </a:pPr>
            <a:endParaRPr lang="en-US">
              <a:ea typeface="Calibri"/>
              <a:cs typeface="Calibri"/>
            </a:endParaRPr>
          </a:p>
          <a:p>
            <a:pPr marL="285750" indent="-285750">
              <a:buFont typeface="Arial"/>
              <a:buChar char="•"/>
            </a:pPr>
            <a:r>
              <a:rPr lang="en-US">
                <a:ea typeface="Calibri"/>
                <a:cs typeface="Calibri"/>
              </a:rPr>
              <a:t>It also informs employers how they can get involved with Job Corps and the benefits a partnership can bring, not only to the them, but to the students as well. It is suggested to share this flier with local businesses in the area and would be a great resource to hand out if your center plans on hosting a Student Career Training Expo. </a:t>
            </a:r>
            <a:endParaRPr lang="en-US"/>
          </a:p>
          <a:p>
            <a:pPr marL="285750" indent="-2857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20</a:t>
            </a:fld>
            <a:endParaRPr lang="en-US"/>
          </a:p>
        </p:txBody>
      </p:sp>
    </p:spTree>
    <p:extLst>
      <p:ext uri="{BB962C8B-B14F-4D97-AF65-F5344CB8AC3E}">
        <p14:creationId xmlns:p14="http://schemas.microsoft.com/office/powerpoint/2010/main" val="4129406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ea typeface="Calibri"/>
              <a:cs typeface="Calibri"/>
            </a:endParaRPr>
          </a:p>
          <a:p>
            <a:pPr marL="285750" indent="-285750">
              <a:lnSpc>
                <a:spcPct val="90000"/>
              </a:lnSpc>
              <a:spcBef>
                <a:spcPts val="1000"/>
              </a:spcBef>
              <a:buFont typeface="Arial"/>
              <a:buChar char="•"/>
            </a:pPr>
            <a:r>
              <a:rPr lang="en-US"/>
              <a:t>The Job Corps Employer Brochure and Flier should be shared with employers who may be considering hiring a Job Corps student. These materials should be shared with local employers, community leaders and government officials. The brochure details how employers can benefit from hiring Job Corps students who are dependable, work-ready, cost-efficient employees, and it includes testimonials from company leaders who have hired Job Corps students. Employers will read how Job Corps can provide scalable and local talent, a streamlined recruiting process, and experienced recruits. These materials also offer an overview of the program, including training areas and center locations.</a:t>
            </a:r>
            <a:endParaRPr lang="en-US">
              <a:ea typeface="Calibri"/>
              <a:cs typeface="Calibri"/>
            </a:endParaRPr>
          </a:p>
          <a:p>
            <a:pPr marL="285750" indent="-285750">
              <a:lnSpc>
                <a:spcPct val="90000"/>
              </a:lnSpc>
              <a:spcBef>
                <a:spcPts val="1000"/>
              </a:spcBef>
              <a:buFont typeface="Arial"/>
              <a:buChar char="•"/>
            </a:pPr>
            <a:endParaRPr lang="en-US">
              <a:ea typeface="Calibri"/>
              <a:cs typeface="Calibri"/>
            </a:endParaRPr>
          </a:p>
          <a:p>
            <a:pPr marL="285750" indent="-285750">
              <a:lnSpc>
                <a:spcPct val="90000"/>
              </a:lnSpc>
              <a:spcBef>
                <a:spcPts val="1000"/>
              </a:spcBef>
              <a:buFont typeface="Arial"/>
              <a:buChar char="•"/>
            </a:pPr>
            <a:r>
              <a:rPr lang="en-US">
                <a:ea typeface="Calibri"/>
                <a:cs typeface="Calibri"/>
              </a:rPr>
              <a:t>This brochure should be shared far and wide at your outreach events, but definitely make sure you are handing these out if your center chooses to host a career fair. </a:t>
            </a:r>
          </a:p>
          <a:p>
            <a:pPr marL="285750" indent="-285750">
              <a:lnSpc>
                <a:spcPct val="90000"/>
              </a:lnSpc>
              <a:spcBef>
                <a:spcPts val="1000"/>
              </a:spcBef>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21</a:t>
            </a:fld>
            <a:endParaRPr lang="en-US"/>
          </a:p>
        </p:txBody>
      </p:sp>
    </p:spTree>
    <p:extLst>
      <p:ext uri="{BB962C8B-B14F-4D97-AF65-F5344CB8AC3E}">
        <p14:creationId xmlns:p14="http://schemas.microsoft.com/office/powerpoint/2010/main" val="277603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There is also a one-pager/flier that speaks about Job Corps as Infrastructure Academies. This flier can be shared with workforce partners who could benefit from connecting Job Corps with employers looking to hire advanced manufacturing, construction, renewable resources and energy, transportation, and other infrastructure-related Job Corps graduates. Encourage them to learn more about how Job Corps grads can benefit their organization and complete the Employer Interest Form that can be found at JobCorps.org under the 'I am an Employer' section. </a:t>
            </a: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22</a:t>
            </a:fld>
            <a:endParaRPr lang="en-US"/>
          </a:p>
        </p:txBody>
      </p:sp>
    </p:spTree>
    <p:extLst>
      <p:ext uri="{BB962C8B-B14F-4D97-AF65-F5344CB8AC3E}">
        <p14:creationId xmlns:p14="http://schemas.microsoft.com/office/powerpoint/2010/main" val="198763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marL="285750" indent="-285750">
              <a:lnSpc>
                <a:spcPct val="107000"/>
              </a:lnSpc>
              <a:buFont typeface="Arial"/>
              <a:buChar char="•"/>
              <a:defRPr/>
            </a:pPr>
            <a:r>
              <a:rPr lang="en-US" dirty="0"/>
              <a:t>Well, I think we have covered everything, and this will conclude the training today. I know that was a lot of information to take in, so please feel free to ask any questions about the topics we covered today. And please remember this training is available on the Materials Marketplace if you would like to review it again on your own time. </a:t>
            </a:r>
            <a:endParaRPr lang="en-US" dirty="0">
              <a:cs typeface="Calibri"/>
            </a:endParaRPr>
          </a:p>
          <a:p>
            <a:pPr marL="285750" indent="-285750">
              <a:lnSpc>
                <a:spcPct val="107000"/>
              </a:lnSpc>
              <a:buFont typeface="Arial"/>
              <a:buChar char="•"/>
              <a:defRPr/>
            </a:pPr>
            <a:endParaRPr lang="en-US">
              <a:cs typeface="Calibri"/>
            </a:endParaRPr>
          </a:p>
          <a:p>
            <a:pPr marL="285750" indent="-285750">
              <a:lnSpc>
                <a:spcPct val="107000"/>
              </a:lnSpc>
              <a:buFont typeface="Arial" panose="05050102010706020507" pitchFamily="18" charset="2"/>
              <a:buChar char="•"/>
              <a:defRPr/>
            </a:pPr>
            <a:r>
              <a:rPr lang="en-US" dirty="0"/>
              <a:t>At this time, we’ll be dropping a feedback link into the chat box. We appreciate any and all feedback in regard to this presentation. </a:t>
            </a:r>
            <a:endParaRPr lang="en-US" dirty="0">
              <a:cs typeface="Calibri"/>
            </a:endParaRPr>
          </a:p>
          <a:p>
            <a:pPr marL="285750" marR="0" lvl="0" indent="-285750">
              <a:lnSpc>
                <a:spcPct val="107000"/>
              </a:lnSpc>
              <a:spcBef>
                <a:spcPts val="0"/>
              </a:spcBef>
              <a:spcAft>
                <a:spcPts val="0"/>
              </a:spcAft>
              <a:buClrTx/>
              <a:buSzTx/>
              <a:buFont typeface="Arial" panose="05050102010706020507" pitchFamily="18" charset="2"/>
              <a:buChar char="•"/>
              <a:tabLst/>
              <a:defRPr/>
            </a:pPr>
            <a:endParaRPr lang="en-US">
              <a:cs typeface="Calibri"/>
            </a:endParaRPr>
          </a:p>
          <a:p>
            <a:pPr marL="285750" marR="0" lvl="0" indent="-285750">
              <a:lnSpc>
                <a:spcPct val="107000"/>
              </a:lnSpc>
              <a:spcBef>
                <a:spcPts val="0"/>
              </a:spcBef>
              <a:spcAft>
                <a:spcPts val="0"/>
              </a:spcAft>
              <a:buFont typeface="Arial" panose="05050102010706020507" pitchFamily="18" charset="2"/>
              <a:buChar char="•"/>
              <a:defRPr/>
            </a:pPr>
            <a:r>
              <a:rPr lang="en-US" dirty="0"/>
              <a:t>If you have any questions about this presentation, you can either call or e-mail us and we’d be happy to help you. Our phone number and e-mail address are on the screen.</a:t>
            </a:r>
            <a:endParaRPr lang="en-US" dirty="0">
              <a:cs typeface="Calibri"/>
            </a:endParaRPr>
          </a:p>
          <a:p>
            <a:pPr marL="285750" marR="0" lvl="0" indent="-285750">
              <a:lnSpc>
                <a:spcPct val="107000"/>
              </a:lnSpc>
              <a:spcBef>
                <a:spcPts val="0"/>
              </a:spcBef>
              <a:spcAft>
                <a:spcPts val="800"/>
              </a:spcAft>
              <a:buFont typeface="Arial"/>
              <a:buChar char="•"/>
            </a:pPr>
            <a:endParaRPr lang="en-US" sz="1800">
              <a:effectLst/>
              <a:latin typeface="Times New Roman"/>
              <a:cs typeface="Times New Roman"/>
            </a:endParaRPr>
          </a:p>
          <a:p>
            <a:pPr marL="285750" marR="0" lvl="0" indent="-285750">
              <a:lnSpc>
                <a:spcPct val="107000"/>
              </a:lnSpc>
              <a:spcBef>
                <a:spcPts val="0"/>
              </a:spcBef>
              <a:spcAft>
                <a:spcPts val="800"/>
              </a:spcAft>
              <a:buFont typeface="Arial" panose="05050102010706020507" pitchFamily="18" charset="2"/>
              <a:buChar char="•"/>
            </a:pPr>
            <a:r>
              <a:rPr lang="en-US" dirty="0"/>
              <a:t>Thank you so much for joining us today.</a:t>
            </a:r>
            <a:endParaRPr lang="en-US" dirty="0">
              <a:cs typeface="Calibri"/>
            </a:endParaRPr>
          </a:p>
          <a:p>
            <a:endParaRPr lang="en-US" baseline="0"/>
          </a:p>
        </p:txBody>
      </p:sp>
      <p:sp>
        <p:nvSpPr>
          <p:cNvPr id="4" name="Slide Number Placeholder 3"/>
          <p:cNvSpPr>
            <a:spLocks noGrp="1"/>
          </p:cNvSpPr>
          <p:nvPr>
            <p:ph type="sldNum" sz="quarter" idx="10"/>
          </p:nvPr>
        </p:nvSpPr>
        <p:spPr/>
        <p:txBody>
          <a:bodyPr/>
          <a:lstStyle/>
          <a:p>
            <a:fld id="{83FB95D8-32F6-4251-B6DD-11C28173D8A4}" type="slidenum">
              <a:rPr lang="en-US" smtClean="0"/>
              <a:pPr/>
              <a:t>23</a:t>
            </a:fld>
            <a:endParaRPr lang="en-US"/>
          </a:p>
        </p:txBody>
      </p:sp>
    </p:spTree>
    <p:extLst>
      <p:ext uri="{BB962C8B-B14F-4D97-AF65-F5344CB8AC3E}">
        <p14:creationId xmlns:p14="http://schemas.microsoft.com/office/powerpoint/2010/main" val="396390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Employer and workforce outreach is a important focus for the program now that Job Corps centers have completed their Infrastructure Academy asset maps and action plans and are now focused on implementing these plans and building connections with potential partners. </a:t>
            </a:r>
          </a:p>
          <a:p>
            <a:pPr marL="171450" indent="-171450">
              <a:buFont typeface="Arial"/>
              <a:buChar char="•"/>
            </a:pPr>
            <a:endParaRPr lang="en-US">
              <a:cs typeface="Calibri"/>
            </a:endParaRPr>
          </a:p>
          <a:p>
            <a:pPr marL="171450" indent="-171450">
              <a:buFont typeface="Arial"/>
              <a:buChar char="•"/>
            </a:pPr>
            <a:r>
              <a:rPr lang="en-US">
                <a:cs typeface="Calibri"/>
              </a:rPr>
              <a:t>A great way to connect with new employer and community partners is to bring these organizations to your campus so they can see firsthand all the great opportunities the program provides for students and graduates.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 new Workforce Outreach Toolkit is available to help centers make these connections and plan engaging events with audiences such as employers, workforce boards and community organizations.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 toolkit (which is really three different toolkits) contains many helpful resources such as event planning tips and guidelines, templates for invitations, programs and media advisories, and much more that we will discuss later in the presentation.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 toolkit is designed to walk you through hosting a successful event step by step. </a:t>
            </a:r>
          </a:p>
          <a:p>
            <a:r>
              <a:rPr lang="en-US">
                <a:cs typeface="Calibri"/>
              </a:rPr>
              <a:t> </a:t>
            </a:r>
          </a:p>
          <a:p>
            <a:pPr marL="171450" indent="-171450">
              <a:buFont typeface="Arial"/>
              <a:buChar char="•"/>
            </a:pPr>
            <a:r>
              <a:rPr lang="en-US">
                <a:cs typeface="Calibri"/>
              </a:rPr>
              <a:t>The first and most important step is to establish a clear goal that is based on the specific needs of your center and students.</a:t>
            </a:r>
            <a:endParaRPr lang="en-US"/>
          </a:p>
          <a:p>
            <a:endParaRPr lang="en-US">
              <a:cs typeface="Calibri"/>
            </a:endParaRPr>
          </a:p>
          <a:p>
            <a:pPr marL="171450" indent="-171450">
              <a:buFont typeface="Arial"/>
              <a:buChar char="•"/>
            </a:pPr>
            <a:r>
              <a:rPr lang="en-US">
                <a:cs typeface="Calibri"/>
              </a:rPr>
              <a:t>So – what I mean by that is – first you need to determine what type of workforce outreach event would benefit your center the most at any given moment in time. Some questions to ask yourself could be: </a:t>
            </a:r>
            <a:endParaRPr lang="en-US">
              <a:ea typeface="Calibri"/>
              <a:cs typeface="Calibri"/>
            </a:endParaRPr>
          </a:p>
          <a:p>
            <a:pPr marL="628650" lvl="1" indent="-171450">
              <a:buFont typeface="Arial"/>
              <a:buChar char="•"/>
            </a:pPr>
            <a:r>
              <a:rPr lang="en-US">
                <a:cs typeface="Calibri"/>
              </a:rPr>
              <a:t>Do you have a large group of students ready to graduate and in immediate need of entry-level jobs?</a:t>
            </a:r>
          </a:p>
          <a:p>
            <a:pPr marL="628650" lvl="1" indent="-171450">
              <a:buFont typeface="Arial"/>
              <a:buChar char="•"/>
            </a:pPr>
            <a:r>
              <a:rPr lang="en-US">
                <a:cs typeface="Calibri"/>
              </a:rPr>
              <a:t>Do you need to build relationships with local employers (specifically infrastructure-related employers) and secure more work-based learning partnerships?</a:t>
            </a:r>
            <a:endParaRPr lang="en-US">
              <a:ea typeface="Calibri"/>
              <a:cs typeface="Calibri"/>
            </a:endParaRPr>
          </a:p>
          <a:p>
            <a:pPr marL="628650" lvl="1" indent="-171450">
              <a:buFont typeface="Arial"/>
              <a:buChar char="•"/>
            </a:pPr>
            <a:r>
              <a:rPr lang="en-US">
                <a:cs typeface="Calibri"/>
              </a:rPr>
              <a:t>Do you need guidance from local employers on training curriculum and/or industry trends?</a:t>
            </a:r>
          </a:p>
          <a:p>
            <a:pPr lvl="1"/>
            <a:endParaRPr lang="en-US">
              <a:cs typeface="Calibri"/>
            </a:endParaRPr>
          </a:p>
          <a:p>
            <a:pPr marL="171450" indent="-171450">
              <a:buFont typeface="Arial"/>
              <a:buChar char="•"/>
            </a:pPr>
            <a:r>
              <a:rPr lang="en-US">
                <a:cs typeface="Calibri"/>
              </a:rPr>
              <a:t>The answers to these questions will help you determine which type of event your center should host to best meet the needs of students and employers. We will discuss the three different types of events your center can hold in the next slide. </a:t>
            </a:r>
            <a:endParaRPr lang="en-US">
              <a:ea typeface="Calibri"/>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3</a:t>
            </a:fld>
            <a:endParaRPr lang="en-US"/>
          </a:p>
        </p:txBody>
      </p:sp>
    </p:spTree>
    <p:extLst>
      <p:ext uri="{BB962C8B-B14F-4D97-AF65-F5344CB8AC3E}">
        <p14:creationId xmlns:p14="http://schemas.microsoft.com/office/powerpoint/2010/main" val="106226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As I mentioned before, the toolkit has materials for three event types for your center. If it works for you, we suggest each center host at least two of the three events every year to meet the requirement outlined in PIN </a:t>
            </a:r>
            <a:r>
              <a:rPr lang="en-US"/>
              <a:t>22-19</a:t>
            </a:r>
            <a:r>
              <a:rPr lang="en-US">
                <a:cs typeface="Calibri"/>
              </a:rPr>
              <a:t>. Each event has its own materials and audience-specific resources to help reach your individual center's employer-focused goals. </a:t>
            </a:r>
          </a:p>
          <a:p>
            <a:pPr marL="171450" indent="-171450">
              <a:buFont typeface="Arial"/>
              <a:buChar char="•"/>
            </a:pPr>
            <a:endParaRPr lang="en-US">
              <a:cs typeface="Calibri"/>
            </a:endParaRPr>
          </a:p>
          <a:p>
            <a:pPr marL="171450" indent="-171450">
              <a:buFont typeface="Arial"/>
              <a:buChar char="•"/>
            </a:pPr>
            <a:r>
              <a:rPr lang="en-US">
                <a:cs typeface="Calibri"/>
              </a:rPr>
              <a:t>The first type of event is a Student Career Training Expo. The goal of this event is to highlight/showcase your center's different hands-on training programs by inviting local employers and community leaders to see your students in action. This will help build and foster relationships with the workforce development community members and identify opportunities for new work-based learning partnerships. The Student Expo is ideal for centers who are looking to reengage with local employers and introduce new employers and workforce entities to the program. By setting up booths for each career training area that are student-led (with support from instructors), your center has a great opportunity to show potential partners the types of skills students are learning and how their training is preparing them for the workforce. It also gives employers the chance to ask questions and engage with students one-on-one. A key component to this type of event is also the coordination of tours of the training classrooms. In addition to the student-led training booths, if your center is able to coordinate the logistics of taking the attendees to the training classrooms where they can see students in action and see the type of equipment they are training on, that is highly recommended as well. The more engaging and interactive the event, the better.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The second type of event is hosting an Employer Career Fair. This type of event may be the one that your center is the most familiar with as it strives to connect soon-to-be Job Corps graduates with employers looking to hire and fill open positions. A career fair is ideal for centers who have a large or fairly large population of students who are graduating soon. In this type of event, you are inviting employers to come and set up booths on campus – probably in the gym or other large area on campus that can hold a lot of people. The employers are there to sell their companies to potential employees – providing them with information about the types of jobs they are hiring for, job expectations, job benefits, how to apply for open positions, etc. This event is also a great opportunity to set up for interviews where employers can interview students on the spot. The goal of course is to connect as many soon-to-be graduates with future employers as possible – so make sure they are ready – dressed for success, resumes printed and proofed, rehearsed answers for interview questions, etc. </a:t>
            </a:r>
            <a:endParaRPr lang="en-US"/>
          </a:p>
          <a:p>
            <a:pPr marL="171450" indent="-171450">
              <a:buFont typeface="Arial"/>
              <a:buChar char="•"/>
            </a:pPr>
            <a:endParaRPr lang="en-US">
              <a:cs typeface="Calibri"/>
            </a:endParaRPr>
          </a:p>
          <a:p>
            <a:pPr marL="171450" indent="-171450">
              <a:buFont typeface="Arial"/>
              <a:buChar char="•"/>
            </a:pPr>
            <a:r>
              <a:rPr lang="en-US">
                <a:cs typeface="Calibri"/>
              </a:rPr>
              <a:t>The third event is an Employer Roundtable. The ultimate goal of this event is to gather feedback from employers on their hiring needs and expectations, their interest in potential partnerships, and their thoughts on your centers training curricula and equipment. The roundtable event is a little different in the other two events in that it is more of a facilitated discussion than an expo or fair. This event is more like a networking breakfast or luncheon. You are inviting audiences like employers, workforce councils, community organizations and leaders, elected officials, etc., to join you and your center team for a morning or afternoon discussion about workforce-related topics and how Job Corps can help address local workforce needs. This event (and the other two events) will most likely have an official program with guest speakers. Then after the official program, each table – which we recommend are grouped by industry -- will be prompted to have meaningful conversations, and each table will have a facilitator and prompt cards to keep the conversation going.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OK – so those are the three events the toolkit covers. Next we are going to dive into the materials that can be used to gain traction for each of these events, and I'm sure I will talk more about the formats of these events as we get into the different materials and resources and what they are for.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4</a:t>
            </a:fld>
            <a:endParaRPr lang="en-US"/>
          </a:p>
        </p:txBody>
      </p:sp>
    </p:spTree>
    <p:extLst>
      <p:ext uri="{BB962C8B-B14F-4D97-AF65-F5344CB8AC3E}">
        <p14:creationId xmlns:p14="http://schemas.microsoft.com/office/powerpoint/2010/main" val="42387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Here is a comprehensive list of all the materials that will be available to you in the Workforce Outreach Toolkit. We'll be explaining these materials more on the next slides and discussing best practices and for each resource. </a:t>
            </a:r>
          </a:p>
          <a:p>
            <a:pPr marL="285750" indent="-285750">
              <a:buFont typeface="Arial"/>
              <a:buChar char="•"/>
            </a:pPr>
            <a:endParaRPr lang="en-US">
              <a:cs typeface="Calibri"/>
            </a:endParaRPr>
          </a:p>
          <a:p>
            <a:pPr marL="285750" indent="-285750">
              <a:buFont typeface="Arial"/>
              <a:buChar char="•"/>
            </a:pPr>
            <a:r>
              <a:rPr lang="en-US">
                <a:cs typeface="Calibri"/>
              </a:rPr>
              <a:t>Each of these resources has been tailored to the three specific events we just went over. And, many of them can be customized to meet your center's event needs. For customization of the PDF materials, please e-mail </a:t>
            </a:r>
            <a:r>
              <a:rPr lang="en-US">
                <a:cs typeface="Calibri"/>
                <a:hlinkClick r:id="rId3"/>
              </a:rPr>
              <a:t>jobcorpsmaterials@mpf.com</a:t>
            </a:r>
            <a:r>
              <a:rPr lang="en-US">
                <a:cs typeface="Calibri"/>
              </a:rPr>
              <a:t> with enough time before your event to coordinate – ideally eight to 10 weeks before your scheduled event. We need enough time to customize the materials, and you will want to send out invitations six weeks or so before your event to get on people's calendars. </a:t>
            </a:r>
            <a:endParaRPr lang="en-US"/>
          </a:p>
        </p:txBody>
      </p:sp>
      <p:sp>
        <p:nvSpPr>
          <p:cNvPr id="4" name="Slide Number Placeholder 3"/>
          <p:cNvSpPr>
            <a:spLocks noGrp="1"/>
          </p:cNvSpPr>
          <p:nvPr>
            <p:ph type="sldNum" sz="quarter" idx="5"/>
          </p:nvPr>
        </p:nvSpPr>
        <p:spPr/>
        <p:txBody>
          <a:bodyPr/>
          <a:lstStyle/>
          <a:p>
            <a:fld id="{83FB95D8-32F6-4251-B6DD-11C28173D8A4}" type="slidenum">
              <a:rPr lang="en-US" smtClean="0"/>
              <a:pPr/>
              <a:t>5</a:t>
            </a:fld>
            <a:endParaRPr lang="en-US"/>
          </a:p>
        </p:txBody>
      </p:sp>
    </p:spTree>
    <p:extLst>
      <p:ext uri="{BB962C8B-B14F-4D97-AF65-F5344CB8AC3E}">
        <p14:creationId xmlns:p14="http://schemas.microsoft.com/office/powerpoint/2010/main" val="218699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The first material is an event planning tips and timeline document to help you in setting up and running these events on your campus. </a:t>
            </a:r>
          </a:p>
          <a:p>
            <a:pPr marL="171450" indent="-171450">
              <a:buFont typeface="Arial"/>
              <a:buChar char="•"/>
            </a:pPr>
            <a:endParaRPr lang="en-US">
              <a:cs typeface="Calibri"/>
            </a:endParaRPr>
          </a:p>
          <a:p>
            <a:pPr marL="171450" indent="-171450">
              <a:buFont typeface="Arial"/>
              <a:buChar char="•"/>
            </a:pPr>
            <a:r>
              <a:rPr lang="en-US">
                <a:cs typeface="Calibri"/>
              </a:rPr>
              <a:t>Hosting an event on campus involves a lot of preparation. For each event, we have compiled a list of tips and timelines for a successful event. </a:t>
            </a:r>
            <a:endParaRPr lang="en-US"/>
          </a:p>
          <a:p>
            <a:pPr marL="171450" indent="-171450">
              <a:buFont typeface="Arial"/>
              <a:buChar char="•"/>
            </a:pPr>
            <a:r>
              <a:rPr lang="en-US">
                <a:cs typeface="Calibri"/>
              </a:rPr>
              <a:t>A few of our key tips include: </a:t>
            </a:r>
          </a:p>
          <a:p>
            <a:pPr marL="857250" lvl="1" indent="-228600">
              <a:buAutoNum type="arabicPeriod"/>
            </a:pPr>
            <a:r>
              <a:rPr lang="en-US">
                <a:cs typeface="Calibri"/>
              </a:rPr>
              <a:t>Picking a date and time that works well for your center, employers and students. </a:t>
            </a:r>
          </a:p>
          <a:p>
            <a:pPr marL="857250" lvl="1" indent="-228600">
              <a:buAutoNum type="arabicPeriod"/>
            </a:pPr>
            <a:r>
              <a:rPr lang="en-US">
                <a:cs typeface="Calibri"/>
              </a:rPr>
              <a:t>Creating a targeted invitation list. </a:t>
            </a:r>
          </a:p>
          <a:p>
            <a:pPr marL="857250" lvl="1" indent="-228600">
              <a:buAutoNum type="arabicPeriod"/>
            </a:pPr>
            <a:r>
              <a:rPr lang="en-US">
                <a:cs typeface="Calibri"/>
              </a:rPr>
              <a:t>Developing a run of show. </a:t>
            </a:r>
          </a:p>
          <a:p>
            <a:pPr marL="857250" lvl="1" indent="-228600">
              <a:buAutoNum type="arabicPeriod"/>
            </a:pPr>
            <a:r>
              <a:rPr lang="en-US">
                <a:cs typeface="Calibri"/>
              </a:rPr>
              <a:t>Generating excitement and preparing students ahead of time. </a:t>
            </a:r>
          </a:p>
          <a:p>
            <a:pPr marL="857250" lvl="1" indent="-228600">
              <a:buAutoNum type="arabicPeriod"/>
            </a:pPr>
            <a:endParaRPr lang="en-US">
              <a:cs typeface="Calibri"/>
            </a:endParaRPr>
          </a:p>
          <a:p>
            <a:pPr marL="171450" indent="-171450">
              <a:buFont typeface="Arial"/>
              <a:buChar char="•"/>
            </a:pPr>
            <a:r>
              <a:rPr lang="en-US">
                <a:cs typeface="Calibri"/>
              </a:rPr>
              <a:t>Along with our tips, the sheet lists out a very detailed event timeline that lists everything that needs to get done </a:t>
            </a:r>
            <a:r>
              <a:rPr lang="en-US" u="sng">
                <a:cs typeface="Calibri"/>
              </a:rPr>
              <a:t>prior</a:t>
            </a:r>
            <a:r>
              <a:rPr lang="en-US">
                <a:cs typeface="Calibri"/>
              </a:rPr>
              <a:t> to the event, the </a:t>
            </a:r>
            <a:r>
              <a:rPr lang="en-US" u="sng">
                <a:cs typeface="Calibri"/>
              </a:rPr>
              <a:t>day of</a:t>
            </a:r>
            <a:r>
              <a:rPr lang="en-US">
                <a:cs typeface="Calibri"/>
              </a:rPr>
              <a:t> the event and even the day </a:t>
            </a:r>
            <a:r>
              <a:rPr lang="en-US" u="sng">
                <a:cs typeface="Calibri"/>
              </a:rPr>
              <a:t>after</a:t>
            </a:r>
            <a:r>
              <a:rPr lang="en-US">
                <a:cs typeface="Calibri"/>
              </a:rPr>
              <a:t> the event. Along with the timeline, we have also included an event layout suggestion for each of the three events.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6</a:t>
            </a:fld>
            <a:endParaRPr lang="en-US"/>
          </a:p>
        </p:txBody>
      </p:sp>
    </p:spTree>
    <p:extLst>
      <p:ext uri="{BB962C8B-B14F-4D97-AF65-F5344CB8AC3E}">
        <p14:creationId xmlns:p14="http://schemas.microsoft.com/office/powerpoint/2010/main" val="334885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OK, so now you know what type of event you want to host and you have read the tips and planning guide to make sure you are set up for success. Now it's time to get the event on your list of attendees' calendars! </a:t>
            </a:r>
            <a:endParaRPr lang="en-US">
              <a:cs typeface="Calibri"/>
            </a:endParaRPr>
          </a:p>
          <a:p>
            <a:endParaRPr lang="en-US">
              <a:cs typeface="Calibri"/>
            </a:endParaRPr>
          </a:p>
          <a:p>
            <a:pPr marL="171450" indent="-171450">
              <a:buFont typeface="Arial"/>
              <a:buChar char="•"/>
            </a:pPr>
            <a:r>
              <a:rPr lang="en-US">
                <a:cs typeface="Calibri"/>
              </a:rPr>
              <a:t>This next material is a Save the Date and </a:t>
            </a:r>
            <a:r>
              <a:rPr lang="en-US"/>
              <a:t>ensures that your event gets on your guests' radar early, reducing the likelihood of their committing to other engagements on the same date.</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Sending a Save the Date is important for any event as it serves as an early notification for the formal invitation. The Save the Date notifies guests about an upcoming event and allows them to plan their schedules, make travel arrangements, and/or avoid scheduling conflicts.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To have this material customized with your event information, you can e-mail our team at MP&amp;F for customization at </a:t>
            </a:r>
            <a:r>
              <a:rPr lang="en-US">
                <a:cs typeface="Calibri"/>
                <a:hlinkClick r:id="rId3"/>
              </a:rPr>
              <a:t>Jobcorpsmaterials@mpf.com</a:t>
            </a:r>
            <a:r>
              <a:rPr lang="en-US">
                <a:cs typeface="Calibri"/>
              </a:rPr>
              <a:t>.</a:t>
            </a:r>
            <a:endParaRPr lang="en-US">
              <a:ea typeface="Calibri"/>
              <a:cs typeface="Calibri"/>
            </a:endParaRP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7</a:t>
            </a:fld>
            <a:endParaRPr lang="en-US"/>
          </a:p>
        </p:txBody>
      </p:sp>
    </p:spTree>
    <p:extLst>
      <p:ext uri="{BB962C8B-B14F-4D97-AF65-F5344CB8AC3E}">
        <p14:creationId xmlns:p14="http://schemas.microsoft.com/office/powerpoint/2010/main" val="256619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171450" indent="-171450">
              <a:buFont typeface="Arial"/>
              <a:buChar char="•"/>
            </a:pPr>
            <a:r>
              <a:rPr lang="en-US">
                <a:cs typeface="Calibri"/>
              </a:rPr>
              <a:t>So if you send out the Save the Date about six weeks before your event, you will want to follow with a more formal invitation about four weeks before the event. </a:t>
            </a:r>
            <a:endParaRPr lang="en-US"/>
          </a:p>
          <a:p>
            <a:pPr marL="171450" indent="-171450">
              <a:buFont typeface="Arial"/>
              <a:buChar char="•"/>
            </a:pPr>
            <a:endParaRPr lang="en-US">
              <a:cs typeface="Calibri"/>
            </a:endParaRPr>
          </a:p>
          <a:p>
            <a:pPr marL="171450" indent="-171450">
              <a:buFont typeface="Arial"/>
              <a:buChar char="•"/>
            </a:pPr>
            <a:r>
              <a:rPr lang="en-US">
                <a:cs typeface="Calibri"/>
              </a:rPr>
              <a:t>Sending invitations either digitally or via snail mail is essential for your event and can impact the success and overall experience of the occasion. By sending out invitations, you can manage and gauge the interest and availability of your attendees. An invitation includes essential information such as date, location and purpose of your event to spark the interest of your guests. It also includes a way for guests to RSVP – so make sure to include that information as well. </a:t>
            </a:r>
            <a:endParaRPr lang="en-US">
              <a:ea typeface="Calibri"/>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E-mail </a:t>
            </a:r>
            <a:r>
              <a:rPr lang="en-US">
                <a:cs typeface="Calibri"/>
                <a:hlinkClick r:id="rId3"/>
              </a:rPr>
              <a:t>jobcorpsmaterials@mpf.com</a:t>
            </a:r>
            <a:r>
              <a:rPr lang="en-US">
                <a:cs typeface="Calibri"/>
              </a:rPr>
              <a:t> to customize your invitation.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8</a:t>
            </a:fld>
            <a:endParaRPr lang="en-US"/>
          </a:p>
        </p:txBody>
      </p:sp>
    </p:spTree>
    <p:extLst>
      <p:ext uri="{BB962C8B-B14F-4D97-AF65-F5344CB8AC3E}">
        <p14:creationId xmlns:p14="http://schemas.microsoft.com/office/powerpoint/2010/main" val="379850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171450" indent="-171450">
              <a:buFont typeface="Arial"/>
              <a:buChar char="•"/>
            </a:pPr>
            <a:r>
              <a:rPr lang="en-US" dirty="0">
                <a:cs typeface="Calibri"/>
              </a:rPr>
              <a:t>In addition to the Save the Date and Invitation, each toolkit also has more formal invitation letter. This letter is more for the potential partners and organizations that may not know much about Job Corps, and you are wanting to provide them with more of a formal introduction before sending them a Save the Date or Invitation. This letter is totally optional and just available if you think it makes sense to send to any or all of your potential guests. </a:t>
            </a:r>
            <a:endParaRPr lang="en-US" dirty="0"/>
          </a:p>
          <a:p>
            <a:pPr marL="171450" indent="-171450">
              <a:buFont typeface="Arial"/>
              <a:buChar char="•"/>
            </a:pPr>
            <a:endParaRPr lang="en-US"/>
          </a:p>
          <a:p>
            <a:pPr marL="171450" indent="-171450">
              <a:buFont typeface="Arial"/>
              <a:buChar char="•"/>
            </a:pPr>
            <a:r>
              <a:rPr lang="en-US" dirty="0">
                <a:cs typeface="Calibri"/>
              </a:rPr>
              <a:t>The highlighted parts are sections that you will need to customize to make it specific to your center. This is a document that you can edit on your own – you don't need MP&amp;F's help with this. </a:t>
            </a:r>
            <a:endParaRPr lang="en-US" dirty="0">
              <a:ea typeface="Calibri"/>
              <a:cs typeface="Calibri"/>
            </a:endParaRPr>
          </a:p>
          <a:p>
            <a:pPr marL="171450" indent="-171450">
              <a:buFont typeface="Arial"/>
              <a:buChar char="•"/>
            </a:pPr>
            <a:endParaRPr lang="en-US">
              <a:cs typeface="Calibri"/>
            </a:endParaRPr>
          </a:p>
          <a:p>
            <a:r>
              <a:rPr lang="en-US" dirty="0">
                <a:cs typeface="Calibri"/>
              </a:rPr>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9</a:t>
            </a:fld>
            <a:endParaRPr lang="en-US"/>
          </a:p>
        </p:txBody>
      </p:sp>
    </p:spTree>
    <p:extLst>
      <p:ext uri="{BB962C8B-B14F-4D97-AF65-F5344CB8AC3E}">
        <p14:creationId xmlns:p14="http://schemas.microsoft.com/office/powerpoint/2010/main" val="3767031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27C2415-E118-FE4B-B334-792B5D547A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3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5743D-16CF-A745-83E1-1CC1C4B366D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4C7884E-7F4C-A142-83EB-B304BA652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231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6582D-E972-B745-914C-AC9AA129B935}"/>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BB368720-8571-AA4A-85F8-DA0580CED3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40431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CCDA5-5571-DF4A-A68E-EFB49C301A1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92874C1D-1BAA-434B-BA92-0848A8D1E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96520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48CD4-2EAC-DB42-8659-27359AE6E0B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C87BC4-E6F8-1143-AFCE-EFB2EFA531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8324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833DF-BB5A-4946-8C0C-2FD71464B70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1D49BA-C2AC-0342-B6E5-5B2D1994F9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4818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9947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1DDEC-9161-534A-B683-8EE7BBE1327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5C05780-7E01-1546-9AE3-978F0C8FF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77880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668D-9AC6-5E4E-B68E-7DB1F75FECCB}"/>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FB1DEF8B-09A0-0A45-8917-001100E0D9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6781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251812-6C6C-2845-8135-48BB66D66A19}"/>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1677C9C-C0DF-8E4A-ADF4-05F1E3A08E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6259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97D0ED-333A-0446-B77C-746CD169256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8CBA6-6A9E-4C95-8616-2E467D3051D0}" type="slidenum">
              <a:rPr lang="en-US" smtClean="0"/>
              <a:pPr/>
              <a:t>‹#›</a:t>
            </a:fld>
            <a:endParaRPr lang="en-US"/>
          </a:p>
        </p:txBody>
      </p:sp>
      <p:pic>
        <p:nvPicPr>
          <p:cNvPr id="11" name="Picture 10">
            <a:extLst>
              <a:ext uri="{FF2B5EF4-FFF2-40B4-BE49-F238E27FC236}">
                <a16:creationId xmlns:a16="http://schemas.microsoft.com/office/drawing/2014/main" id="{925ABED6-EA40-FB4A-ADC7-E009CFEDC0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56188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03EDD5-FA45-564B-B6B2-D5E76C3CA704}"/>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pic>
        <p:nvPicPr>
          <p:cNvPr id="7" name="Picture 6">
            <a:extLst>
              <a:ext uri="{FF2B5EF4-FFF2-40B4-BE49-F238E27FC236}">
                <a16:creationId xmlns:a16="http://schemas.microsoft.com/office/drawing/2014/main" id="{BC79E873-EFAB-114A-BB06-BE434B5C24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1921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B501AA-11D1-144C-B772-E97D15A34E5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8CBA6-6A9E-4C95-8616-2E467D3051D0}" type="slidenum">
              <a:rPr lang="en-US" smtClean="0"/>
              <a:pPr/>
              <a:t>‹#›</a:t>
            </a:fld>
            <a:endParaRPr lang="en-US"/>
          </a:p>
        </p:txBody>
      </p:sp>
      <p:pic>
        <p:nvPicPr>
          <p:cNvPr id="6" name="Picture 5">
            <a:extLst>
              <a:ext uri="{FF2B5EF4-FFF2-40B4-BE49-F238E27FC236}">
                <a16:creationId xmlns:a16="http://schemas.microsoft.com/office/drawing/2014/main" id="{1E27CEA9-5323-2E41-B399-5BAAD73A2C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17839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1B0C91-D172-A34F-8BD9-065E2D72C90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4829B44-2AA8-8247-819A-C4C695F009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2265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479AB-C233-411B-A5E3-7BC4966E8A5C}" type="datetimeFigureOut">
              <a:rPr lang="en-US" smtClean="0"/>
              <a:pPr/>
              <a:t>11/14/2023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8CBA6-6A9E-4C95-8616-2E467D3051D0}" type="slidenum">
              <a:rPr lang="en-US" smtClean="0"/>
              <a:pPr/>
              <a:t>‹#›</a:t>
            </a:fld>
            <a:endParaRPr lang="en-US"/>
          </a:p>
        </p:txBody>
      </p:sp>
    </p:spTree>
    <p:extLst>
      <p:ext uri="{BB962C8B-B14F-4D97-AF65-F5344CB8AC3E}">
        <p14:creationId xmlns:p14="http://schemas.microsoft.com/office/powerpoint/2010/main" val="3289367995"/>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743" r:id="rId13"/>
    <p:sldLayoutId id="2147483698" r:id="rId14"/>
  </p:sldLayoutIdLst>
  <p:txStyles>
    <p:title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595" y="2380922"/>
            <a:ext cx="6425012" cy="1855559"/>
          </a:xfrm>
        </p:spPr>
        <p:txBody>
          <a:bodyPr vert="horz" lIns="91440" tIns="45720" rIns="91440" bIns="45720" rtlCol="0" anchor="t">
            <a:normAutofit/>
          </a:bodyPr>
          <a:lstStyle/>
          <a:p>
            <a:pPr algn="l">
              <a:lnSpc>
                <a:spcPct val="100000"/>
              </a:lnSpc>
              <a:spcBef>
                <a:spcPts val="0"/>
              </a:spcBef>
            </a:pPr>
            <a:r>
              <a:rPr lang="en-US" sz="4000" b="1" cap="small" spc="50"/>
              <a:t>JOB CORPS</a:t>
            </a:r>
          </a:p>
          <a:p>
            <a:pPr algn="l">
              <a:lnSpc>
                <a:spcPct val="100000"/>
              </a:lnSpc>
              <a:spcBef>
                <a:spcPts val="0"/>
              </a:spcBef>
            </a:pPr>
            <a:r>
              <a:rPr lang="en-US" sz="2800" b="1" cap="small" spc="50">
                <a:latin typeface="Avenir Book"/>
              </a:rPr>
              <a:t>Workforce Outreach Toolkit </a:t>
            </a:r>
            <a:endParaRPr lang="en-US" sz="2800" b="1" cap="small" spc="50"/>
          </a:p>
        </p:txBody>
      </p:sp>
    </p:spTree>
    <p:extLst>
      <p:ext uri="{BB962C8B-B14F-4D97-AF65-F5344CB8AC3E}">
        <p14:creationId xmlns:p14="http://schemas.microsoft.com/office/powerpoint/2010/main" val="26468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A259-24B9-C8A4-4FBB-832E76D78BC0}"/>
              </a:ext>
            </a:extLst>
          </p:cNvPr>
          <p:cNvSpPr>
            <a:spLocks noGrp="1"/>
          </p:cNvSpPr>
          <p:nvPr>
            <p:ph type="title"/>
          </p:nvPr>
        </p:nvSpPr>
        <p:spPr/>
        <p:txBody>
          <a:bodyPr/>
          <a:lstStyle/>
          <a:p>
            <a:pPr algn="ctr"/>
            <a:r>
              <a:rPr lang="en-US">
                <a:latin typeface="Avenir Medium"/>
              </a:rPr>
              <a:t>Program Speakers' Tip Sheet </a:t>
            </a:r>
            <a:endParaRPr lang="en-US"/>
          </a:p>
        </p:txBody>
      </p:sp>
      <p:pic>
        <p:nvPicPr>
          <p:cNvPr id="4" name="Picture 4" descr="A poster of a group of people in a lecture hall&#10;&#10;Description automatically generated">
            <a:extLst>
              <a:ext uri="{FF2B5EF4-FFF2-40B4-BE49-F238E27FC236}">
                <a16:creationId xmlns:a16="http://schemas.microsoft.com/office/drawing/2014/main" id="{B9FCBCC1-0458-69E4-1A34-E11523E4D121}"/>
              </a:ext>
            </a:extLst>
          </p:cNvPr>
          <p:cNvPicPr>
            <a:picLocks noGrp="1" noChangeAspect="1"/>
          </p:cNvPicPr>
          <p:nvPr>
            <p:ph idx="1"/>
          </p:nvPr>
        </p:nvPicPr>
        <p:blipFill>
          <a:blip r:embed="rId3"/>
          <a:stretch>
            <a:fillRect/>
          </a:stretch>
        </p:blipFill>
        <p:spPr>
          <a:xfrm>
            <a:off x="2548117" y="1569251"/>
            <a:ext cx="4047766" cy="5248646"/>
          </a:xfrm>
        </p:spPr>
      </p:pic>
    </p:spTree>
    <p:extLst>
      <p:ext uri="{BB962C8B-B14F-4D97-AF65-F5344CB8AC3E}">
        <p14:creationId xmlns:p14="http://schemas.microsoft.com/office/powerpoint/2010/main" val="138760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D3AE-8E90-6E21-3513-299D98440166}"/>
              </a:ext>
            </a:extLst>
          </p:cNvPr>
          <p:cNvSpPr>
            <a:spLocks noGrp="1"/>
          </p:cNvSpPr>
          <p:nvPr>
            <p:ph type="title"/>
          </p:nvPr>
        </p:nvSpPr>
        <p:spPr/>
        <p:txBody>
          <a:bodyPr/>
          <a:lstStyle/>
          <a:p>
            <a:pPr algn="ctr"/>
            <a:r>
              <a:rPr lang="en-US">
                <a:latin typeface="Avenir Medium"/>
              </a:rPr>
              <a:t>Program </a:t>
            </a:r>
            <a:endParaRPr lang="en-US"/>
          </a:p>
        </p:txBody>
      </p:sp>
      <p:pic>
        <p:nvPicPr>
          <p:cNvPr id="4" name="Picture 4" descr="A blue and yellow advertisement&#10;&#10;Description automatically generated">
            <a:extLst>
              <a:ext uri="{FF2B5EF4-FFF2-40B4-BE49-F238E27FC236}">
                <a16:creationId xmlns:a16="http://schemas.microsoft.com/office/drawing/2014/main" id="{3C672CBE-F5F7-5C5F-A8E6-45EFECA519DC}"/>
              </a:ext>
            </a:extLst>
          </p:cNvPr>
          <p:cNvPicPr>
            <a:picLocks noChangeAspect="1"/>
          </p:cNvPicPr>
          <p:nvPr/>
        </p:nvPicPr>
        <p:blipFill>
          <a:blip r:embed="rId3"/>
          <a:stretch>
            <a:fillRect/>
          </a:stretch>
        </p:blipFill>
        <p:spPr>
          <a:xfrm>
            <a:off x="4727959" y="1690359"/>
            <a:ext cx="3020938" cy="4235722"/>
          </a:xfrm>
          <a:prstGeom prst="rect">
            <a:avLst/>
          </a:prstGeom>
        </p:spPr>
      </p:pic>
      <p:pic>
        <p:nvPicPr>
          <p:cNvPr id="5" name="Picture 5" descr="A blue and white card with text&#10;&#10;Description automatically generated">
            <a:extLst>
              <a:ext uri="{FF2B5EF4-FFF2-40B4-BE49-F238E27FC236}">
                <a16:creationId xmlns:a16="http://schemas.microsoft.com/office/drawing/2014/main" id="{BB42A20A-42CF-D147-0758-F89494D4976C}"/>
              </a:ext>
            </a:extLst>
          </p:cNvPr>
          <p:cNvPicPr>
            <a:picLocks noChangeAspect="1"/>
          </p:cNvPicPr>
          <p:nvPr/>
        </p:nvPicPr>
        <p:blipFill>
          <a:blip r:embed="rId4"/>
          <a:stretch>
            <a:fillRect/>
          </a:stretch>
        </p:blipFill>
        <p:spPr>
          <a:xfrm>
            <a:off x="1213503" y="1619864"/>
            <a:ext cx="3020938" cy="4248525"/>
          </a:xfrm>
          <a:prstGeom prst="rect">
            <a:avLst/>
          </a:prstGeom>
        </p:spPr>
      </p:pic>
    </p:spTree>
    <p:extLst>
      <p:ext uri="{BB962C8B-B14F-4D97-AF65-F5344CB8AC3E}">
        <p14:creationId xmlns:p14="http://schemas.microsoft.com/office/powerpoint/2010/main" val="404241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B5C9-16DA-0014-C12A-712A5FEBCF1B}"/>
              </a:ext>
            </a:extLst>
          </p:cNvPr>
          <p:cNvSpPr>
            <a:spLocks noGrp="1"/>
          </p:cNvSpPr>
          <p:nvPr>
            <p:ph type="title"/>
          </p:nvPr>
        </p:nvSpPr>
        <p:spPr/>
        <p:txBody>
          <a:bodyPr/>
          <a:lstStyle/>
          <a:p>
            <a:pPr algn="ctr"/>
            <a:r>
              <a:rPr lang="en-US">
                <a:latin typeface="Avenir Medium"/>
              </a:rPr>
              <a:t>Student Resume Template </a:t>
            </a:r>
            <a:endParaRPr lang="en-US"/>
          </a:p>
        </p:txBody>
      </p:sp>
      <p:pic>
        <p:nvPicPr>
          <p:cNvPr id="4" name="Picture 4" descr="A blue and white resume with blue text&#10;&#10;Description automatically generated">
            <a:extLst>
              <a:ext uri="{FF2B5EF4-FFF2-40B4-BE49-F238E27FC236}">
                <a16:creationId xmlns:a16="http://schemas.microsoft.com/office/drawing/2014/main" id="{0B953F28-6EE3-FFC1-5F52-F3E79B59657D}"/>
              </a:ext>
            </a:extLst>
          </p:cNvPr>
          <p:cNvPicPr>
            <a:picLocks noGrp="1" noChangeAspect="1"/>
          </p:cNvPicPr>
          <p:nvPr>
            <p:ph idx="1"/>
          </p:nvPr>
        </p:nvPicPr>
        <p:blipFill>
          <a:blip r:embed="rId3"/>
          <a:stretch>
            <a:fillRect/>
          </a:stretch>
        </p:blipFill>
        <p:spPr>
          <a:xfrm>
            <a:off x="2638954" y="1651269"/>
            <a:ext cx="3856406" cy="4990643"/>
          </a:xfrm>
        </p:spPr>
      </p:pic>
    </p:spTree>
    <p:extLst>
      <p:ext uri="{BB962C8B-B14F-4D97-AF65-F5344CB8AC3E}">
        <p14:creationId xmlns:p14="http://schemas.microsoft.com/office/powerpoint/2010/main" val="115267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896C-EFD2-453A-9EDD-BB7AF9C74C0B}"/>
              </a:ext>
            </a:extLst>
          </p:cNvPr>
          <p:cNvSpPr>
            <a:spLocks noGrp="1"/>
          </p:cNvSpPr>
          <p:nvPr>
            <p:ph type="title"/>
          </p:nvPr>
        </p:nvSpPr>
        <p:spPr/>
        <p:txBody>
          <a:bodyPr>
            <a:normAutofit/>
          </a:bodyPr>
          <a:lstStyle/>
          <a:p>
            <a:pPr algn="ctr"/>
            <a:r>
              <a:rPr lang="en-US" sz="2800">
                <a:latin typeface="Avenir Medium"/>
              </a:rPr>
              <a:t>Employer Roundtable Discussion Prompts </a:t>
            </a:r>
            <a:endParaRPr lang="en-US" sz="4000"/>
          </a:p>
        </p:txBody>
      </p:sp>
      <p:pic>
        <p:nvPicPr>
          <p:cNvPr id="4" name="Picture 4" descr="A poster of a person in a black suit&#10;&#10;Description automatically generated">
            <a:extLst>
              <a:ext uri="{FF2B5EF4-FFF2-40B4-BE49-F238E27FC236}">
                <a16:creationId xmlns:a16="http://schemas.microsoft.com/office/drawing/2014/main" id="{D15B7D6D-4938-50C4-BD4F-AB919BE7EC32}"/>
              </a:ext>
            </a:extLst>
          </p:cNvPr>
          <p:cNvPicPr>
            <a:picLocks noGrp="1" noChangeAspect="1"/>
          </p:cNvPicPr>
          <p:nvPr>
            <p:ph idx="1"/>
          </p:nvPr>
        </p:nvPicPr>
        <p:blipFill>
          <a:blip r:embed="rId3"/>
          <a:stretch>
            <a:fillRect/>
          </a:stretch>
        </p:blipFill>
        <p:spPr>
          <a:xfrm>
            <a:off x="2619580" y="1486600"/>
            <a:ext cx="3895152" cy="5039075"/>
          </a:xfrm>
        </p:spPr>
      </p:pic>
    </p:spTree>
    <p:extLst>
      <p:ext uri="{BB962C8B-B14F-4D97-AF65-F5344CB8AC3E}">
        <p14:creationId xmlns:p14="http://schemas.microsoft.com/office/powerpoint/2010/main" val="334324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E45D-A1CE-B3C6-EDB3-1A6458783858}"/>
              </a:ext>
            </a:extLst>
          </p:cNvPr>
          <p:cNvSpPr>
            <a:spLocks noGrp="1"/>
          </p:cNvSpPr>
          <p:nvPr>
            <p:ph type="title"/>
          </p:nvPr>
        </p:nvSpPr>
        <p:spPr/>
        <p:txBody>
          <a:bodyPr>
            <a:normAutofit/>
          </a:bodyPr>
          <a:lstStyle/>
          <a:p>
            <a:pPr algn="ctr"/>
            <a:r>
              <a:rPr lang="en-US" sz="3600">
                <a:latin typeface="Avenir Medium"/>
              </a:rPr>
              <a:t>Pre-Event Media Advisory Template </a:t>
            </a:r>
            <a:endParaRPr lang="en-US"/>
          </a:p>
        </p:txBody>
      </p:sp>
      <p:pic>
        <p:nvPicPr>
          <p:cNvPr id="4" name="Picture 4" descr="A paper with text and images&#10;&#10;Description automatically generated">
            <a:extLst>
              <a:ext uri="{FF2B5EF4-FFF2-40B4-BE49-F238E27FC236}">
                <a16:creationId xmlns:a16="http://schemas.microsoft.com/office/drawing/2014/main" id="{04CA15D4-C5FF-762C-206B-DE9178B4B6AC}"/>
              </a:ext>
            </a:extLst>
          </p:cNvPr>
          <p:cNvPicPr>
            <a:picLocks noGrp="1" noChangeAspect="1"/>
          </p:cNvPicPr>
          <p:nvPr>
            <p:ph idx="1"/>
          </p:nvPr>
        </p:nvPicPr>
        <p:blipFill>
          <a:blip r:embed="rId3"/>
          <a:stretch>
            <a:fillRect/>
          </a:stretch>
        </p:blipFill>
        <p:spPr>
          <a:xfrm>
            <a:off x="2533509" y="1476913"/>
            <a:ext cx="3981223" cy="5150608"/>
          </a:xfrm>
        </p:spPr>
      </p:pic>
    </p:spTree>
    <p:extLst>
      <p:ext uri="{BB962C8B-B14F-4D97-AF65-F5344CB8AC3E}">
        <p14:creationId xmlns:p14="http://schemas.microsoft.com/office/powerpoint/2010/main" val="584721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CC14-8ECF-9254-6C38-C7FCFD73CF92}"/>
              </a:ext>
            </a:extLst>
          </p:cNvPr>
          <p:cNvSpPr>
            <a:spLocks noGrp="1"/>
          </p:cNvSpPr>
          <p:nvPr>
            <p:ph type="title"/>
          </p:nvPr>
        </p:nvSpPr>
        <p:spPr/>
        <p:txBody>
          <a:bodyPr>
            <a:normAutofit/>
          </a:bodyPr>
          <a:lstStyle/>
          <a:p>
            <a:pPr algn="ctr"/>
            <a:r>
              <a:rPr lang="en-US" sz="3600">
                <a:latin typeface="Avenir Medium"/>
              </a:rPr>
              <a:t>Post-Event Media Release Template </a:t>
            </a:r>
            <a:endParaRPr lang="en-US" sz="3600"/>
          </a:p>
        </p:txBody>
      </p:sp>
      <p:pic>
        <p:nvPicPr>
          <p:cNvPr id="4" name="Picture 4" descr="A screenshot of a computer program&#10;&#10;Description automatically generated">
            <a:extLst>
              <a:ext uri="{FF2B5EF4-FFF2-40B4-BE49-F238E27FC236}">
                <a16:creationId xmlns:a16="http://schemas.microsoft.com/office/drawing/2014/main" id="{3EC6175E-468B-20AF-8AB2-F92E12626C05}"/>
              </a:ext>
            </a:extLst>
          </p:cNvPr>
          <p:cNvPicPr>
            <a:picLocks noGrp="1" noChangeAspect="1"/>
          </p:cNvPicPr>
          <p:nvPr>
            <p:ph idx="1"/>
          </p:nvPr>
        </p:nvPicPr>
        <p:blipFill>
          <a:blip r:embed="rId3"/>
          <a:stretch>
            <a:fillRect/>
          </a:stretch>
        </p:blipFill>
        <p:spPr>
          <a:xfrm>
            <a:off x="2577911" y="1520826"/>
            <a:ext cx="3857550" cy="4960937"/>
          </a:xfrm>
        </p:spPr>
      </p:pic>
    </p:spTree>
    <p:extLst>
      <p:ext uri="{BB962C8B-B14F-4D97-AF65-F5344CB8AC3E}">
        <p14:creationId xmlns:p14="http://schemas.microsoft.com/office/powerpoint/2010/main" val="2403733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456B-538F-D79A-A3D7-2F66A849AFCC}"/>
              </a:ext>
            </a:extLst>
          </p:cNvPr>
          <p:cNvSpPr>
            <a:spLocks noGrp="1"/>
          </p:cNvSpPr>
          <p:nvPr>
            <p:ph type="title"/>
          </p:nvPr>
        </p:nvSpPr>
        <p:spPr/>
        <p:txBody>
          <a:bodyPr/>
          <a:lstStyle/>
          <a:p>
            <a:r>
              <a:rPr lang="en-US">
                <a:latin typeface="Avenir Medium"/>
              </a:rPr>
              <a:t>Post-Event Survey </a:t>
            </a:r>
            <a:endParaRPr lang="en-US"/>
          </a:p>
        </p:txBody>
      </p:sp>
      <p:pic>
        <p:nvPicPr>
          <p:cNvPr id="4" name="Picture 4" descr="A questionnaire with many questions&#10;&#10;Description automatically generated">
            <a:extLst>
              <a:ext uri="{FF2B5EF4-FFF2-40B4-BE49-F238E27FC236}">
                <a16:creationId xmlns:a16="http://schemas.microsoft.com/office/drawing/2014/main" id="{CC2855C0-E89F-C37D-7025-D5ADA33A0568}"/>
              </a:ext>
            </a:extLst>
          </p:cNvPr>
          <p:cNvPicPr>
            <a:picLocks noGrp="1" noChangeAspect="1"/>
          </p:cNvPicPr>
          <p:nvPr>
            <p:ph idx="1"/>
          </p:nvPr>
        </p:nvPicPr>
        <p:blipFill>
          <a:blip r:embed="rId3"/>
          <a:stretch>
            <a:fillRect/>
          </a:stretch>
        </p:blipFill>
        <p:spPr>
          <a:xfrm>
            <a:off x="822516" y="1782083"/>
            <a:ext cx="3220884" cy="4166280"/>
          </a:xfrm>
        </p:spPr>
      </p:pic>
      <p:pic>
        <p:nvPicPr>
          <p:cNvPr id="5" name="Picture 5" descr="A questionnaire with many questions&#10;&#10;Description automatically generated">
            <a:extLst>
              <a:ext uri="{FF2B5EF4-FFF2-40B4-BE49-F238E27FC236}">
                <a16:creationId xmlns:a16="http://schemas.microsoft.com/office/drawing/2014/main" id="{4DEDB7E1-F6C0-BB35-8D0E-CC284305FF9F}"/>
              </a:ext>
            </a:extLst>
          </p:cNvPr>
          <p:cNvPicPr>
            <a:picLocks noChangeAspect="1"/>
          </p:cNvPicPr>
          <p:nvPr/>
        </p:nvPicPr>
        <p:blipFill>
          <a:blip r:embed="rId3"/>
          <a:stretch>
            <a:fillRect/>
          </a:stretch>
        </p:blipFill>
        <p:spPr>
          <a:xfrm>
            <a:off x="4397829" y="1784617"/>
            <a:ext cx="3211285" cy="4159624"/>
          </a:xfrm>
          <a:prstGeom prst="rect">
            <a:avLst/>
          </a:prstGeom>
        </p:spPr>
      </p:pic>
    </p:spTree>
    <p:extLst>
      <p:ext uri="{BB962C8B-B14F-4D97-AF65-F5344CB8AC3E}">
        <p14:creationId xmlns:p14="http://schemas.microsoft.com/office/powerpoint/2010/main" val="77027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B557-E087-B481-EBD0-F8919D6F05B7}"/>
              </a:ext>
            </a:extLst>
          </p:cNvPr>
          <p:cNvSpPr>
            <a:spLocks noGrp="1"/>
          </p:cNvSpPr>
          <p:nvPr>
            <p:ph type="title"/>
          </p:nvPr>
        </p:nvSpPr>
        <p:spPr/>
        <p:txBody>
          <a:bodyPr/>
          <a:lstStyle/>
          <a:p>
            <a:pPr algn="ctr"/>
            <a:r>
              <a:rPr lang="en-US">
                <a:latin typeface="Avenir Medium"/>
              </a:rPr>
              <a:t>Materials Marketplace </a:t>
            </a:r>
            <a:endParaRPr lang="en-US"/>
          </a:p>
        </p:txBody>
      </p:sp>
      <p:pic>
        <p:nvPicPr>
          <p:cNvPr id="4" name="Content Placeholder 3" descr="A screenshot of a website&#10;&#10;Description automatically generated">
            <a:extLst>
              <a:ext uri="{FF2B5EF4-FFF2-40B4-BE49-F238E27FC236}">
                <a16:creationId xmlns:a16="http://schemas.microsoft.com/office/drawing/2014/main" id="{14A19CC7-ED18-BEAA-4DB8-CC911F9CBC44}"/>
              </a:ext>
            </a:extLst>
          </p:cNvPr>
          <p:cNvPicPr>
            <a:picLocks noGrp="1" noChangeAspect="1"/>
          </p:cNvPicPr>
          <p:nvPr>
            <p:ph idx="1"/>
          </p:nvPr>
        </p:nvPicPr>
        <p:blipFill>
          <a:blip r:embed="rId3"/>
          <a:stretch>
            <a:fillRect/>
          </a:stretch>
        </p:blipFill>
        <p:spPr>
          <a:xfrm>
            <a:off x="1785937" y="1703522"/>
            <a:ext cx="5572125" cy="3876675"/>
          </a:xfrm>
        </p:spPr>
      </p:pic>
      <p:sp>
        <p:nvSpPr>
          <p:cNvPr id="5" name="TextBox 1">
            <a:extLst>
              <a:ext uri="{FF2B5EF4-FFF2-40B4-BE49-F238E27FC236}">
                <a16:creationId xmlns:a16="http://schemas.microsoft.com/office/drawing/2014/main" id="{3A2B3196-A3EB-CBD8-88E0-7502B95893A2}"/>
              </a:ext>
            </a:extLst>
          </p:cNvPr>
          <p:cNvSpPr txBox="1"/>
          <p:nvPr/>
        </p:nvSpPr>
        <p:spPr>
          <a:xfrm>
            <a:off x="1790746" y="5743106"/>
            <a:ext cx="5939852"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a:solidFill>
                  <a:schemeClr val="bg1"/>
                </a:solidFill>
                <a:ea typeface="Calibri"/>
                <a:cs typeface="Calibri"/>
              </a:rPr>
              <a:t>www.</a:t>
            </a:r>
            <a:r>
              <a:rPr lang="en-US" sz="3600">
                <a:solidFill>
                  <a:schemeClr val="bg1"/>
                </a:solidFill>
                <a:ea typeface="+mn-lt"/>
                <a:cs typeface="+mn-lt"/>
              </a:rPr>
              <a:t>jcmarketplace.com</a:t>
            </a:r>
          </a:p>
        </p:txBody>
      </p:sp>
    </p:spTree>
    <p:extLst>
      <p:ext uri="{BB962C8B-B14F-4D97-AF65-F5344CB8AC3E}">
        <p14:creationId xmlns:p14="http://schemas.microsoft.com/office/powerpoint/2010/main" val="4030300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150D5-C740-E53E-D884-23F9177C91FD}"/>
              </a:ext>
            </a:extLst>
          </p:cNvPr>
          <p:cNvSpPr>
            <a:spLocks noGrp="1"/>
          </p:cNvSpPr>
          <p:nvPr>
            <p:ph idx="1"/>
          </p:nvPr>
        </p:nvSpPr>
        <p:spPr>
          <a:xfrm>
            <a:off x="628650" y="1494946"/>
            <a:ext cx="7886700" cy="4351338"/>
          </a:xfrm>
        </p:spPr>
        <p:txBody>
          <a:bodyPr vert="horz" lIns="91440" tIns="45720" rIns="91440" bIns="45720" rtlCol="0" anchor="t">
            <a:normAutofit/>
          </a:bodyPr>
          <a:lstStyle/>
          <a:p>
            <a:pPr marL="0" indent="0">
              <a:lnSpc>
                <a:spcPct val="100000"/>
              </a:lnSpc>
              <a:spcBef>
                <a:spcPts val="0"/>
              </a:spcBef>
              <a:buNone/>
            </a:pPr>
            <a:endParaRPr lang="en-US" sz="3200">
              <a:latin typeface="Calibri"/>
              <a:ea typeface="Calibri"/>
              <a:cs typeface="Calibri"/>
            </a:endParaRPr>
          </a:p>
          <a:p>
            <a:pPr>
              <a:lnSpc>
                <a:spcPct val="100000"/>
              </a:lnSpc>
              <a:spcBef>
                <a:spcPts val="0"/>
              </a:spcBef>
            </a:pPr>
            <a:r>
              <a:rPr lang="en-US">
                <a:latin typeface="Calibri"/>
                <a:ea typeface="Calibri"/>
                <a:cs typeface="Calibri"/>
              </a:rPr>
              <a:t>Pieces available for customization on the Materials Marketplace </a:t>
            </a:r>
            <a:endParaRPr lang="en-US"/>
          </a:p>
          <a:p>
            <a:pPr>
              <a:lnSpc>
                <a:spcPct val="100000"/>
              </a:lnSpc>
              <a:spcBef>
                <a:spcPts val="0"/>
              </a:spcBef>
            </a:pPr>
            <a:r>
              <a:rPr lang="en-US">
                <a:latin typeface="Calibri"/>
                <a:ea typeface="Calibri"/>
                <a:cs typeface="Calibri"/>
              </a:rPr>
              <a:t>Bulk orders </a:t>
            </a:r>
          </a:p>
          <a:p>
            <a:pPr>
              <a:lnSpc>
                <a:spcPct val="100000"/>
              </a:lnSpc>
              <a:spcBef>
                <a:spcPts val="0"/>
              </a:spcBef>
            </a:pPr>
            <a:r>
              <a:rPr lang="en-US">
                <a:latin typeface="Calibri"/>
                <a:ea typeface="Calibri"/>
                <a:cs typeface="Calibri"/>
              </a:rPr>
              <a:t>Tracking missing orders</a:t>
            </a:r>
            <a:endParaRPr lang="en-US"/>
          </a:p>
        </p:txBody>
      </p:sp>
      <p:sp>
        <p:nvSpPr>
          <p:cNvPr id="4" name="Title 1">
            <a:extLst>
              <a:ext uri="{FF2B5EF4-FFF2-40B4-BE49-F238E27FC236}">
                <a16:creationId xmlns:a16="http://schemas.microsoft.com/office/drawing/2014/main" id="{2F72E277-8210-FD46-D0A8-D7E3531AE33B}"/>
              </a:ext>
            </a:extLst>
          </p:cNvPr>
          <p:cNvSpPr>
            <a:spLocks noGrp="1"/>
          </p:cNvSpPr>
          <p:nvPr/>
        </p:nvSpPr>
        <p:spPr>
          <a:xfrm>
            <a:off x="628650" y="37950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a:lstStyle>
          <a:p>
            <a:pPr algn="ctr"/>
            <a:r>
              <a:rPr lang="en-US" b="1">
                <a:latin typeface="Avenir Medium"/>
              </a:rPr>
              <a:t>E-Mailing jobcorpsmaterials@mpf.com</a:t>
            </a:r>
            <a:endParaRPr lang="en-US" b="1"/>
          </a:p>
        </p:txBody>
      </p:sp>
      <p:pic>
        <p:nvPicPr>
          <p:cNvPr id="7" name="Picture 6" descr="A medical personnel with a stethoscope&#10;&#10;Description automatically generated">
            <a:extLst>
              <a:ext uri="{FF2B5EF4-FFF2-40B4-BE49-F238E27FC236}">
                <a16:creationId xmlns:a16="http://schemas.microsoft.com/office/drawing/2014/main" id="{EA4EB599-8775-97E5-4D1F-624D34E33A96}"/>
              </a:ext>
            </a:extLst>
          </p:cNvPr>
          <p:cNvPicPr>
            <a:picLocks noChangeAspect="1"/>
          </p:cNvPicPr>
          <p:nvPr/>
        </p:nvPicPr>
        <p:blipFill>
          <a:blip r:embed="rId3"/>
          <a:stretch>
            <a:fillRect/>
          </a:stretch>
        </p:blipFill>
        <p:spPr>
          <a:xfrm>
            <a:off x="5759570" y="2511381"/>
            <a:ext cx="2671314" cy="3445501"/>
          </a:xfrm>
          <a:prstGeom prst="rect">
            <a:avLst/>
          </a:prstGeom>
        </p:spPr>
      </p:pic>
      <p:pic>
        <p:nvPicPr>
          <p:cNvPr id="8" name="Picture 7">
            <a:extLst>
              <a:ext uri="{FF2B5EF4-FFF2-40B4-BE49-F238E27FC236}">
                <a16:creationId xmlns:a16="http://schemas.microsoft.com/office/drawing/2014/main" id="{2D3D0F40-5BC2-CD2E-ED05-3DE2B799E074}"/>
              </a:ext>
            </a:extLst>
          </p:cNvPr>
          <p:cNvPicPr>
            <a:picLocks noChangeAspect="1"/>
          </p:cNvPicPr>
          <p:nvPr/>
        </p:nvPicPr>
        <p:blipFill>
          <a:blip r:embed="rId4"/>
          <a:stretch>
            <a:fillRect/>
          </a:stretch>
        </p:blipFill>
        <p:spPr>
          <a:xfrm>
            <a:off x="4134929" y="3829451"/>
            <a:ext cx="2067466" cy="2635286"/>
          </a:xfrm>
          <a:prstGeom prst="rect">
            <a:avLst/>
          </a:prstGeom>
        </p:spPr>
      </p:pic>
    </p:spTree>
    <p:extLst>
      <p:ext uri="{BB962C8B-B14F-4D97-AF65-F5344CB8AC3E}">
        <p14:creationId xmlns:p14="http://schemas.microsoft.com/office/powerpoint/2010/main" val="2693291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ED09-AE3C-1895-2E34-888742664168}"/>
              </a:ext>
            </a:extLst>
          </p:cNvPr>
          <p:cNvSpPr>
            <a:spLocks noGrp="1"/>
          </p:cNvSpPr>
          <p:nvPr>
            <p:ph type="title"/>
          </p:nvPr>
        </p:nvSpPr>
        <p:spPr/>
        <p:txBody>
          <a:bodyPr/>
          <a:lstStyle/>
          <a:p>
            <a:r>
              <a:rPr lang="en-US">
                <a:latin typeface="Avenir Medium"/>
              </a:rPr>
              <a:t>Additional Outreach Materials </a:t>
            </a:r>
            <a:endParaRPr lang="en-US"/>
          </a:p>
        </p:txBody>
      </p:sp>
      <p:sp>
        <p:nvSpPr>
          <p:cNvPr id="3" name="Content Placeholder 2">
            <a:extLst>
              <a:ext uri="{FF2B5EF4-FFF2-40B4-BE49-F238E27FC236}">
                <a16:creationId xmlns:a16="http://schemas.microsoft.com/office/drawing/2014/main" id="{9188ED8D-9186-2C7C-ED24-BC348EB7F8B4}"/>
              </a:ext>
            </a:extLst>
          </p:cNvPr>
          <p:cNvSpPr>
            <a:spLocks noGrp="1"/>
          </p:cNvSpPr>
          <p:nvPr>
            <p:ph idx="1"/>
          </p:nvPr>
        </p:nvSpPr>
        <p:spPr/>
        <p:txBody>
          <a:bodyPr vert="horz" lIns="91440" tIns="45720" rIns="91440" bIns="45720" rtlCol="0" anchor="t">
            <a:normAutofit/>
          </a:bodyPr>
          <a:lstStyle/>
          <a:p>
            <a:r>
              <a:rPr lang="en-US">
                <a:latin typeface="Avenir Book"/>
              </a:rPr>
              <a:t>Employer Outreach Toolkit </a:t>
            </a:r>
          </a:p>
          <a:p>
            <a:pPr lvl="1"/>
            <a:r>
              <a:rPr lang="en-US">
                <a:latin typeface="Avenir Book"/>
              </a:rPr>
              <a:t>Work-Based Learning Flier </a:t>
            </a:r>
          </a:p>
          <a:p>
            <a:pPr lvl="1"/>
            <a:r>
              <a:rPr lang="en-US">
                <a:latin typeface="Avenir Book"/>
              </a:rPr>
              <a:t>Employer Flier </a:t>
            </a:r>
          </a:p>
          <a:p>
            <a:pPr lvl="1"/>
            <a:r>
              <a:rPr lang="en-US">
                <a:latin typeface="Avenir Book"/>
              </a:rPr>
              <a:t>Infrastructure Academy Flier </a:t>
            </a:r>
          </a:p>
          <a:p>
            <a:pPr lvl="1"/>
            <a:r>
              <a:rPr lang="en-US">
                <a:latin typeface="Avenir Book"/>
              </a:rPr>
              <a:t>Employer Brochure </a:t>
            </a:r>
          </a:p>
        </p:txBody>
      </p:sp>
      <p:pic>
        <p:nvPicPr>
          <p:cNvPr id="4" name="Picture 3" descr="A screenshot of a website&#10;&#10;Description automatically generated">
            <a:extLst>
              <a:ext uri="{FF2B5EF4-FFF2-40B4-BE49-F238E27FC236}">
                <a16:creationId xmlns:a16="http://schemas.microsoft.com/office/drawing/2014/main" id="{F5BA4E68-A29E-9028-3100-EB30DED26AED}"/>
              </a:ext>
            </a:extLst>
          </p:cNvPr>
          <p:cNvPicPr>
            <a:picLocks noChangeAspect="1"/>
          </p:cNvPicPr>
          <p:nvPr/>
        </p:nvPicPr>
        <p:blipFill>
          <a:blip r:embed="rId3"/>
          <a:stretch>
            <a:fillRect/>
          </a:stretch>
        </p:blipFill>
        <p:spPr>
          <a:xfrm>
            <a:off x="4377489" y="3666811"/>
            <a:ext cx="4008408" cy="2290396"/>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99D795E9-4D56-E0C1-98BF-6CBB6DEA1E1F}"/>
              </a:ext>
            </a:extLst>
          </p:cNvPr>
          <p:cNvPicPr>
            <a:picLocks noChangeAspect="1"/>
          </p:cNvPicPr>
          <p:nvPr/>
        </p:nvPicPr>
        <p:blipFill>
          <a:blip r:embed="rId4"/>
          <a:stretch>
            <a:fillRect/>
          </a:stretch>
        </p:blipFill>
        <p:spPr>
          <a:xfrm>
            <a:off x="709247" y="4724188"/>
            <a:ext cx="3974123" cy="1991393"/>
          </a:xfrm>
          <a:prstGeom prst="rect">
            <a:avLst/>
          </a:prstGeom>
        </p:spPr>
      </p:pic>
      <p:sp>
        <p:nvSpPr>
          <p:cNvPr id="6" name="Arrow: Right 5">
            <a:extLst>
              <a:ext uri="{FF2B5EF4-FFF2-40B4-BE49-F238E27FC236}">
                <a16:creationId xmlns:a16="http://schemas.microsoft.com/office/drawing/2014/main" id="{9AD46B56-1BBC-EC29-8F6D-7851AA50C734}"/>
              </a:ext>
            </a:extLst>
          </p:cNvPr>
          <p:cNvSpPr/>
          <p:nvPr/>
        </p:nvSpPr>
        <p:spPr>
          <a:xfrm rot="3240000">
            <a:off x="2195112" y="5099144"/>
            <a:ext cx="732693" cy="2344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42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5EFF-AA3D-4F05-9585-7A92AFC99974}"/>
              </a:ext>
            </a:extLst>
          </p:cNvPr>
          <p:cNvSpPr>
            <a:spLocks noGrp="1"/>
          </p:cNvSpPr>
          <p:nvPr>
            <p:ph type="title"/>
          </p:nvPr>
        </p:nvSpPr>
        <p:spPr>
          <a:xfrm>
            <a:off x="628650" y="153191"/>
            <a:ext cx="7886700" cy="1325563"/>
          </a:xfrm>
        </p:spPr>
        <p:txBody>
          <a:bodyPr/>
          <a:lstStyle/>
          <a:p>
            <a:pPr algn="ctr"/>
            <a:r>
              <a:rPr lang="en-US" b="1">
                <a:latin typeface="Avenir Medium"/>
              </a:rPr>
              <a:t>Overview </a:t>
            </a:r>
            <a:endParaRPr lang="en-US" b="1"/>
          </a:p>
        </p:txBody>
      </p:sp>
      <p:sp>
        <p:nvSpPr>
          <p:cNvPr id="5" name="Content Placeholder 4">
            <a:extLst>
              <a:ext uri="{FF2B5EF4-FFF2-40B4-BE49-F238E27FC236}">
                <a16:creationId xmlns:a16="http://schemas.microsoft.com/office/drawing/2014/main" id="{D938FAAB-AF53-0648-AC0D-ECA1D946BBAE}"/>
              </a:ext>
            </a:extLst>
          </p:cNvPr>
          <p:cNvSpPr>
            <a:spLocks noGrp="1"/>
          </p:cNvSpPr>
          <p:nvPr>
            <p:ph idx="1"/>
          </p:nvPr>
        </p:nvSpPr>
        <p:spPr/>
        <p:txBody>
          <a:bodyPr vert="horz" lIns="91440" tIns="45720" rIns="91440" bIns="45720" rtlCol="0" anchor="t">
            <a:normAutofit fontScale="92500" lnSpcReduction="20000"/>
          </a:bodyPr>
          <a:lstStyle/>
          <a:p>
            <a:pPr marL="514350" indent="-514350">
              <a:lnSpc>
                <a:spcPct val="200000"/>
              </a:lnSpc>
              <a:buAutoNum type="arabicPeriod"/>
            </a:pPr>
            <a:r>
              <a:rPr lang="en-US" dirty="0">
                <a:latin typeface="Avenir Book"/>
              </a:rPr>
              <a:t>PIN 22-19 and PIN 23-05 Highlights </a:t>
            </a:r>
            <a:endParaRPr lang="en-US" sz="1100" dirty="0">
              <a:latin typeface="Avenir Book"/>
              <a:ea typeface="Calibri"/>
              <a:cs typeface="Calibri"/>
            </a:endParaRPr>
          </a:p>
          <a:p>
            <a:pPr marL="514350" indent="-514350">
              <a:lnSpc>
                <a:spcPct val="200000"/>
              </a:lnSpc>
              <a:buAutoNum type="arabicPeriod"/>
            </a:pPr>
            <a:r>
              <a:rPr lang="en-US" dirty="0">
                <a:latin typeface="Avenir Book"/>
              </a:rPr>
              <a:t>Workforce Outreach Toolkit Goals </a:t>
            </a:r>
            <a:endParaRPr lang="en-US" dirty="0"/>
          </a:p>
          <a:p>
            <a:pPr marL="0" indent="0">
              <a:lnSpc>
                <a:spcPct val="200000"/>
              </a:lnSpc>
              <a:buNone/>
            </a:pPr>
            <a:r>
              <a:rPr lang="en-US" dirty="0">
                <a:latin typeface="Avenir Book"/>
              </a:rPr>
              <a:t>3.  Types of Outreach Events </a:t>
            </a:r>
            <a:endParaRPr lang="en-US" dirty="0"/>
          </a:p>
          <a:p>
            <a:pPr marL="0" indent="0">
              <a:lnSpc>
                <a:spcPct val="200000"/>
              </a:lnSpc>
              <a:buNone/>
            </a:pPr>
            <a:r>
              <a:rPr lang="en-US" dirty="0">
                <a:latin typeface="Avenir Book"/>
              </a:rPr>
              <a:t>4.  Materials and Best Practices </a:t>
            </a:r>
            <a:endParaRPr lang="en-US" dirty="0"/>
          </a:p>
          <a:p>
            <a:pPr marL="0" indent="0">
              <a:lnSpc>
                <a:spcPct val="200000"/>
              </a:lnSpc>
              <a:buNone/>
            </a:pPr>
            <a:r>
              <a:rPr lang="en-US" dirty="0">
                <a:latin typeface="Avenir Book"/>
              </a:rPr>
              <a:t>5.  Materials Marketplace/ Additional Resources</a:t>
            </a:r>
            <a:endParaRPr lang="en-US" dirty="0"/>
          </a:p>
          <a:p>
            <a:pPr lvl="1"/>
            <a:endParaRPr lang="en-US"/>
          </a:p>
          <a:p>
            <a:pPr marL="0" indent="0">
              <a:buNone/>
            </a:pPr>
            <a:endParaRPr lang="en-US"/>
          </a:p>
        </p:txBody>
      </p:sp>
    </p:spTree>
    <p:extLst>
      <p:ext uri="{BB962C8B-B14F-4D97-AF65-F5344CB8AC3E}">
        <p14:creationId xmlns:p14="http://schemas.microsoft.com/office/powerpoint/2010/main" val="175296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37FA-F450-4DA4-124A-E6636BA0D5DE}"/>
              </a:ext>
            </a:extLst>
          </p:cNvPr>
          <p:cNvSpPr>
            <a:spLocks noGrp="1"/>
          </p:cNvSpPr>
          <p:nvPr>
            <p:ph type="title"/>
          </p:nvPr>
        </p:nvSpPr>
        <p:spPr/>
        <p:txBody>
          <a:bodyPr/>
          <a:lstStyle/>
          <a:p>
            <a:r>
              <a:rPr lang="en-US">
                <a:latin typeface="Avenir Medium"/>
              </a:rPr>
              <a:t>Work-Based Learning Flier </a:t>
            </a:r>
            <a:endParaRPr lang="en-US"/>
          </a:p>
        </p:txBody>
      </p:sp>
      <p:pic>
        <p:nvPicPr>
          <p:cNvPr id="4" name="Content Placeholder 3" descr="051123 JC WorkBasedLearning Flier f">
            <a:extLst>
              <a:ext uri="{FF2B5EF4-FFF2-40B4-BE49-F238E27FC236}">
                <a16:creationId xmlns:a16="http://schemas.microsoft.com/office/drawing/2014/main" id="{62FD352F-B56C-9DE7-26B8-670AAE15CA50}"/>
              </a:ext>
            </a:extLst>
          </p:cNvPr>
          <p:cNvPicPr>
            <a:picLocks noGrp="1" noChangeAspect="1"/>
          </p:cNvPicPr>
          <p:nvPr>
            <p:ph idx="1"/>
          </p:nvPr>
        </p:nvPicPr>
        <p:blipFill>
          <a:blip r:embed="rId3"/>
          <a:stretch>
            <a:fillRect/>
          </a:stretch>
        </p:blipFill>
        <p:spPr>
          <a:xfrm>
            <a:off x="763107" y="1710606"/>
            <a:ext cx="3232692" cy="4178810"/>
          </a:xfrm>
        </p:spPr>
      </p:pic>
      <p:pic>
        <p:nvPicPr>
          <p:cNvPr id="5" name="Picture 4" descr="051123 JC WorkBasedLearning Flier f2">
            <a:extLst>
              <a:ext uri="{FF2B5EF4-FFF2-40B4-BE49-F238E27FC236}">
                <a16:creationId xmlns:a16="http://schemas.microsoft.com/office/drawing/2014/main" id="{055BC638-5158-328B-FD47-B1DE196AFBC5}"/>
              </a:ext>
            </a:extLst>
          </p:cNvPr>
          <p:cNvPicPr>
            <a:picLocks noChangeAspect="1"/>
          </p:cNvPicPr>
          <p:nvPr/>
        </p:nvPicPr>
        <p:blipFill>
          <a:blip r:embed="rId4"/>
          <a:stretch>
            <a:fillRect/>
          </a:stretch>
        </p:blipFill>
        <p:spPr>
          <a:xfrm>
            <a:off x="4566249" y="1581938"/>
            <a:ext cx="3318293" cy="4312349"/>
          </a:xfrm>
          <a:prstGeom prst="rect">
            <a:avLst/>
          </a:prstGeom>
        </p:spPr>
      </p:pic>
    </p:spTree>
    <p:extLst>
      <p:ext uri="{BB962C8B-B14F-4D97-AF65-F5344CB8AC3E}">
        <p14:creationId xmlns:p14="http://schemas.microsoft.com/office/powerpoint/2010/main" val="184049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32B2-3577-E2D4-D608-2D8AE57FAC94}"/>
              </a:ext>
            </a:extLst>
          </p:cNvPr>
          <p:cNvSpPr>
            <a:spLocks noGrp="1"/>
          </p:cNvSpPr>
          <p:nvPr>
            <p:ph type="title"/>
          </p:nvPr>
        </p:nvSpPr>
        <p:spPr/>
        <p:txBody>
          <a:bodyPr>
            <a:normAutofit/>
          </a:bodyPr>
          <a:lstStyle/>
          <a:p>
            <a:r>
              <a:rPr lang="en-US" sz="3600">
                <a:latin typeface="Avenir Medium"/>
              </a:rPr>
              <a:t>Employer Flier / Employer Brochure </a:t>
            </a:r>
            <a:endParaRPr lang="en-US" sz="4000"/>
          </a:p>
        </p:txBody>
      </p:sp>
      <p:pic>
        <p:nvPicPr>
          <p:cNvPr id="4" name="Content Placeholder 3" descr="051123 JC CE Employer Flier F">
            <a:extLst>
              <a:ext uri="{FF2B5EF4-FFF2-40B4-BE49-F238E27FC236}">
                <a16:creationId xmlns:a16="http://schemas.microsoft.com/office/drawing/2014/main" id="{4B31DF50-B8F0-0FE0-42E6-C03055AE6EE8}"/>
              </a:ext>
            </a:extLst>
          </p:cNvPr>
          <p:cNvPicPr>
            <a:picLocks noGrp="1" noChangeAspect="1"/>
          </p:cNvPicPr>
          <p:nvPr>
            <p:ph idx="1"/>
          </p:nvPr>
        </p:nvPicPr>
        <p:blipFill>
          <a:blip r:embed="rId3"/>
          <a:stretch>
            <a:fillRect/>
          </a:stretch>
        </p:blipFill>
        <p:spPr>
          <a:xfrm>
            <a:off x="978767" y="1696229"/>
            <a:ext cx="3362088" cy="4351338"/>
          </a:xfrm>
        </p:spPr>
      </p:pic>
      <p:pic>
        <p:nvPicPr>
          <p:cNvPr id="5" name="Picture 4" descr="051123 JC EmpBrochure f">
            <a:extLst>
              <a:ext uri="{FF2B5EF4-FFF2-40B4-BE49-F238E27FC236}">
                <a16:creationId xmlns:a16="http://schemas.microsoft.com/office/drawing/2014/main" id="{3B813FBF-8703-A861-2EAF-0E03A99546FC}"/>
              </a:ext>
            </a:extLst>
          </p:cNvPr>
          <p:cNvPicPr>
            <a:picLocks noChangeAspect="1"/>
          </p:cNvPicPr>
          <p:nvPr/>
        </p:nvPicPr>
        <p:blipFill>
          <a:blip r:embed="rId4"/>
          <a:stretch>
            <a:fillRect/>
          </a:stretch>
        </p:blipFill>
        <p:spPr>
          <a:xfrm>
            <a:off x="4775380" y="2004203"/>
            <a:ext cx="2181165" cy="4114799"/>
          </a:xfrm>
          <a:prstGeom prst="rect">
            <a:avLst/>
          </a:prstGeom>
        </p:spPr>
      </p:pic>
    </p:spTree>
    <p:extLst>
      <p:ext uri="{BB962C8B-B14F-4D97-AF65-F5344CB8AC3E}">
        <p14:creationId xmlns:p14="http://schemas.microsoft.com/office/powerpoint/2010/main" val="66494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2688-B0BB-89CA-8174-63DE4669F7CE}"/>
              </a:ext>
            </a:extLst>
          </p:cNvPr>
          <p:cNvSpPr>
            <a:spLocks noGrp="1"/>
          </p:cNvSpPr>
          <p:nvPr>
            <p:ph type="title"/>
          </p:nvPr>
        </p:nvSpPr>
        <p:spPr/>
        <p:txBody>
          <a:bodyPr>
            <a:normAutofit/>
          </a:bodyPr>
          <a:lstStyle/>
          <a:p>
            <a:r>
              <a:rPr lang="en-US">
                <a:latin typeface="Avenir Medium"/>
              </a:rPr>
              <a:t>Infrastructure Academy Flier</a:t>
            </a:r>
          </a:p>
        </p:txBody>
      </p:sp>
      <p:pic>
        <p:nvPicPr>
          <p:cNvPr id="4" name="Picture 3" descr="041123 V5 JC InfrastructureAcademy Flier Page 1">
            <a:extLst>
              <a:ext uri="{FF2B5EF4-FFF2-40B4-BE49-F238E27FC236}">
                <a16:creationId xmlns:a16="http://schemas.microsoft.com/office/drawing/2014/main" id="{9ECDC342-33DD-CDBC-D085-14730CA91F29}"/>
              </a:ext>
            </a:extLst>
          </p:cNvPr>
          <p:cNvPicPr>
            <a:picLocks noChangeAspect="1"/>
          </p:cNvPicPr>
          <p:nvPr/>
        </p:nvPicPr>
        <p:blipFill>
          <a:blip r:embed="rId3"/>
          <a:stretch>
            <a:fillRect/>
          </a:stretch>
        </p:blipFill>
        <p:spPr>
          <a:xfrm>
            <a:off x="1101306" y="1883864"/>
            <a:ext cx="2987614" cy="3866650"/>
          </a:xfrm>
          <a:prstGeom prst="rect">
            <a:avLst/>
          </a:prstGeom>
        </p:spPr>
      </p:pic>
      <p:pic>
        <p:nvPicPr>
          <p:cNvPr id="5" name="Picture 4" descr="041123 V5 JC InfrastructureAcademy Flier Page 2">
            <a:extLst>
              <a:ext uri="{FF2B5EF4-FFF2-40B4-BE49-F238E27FC236}">
                <a16:creationId xmlns:a16="http://schemas.microsoft.com/office/drawing/2014/main" id="{B03AF587-0F25-000A-1BD4-074EC0BD0C97}"/>
              </a:ext>
            </a:extLst>
          </p:cNvPr>
          <p:cNvPicPr>
            <a:picLocks noChangeAspect="1"/>
          </p:cNvPicPr>
          <p:nvPr/>
        </p:nvPicPr>
        <p:blipFill>
          <a:blip r:embed="rId4"/>
          <a:stretch>
            <a:fillRect/>
          </a:stretch>
        </p:blipFill>
        <p:spPr>
          <a:xfrm>
            <a:off x="4494362" y="1999045"/>
            <a:ext cx="2829464" cy="3636287"/>
          </a:xfrm>
          <a:prstGeom prst="rect">
            <a:avLst/>
          </a:prstGeom>
        </p:spPr>
      </p:pic>
    </p:spTree>
    <p:extLst>
      <p:ext uri="{BB962C8B-B14F-4D97-AF65-F5344CB8AC3E}">
        <p14:creationId xmlns:p14="http://schemas.microsoft.com/office/powerpoint/2010/main" val="4094949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9523" y="2030083"/>
            <a:ext cx="7696200" cy="1325563"/>
          </a:xfrm>
        </p:spPr>
        <p:txBody>
          <a:bodyPr>
            <a:normAutofit/>
          </a:bodyPr>
          <a:lstStyle/>
          <a:p>
            <a:pPr algn="ctr"/>
            <a:r>
              <a:rPr lang="en-US" sz="5400" b="1">
                <a:latin typeface="Avenir Medium"/>
              </a:rPr>
              <a:t>Questions?</a:t>
            </a:r>
            <a:endParaRPr lang="en-US" sz="4800" b="1"/>
          </a:p>
        </p:txBody>
      </p:sp>
      <p:sp>
        <p:nvSpPr>
          <p:cNvPr id="3" name="Content Placeholder 2"/>
          <p:cNvSpPr>
            <a:spLocks noGrp="1"/>
          </p:cNvSpPr>
          <p:nvPr>
            <p:ph idx="1"/>
          </p:nvPr>
        </p:nvSpPr>
        <p:spPr>
          <a:xfrm>
            <a:off x="628650" y="1523328"/>
            <a:ext cx="7886700" cy="4351338"/>
          </a:xfrm>
        </p:spPr>
        <p:txBody>
          <a:bodyPr vert="horz" lIns="91440" tIns="45720" rIns="91440" bIns="45720" rtlCol="0" anchor="t">
            <a:normAutofit fontScale="92500" lnSpcReduction="10000"/>
          </a:bodyPr>
          <a:lstStyle/>
          <a:p>
            <a:pPr marL="0" indent="0" algn="ctr">
              <a:buNone/>
            </a:pPr>
            <a:endParaRPr lang="en-US" sz="3500"/>
          </a:p>
          <a:p>
            <a:pPr marL="0" indent="0" algn="ctr">
              <a:buNone/>
            </a:pPr>
            <a:endParaRPr lang="en-US" sz="3500" i="1">
              <a:latin typeface="Avenir Book"/>
            </a:endParaRPr>
          </a:p>
          <a:p>
            <a:pPr marL="0" indent="0" algn="ctr">
              <a:buNone/>
            </a:pPr>
            <a:endParaRPr lang="en-US" sz="3500" b="1">
              <a:latin typeface="Avenir Book"/>
            </a:endParaRPr>
          </a:p>
          <a:p>
            <a:pPr marL="0" indent="0" algn="ctr">
              <a:buNone/>
            </a:pPr>
            <a:endParaRPr lang="en-US" sz="3500" i="1">
              <a:latin typeface="Avenir Book"/>
            </a:endParaRPr>
          </a:p>
          <a:p>
            <a:pPr marL="0" indent="0" algn="ctr">
              <a:buNone/>
            </a:pPr>
            <a:endParaRPr lang="en-US" sz="3500" b="1"/>
          </a:p>
          <a:p>
            <a:pPr marL="0" indent="0" algn="ctr">
              <a:buNone/>
            </a:pPr>
            <a:r>
              <a:rPr lang="en-US" sz="4300">
                <a:latin typeface="Avenir Book"/>
              </a:rPr>
              <a:t>jobcorpsmaterials@mpf.com </a:t>
            </a:r>
            <a:endParaRPr lang="en-US" sz="4300"/>
          </a:p>
          <a:p>
            <a:pPr marL="0" indent="0" algn="ctr">
              <a:buNone/>
            </a:pPr>
            <a:r>
              <a:rPr lang="en-US" sz="4000">
                <a:latin typeface="Avenir Book"/>
              </a:rPr>
              <a:t>615-259-4000</a:t>
            </a:r>
            <a:endParaRPr lang="en-US" sz="4000"/>
          </a:p>
          <a:p>
            <a:pPr marL="0" indent="0" algn="ctr">
              <a:buNone/>
            </a:pPr>
            <a:r>
              <a:rPr lang="en-US" sz="4000">
                <a:latin typeface="Avenir Book"/>
              </a:rPr>
              <a:t>Thank you!</a:t>
            </a:r>
          </a:p>
        </p:txBody>
      </p:sp>
    </p:spTree>
    <p:extLst>
      <p:ext uri="{BB962C8B-B14F-4D97-AF65-F5344CB8AC3E}">
        <p14:creationId xmlns:p14="http://schemas.microsoft.com/office/powerpoint/2010/main" val="309892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D028-EC26-56D1-DC99-DAB457D69D5A}"/>
              </a:ext>
            </a:extLst>
          </p:cNvPr>
          <p:cNvSpPr>
            <a:spLocks noGrp="1"/>
          </p:cNvSpPr>
          <p:nvPr>
            <p:ph type="title"/>
          </p:nvPr>
        </p:nvSpPr>
        <p:spPr/>
        <p:txBody>
          <a:bodyPr/>
          <a:lstStyle/>
          <a:p>
            <a:pPr algn="ctr"/>
            <a:r>
              <a:rPr lang="en-US">
                <a:latin typeface="Avenir Medium"/>
              </a:rPr>
              <a:t>Workforce Outreach Toolkit </a:t>
            </a:r>
            <a:endParaRPr lang="en-US"/>
          </a:p>
        </p:txBody>
      </p:sp>
      <p:pic>
        <p:nvPicPr>
          <p:cNvPr id="4" name="Picture 3">
            <a:extLst>
              <a:ext uri="{FF2B5EF4-FFF2-40B4-BE49-F238E27FC236}">
                <a16:creationId xmlns:a16="http://schemas.microsoft.com/office/drawing/2014/main" id="{1F03243D-70D9-8543-A671-BCD907D7EC7E}"/>
              </a:ext>
            </a:extLst>
          </p:cNvPr>
          <p:cNvPicPr>
            <a:picLocks noChangeAspect="1"/>
          </p:cNvPicPr>
          <p:nvPr/>
        </p:nvPicPr>
        <p:blipFill>
          <a:blip r:embed="rId3"/>
          <a:stretch>
            <a:fillRect/>
          </a:stretch>
        </p:blipFill>
        <p:spPr>
          <a:xfrm>
            <a:off x="576491" y="2040455"/>
            <a:ext cx="3533955" cy="2771451"/>
          </a:xfrm>
          <a:prstGeom prst="rect">
            <a:avLst/>
          </a:prstGeom>
        </p:spPr>
      </p:pic>
      <p:pic>
        <p:nvPicPr>
          <p:cNvPr id="7" name="Picture 6">
            <a:extLst>
              <a:ext uri="{FF2B5EF4-FFF2-40B4-BE49-F238E27FC236}">
                <a16:creationId xmlns:a16="http://schemas.microsoft.com/office/drawing/2014/main" id="{E172E48D-88DE-77AE-43CC-7278B0E14649}"/>
              </a:ext>
            </a:extLst>
          </p:cNvPr>
          <p:cNvPicPr>
            <a:picLocks noChangeAspect="1"/>
          </p:cNvPicPr>
          <p:nvPr/>
        </p:nvPicPr>
        <p:blipFill>
          <a:blip r:embed="rId4"/>
          <a:stretch>
            <a:fillRect/>
          </a:stretch>
        </p:blipFill>
        <p:spPr>
          <a:xfrm>
            <a:off x="4333168" y="4442929"/>
            <a:ext cx="3699363" cy="1042627"/>
          </a:xfrm>
          <a:prstGeom prst="rect">
            <a:avLst/>
          </a:prstGeom>
        </p:spPr>
      </p:pic>
      <p:pic>
        <p:nvPicPr>
          <p:cNvPr id="8" name="Picture 7">
            <a:extLst>
              <a:ext uri="{FF2B5EF4-FFF2-40B4-BE49-F238E27FC236}">
                <a16:creationId xmlns:a16="http://schemas.microsoft.com/office/drawing/2014/main" id="{98E7F36B-0BEE-E45A-BDD3-ADED5773CF07}"/>
              </a:ext>
            </a:extLst>
          </p:cNvPr>
          <p:cNvPicPr>
            <a:picLocks noChangeAspect="1"/>
          </p:cNvPicPr>
          <p:nvPr/>
        </p:nvPicPr>
        <p:blipFill>
          <a:blip r:embed="rId5"/>
          <a:stretch>
            <a:fillRect/>
          </a:stretch>
        </p:blipFill>
        <p:spPr>
          <a:xfrm>
            <a:off x="4329504" y="2987997"/>
            <a:ext cx="3699363" cy="1175714"/>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83646E9B-BD46-16B7-5480-A56261EBA9A4}"/>
              </a:ext>
            </a:extLst>
          </p:cNvPr>
          <p:cNvPicPr>
            <a:picLocks noChangeAspect="1"/>
          </p:cNvPicPr>
          <p:nvPr/>
        </p:nvPicPr>
        <p:blipFill>
          <a:blip r:embed="rId6"/>
          <a:stretch>
            <a:fillRect/>
          </a:stretch>
        </p:blipFill>
        <p:spPr>
          <a:xfrm>
            <a:off x="4332410" y="1656783"/>
            <a:ext cx="3699364" cy="1181502"/>
          </a:xfrm>
          <a:prstGeom prst="rect">
            <a:avLst/>
          </a:prstGeom>
        </p:spPr>
      </p:pic>
      <p:sp>
        <p:nvSpPr>
          <p:cNvPr id="6" name="TextBox 5">
            <a:extLst>
              <a:ext uri="{FF2B5EF4-FFF2-40B4-BE49-F238E27FC236}">
                <a16:creationId xmlns:a16="http://schemas.microsoft.com/office/drawing/2014/main" id="{FBD0D8C2-1406-7F12-47BB-77784F7250CA}"/>
              </a:ext>
            </a:extLst>
          </p:cNvPr>
          <p:cNvSpPr txBox="1"/>
          <p:nvPr/>
        </p:nvSpPr>
        <p:spPr>
          <a:xfrm>
            <a:off x="1764820" y="5686244"/>
            <a:ext cx="559593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bg1"/>
                </a:solidFill>
                <a:ea typeface="+mn-lt"/>
                <a:cs typeface="+mn-lt"/>
              </a:rPr>
              <a:t>jcmarketplace.com </a:t>
            </a:r>
          </a:p>
        </p:txBody>
      </p:sp>
    </p:spTree>
    <p:extLst>
      <p:ext uri="{BB962C8B-B14F-4D97-AF65-F5344CB8AC3E}">
        <p14:creationId xmlns:p14="http://schemas.microsoft.com/office/powerpoint/2010/main" val="337028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C4C59-F559-9980-4C51-CFBFCD92ECD6}"/>
              </a:ext>
            </a:extLst>
          </p:cNvPr>
          <p:cNvSpPr>
            <a:spLocks noGrp="1"/>
          </p:cNvSpPr>
          <p:nvPr>
            <p:ph type="title"/>
          </p:nvPr>
        </p:nvSpPr>
        <p:spPr/>
        <p:txBody>
          <a:bodyPr/>
          <a:lstStyle/>
          <a:p>
            <a:r>
              <a:rPr lang="en-US">
                <a:latin typeface="Avenir Medium"/>
              </a:rPr>
              <a:t>Types of Events </a:t>
            </a:r>
            <a:endParaRPr lang="en-US"/>
          </a:p>
        </p:txBody>
      </p:sp>
      <p:sp>
        <p:nvSpPr>
          <p:cNvPr id="3" name="Content Placeholder 2">
            <a:extLst>
              <a:ext uri="{FF2B5EF4-FFF2-40B4-BE49-F238E27FC236}">
                <a16:creationId xmlns:a16="http://schemas.microsoft.com/office/drawing/2014/main" id="{E8B45493-74B7-32DF-4729-C497A0911778}"/>
              </a:ext>
            </a:extLst>
          </p:cNvPr>
          <p:cNvSpPr>
            <a:spLocks noGrp="1"/>
          </p:cNvSpPr>
          <p:nvPr>
            <p:ph idx="1"/>
          </p:nvPr>
        </p:nvSpPr>
        <p:spPr/>
        <p:txBody>
          <a:bodyPr vert="horz" lIns="91440" tIns="45720" rIns="91440" bIns="45720" rtlCol="0" anchor="t">
            <a:normAutofit/>
          </a:bodyPr>
          <a:lstStyle/>
          <a:p>
            <a:pPr marL="514350" indent="-514350">
              <a:lnSpc>
                <a:spcPct val="250000"/>
              </a:lnSpc>
              <a:buAutoNum type="arabicPeriod"/>
            </a:pPr>
            <a:r>
              <a:rPr lang="en-US">
                <a:latin typeface="Avenir Book"/>
              </a:rPr>
              <a:t>Student Career Training Expo </a:t>
            </a:r>
            <a:endParaRPr lang="en-US"/>
          </a:p>
          <a:p>
            <a:pPr marL="514350" indent="-514350">
              <a:lnSpc>
                <a:spcPct val="250000"/>
              </a:lnSpc>
              <a:buAutoNum type="arabicPeriod"/>
            </a:pPr>
            <a:r>
              <a:rPr lang="en-US">
                <a:latin typeface="Avenir Book"/>
              </a:rPr>
              <a:t>Career Fair </a:t>
            </a:r>
            <a:endParaRPr lang="en-US"/>
          </a:p>
          <a:p>
            <a:pPr marL="514350" indent="-514350">
              <a:lnSpc>
                <a:spcPct val="250000"/>
              </a:lnSpc>
              <a:buAutoNum type="arabicPeriod"/>
            </a:pPr>
            <a:r>
              <a:rPr lang="en-US">
                <a:latin typeface="Avenir Book"/>
              </a:rPr>
              <a:t>Employer Roundtable </a:t>
            </a:r>
            <a:endParaRPr lang="en-US"/>
          </a:p>
        </p:txBody>
      </p:sp>
      <p:pic>
        <p:nvPicPr>
          <p:cNvPr id="4" name="Picture 3" descr="A person standing next to a table with a person standing next to him&#10;&#10;Description automatically generated">
            <a:extLst>
              <a:ext uri="{FF2B5EF4-FFF2-40B4-BE49-F238E27FC236}">
                <a16:creationId xmlns:a16="http://schemas.microsoft.com/office/drawing/2014/main" id="{6E220D37-69F2-C3F5-539D-FE6FB1698D1A}"/>
              </a:ext>
            </a:extLst>
          </p:cNvPr>
          <p:cNvPicPr>
            <a:picLocks noChangeAspect="1"/>
          </p:cNvPicPr>
          <p:nvPr/>
        </p:nvPicPr>
        <p:blipFill>
          <a:blip r:embed="rId3"/>
          <a:stretch>
            <a:fillRect/>
          </a:stretch>
        </p:blipFill>
        <p:spPr>
          <a:xfrm>
            <a:off x="6363419" y="1377306"/>
            <a:ext cx="2311880" cy="3082597"/>
          </a:xfrm>
          <a:prstGeom prst="rect">
            <a:avLst/>
          </a:prstGeom>
        </p:spPr>
      </p:pic>
      <p:pic>
        <p:nvPicPr>
          <p:cNvPr id="5" name="Picture 4" descr="A group of people standing around a table&#10;&#10;Description automatically generated">
            <a:extLst>
              <a:ext uri="{FF2B5EF4-FFF2-40B4-BE49-F238E27FC236}">
                <a16:creationId xmlns:a16="http://schemas.microsoft.com/office/drawing/2014/main" id="{34A05097-1049-34EE-FD37-AB313B460964}"/>
              </a:ext>
            </a:extLst>
          </p:cNvPr>
          <p:cNvPicPr>
            <a:picLocks noChangeAspect="1"/>
          </p:cNvPicPr>
          <p:nvPr/>
        </p:nvPicPr>
        <p:blipFill>
          <a:blip r:embed="rId4"/>
          <a:stretch>
            <a:fillRect/>
          </a:stretch>
        </p:blipFill>
        <p:spPr>
          <a:xfrm>
            <a:off x="4911306" y="3519531"/>
            <a:ext cx="2009956" cy="2665653"/>
          </a:xfrm>
          <a:prstGeom prst="rect">
            <a:avLst/>
          </a:prstGeom>
        </p:spPr>
      </p:pic>
    </p:spTree>
    <p:extLst>
      <p:ext uri="{BB962C8B-B14F-4D97-AF65-F5344CB8AC3E}">
        <p14:creationId xmlns:p14="http://schemas.microsoft.com/office/powerpoint/2010/main" val="187732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1B9A-ED77-8809-97E3-7435285C875B}"/>
              </a:ext>
            </a:extLst>
          </p:cNvPr>
          <p:cNvSpPr>
            <a:spLocks noGrp="1"/>
          </p:cNvSpPr>
          <p:nvPr>
            <p:ph type="title"/>
          </p:nvPr>
        </p:nvSpPr>
        <p:spPr>
          <a:xfrm>
            <a:off x="628650" y="120711"/>
            <a:ext cx="7886700" cy="1325563"/>
          </a:xfrm>
        </p:spPr>
        <p:txBody>
          <a:bodyPr>
            <a:normAutofit/>
          </a:bodyPr>
          <a:lstStyle/>
          <a:p>
            <a:pPr algn="ctr"/>
            <a:r>
              <a:rPr lang="en-US" sz="3600">
                <a:latin typeface="Avenir Medium"/>
              </a:rPr>
              <a:t>Workforce Outreach Materials </a:t>
            </a:r>
            <a:endParaRPr lang="en-US" sz="3600"/>
          </a:p>
        </p:txBody>
      </p:sp>
      <p:sp>
        <p:nvSpPr>
          <p:cNvPr id="3" name="Content Placeholder 2">
            <a:extLst>
              <a:ext uri="{FF2B5EF4-FFF2-40B4-BE49-F238E27FC236}">
                <a16:creationId xmlns:a16="http://schemas.microsoft.com/office/drawing/2014/main" id="{536A53D4-7683-B15D-E9ED-5248C24080F3}"/>
              </a:ext>
            </a:extLst>
          </p:cNvPr>
          <p:cNvSpPr>
            <a:spLocks noGrp="1"/>
          </p:cNvSpPr>
          <p:nvPr>
            <p:ph idx="1"/>
          </p:nvPr>
        </p:nvSpPr>
        <p:spPr>
          <a:xfrm>
            <a:off x="628650" y="1451814"/>
            <a:ext cx="7886700" cy="4969564"/>
          </a:xfrm>
        </p:spPr>
        <p:txBody>
          <a:bodyPr vert="horz" lIns="91440" tIns="45720" rIns="91440" bIns="45720" rtlCol="0" anchor="t">
            <a:noAutofit/>
          </a:bodyPr>
          <a:lstStyle/>
          <a:p>
            <a:r>
              <a:rPr lang="en-US" sz="2000">
                <a:latin typeface="Avenir Book"/>
              </a:rPr>
              <a:t>Event Planning Tips and Timeline </a:t>
            </a:r>
          </a:p>
          <a:p>
            <a:r>
              <a:rPr lang="en-US" sz="2000">
                <a:latin typeface="Avenir Book"/>
              </a:rPr>
              <a:t>Program Speakers' Tip Sheet </a:t>
            </a:r>
            <a:endParaRPr lang="en-US" sz="2000"/>
          </a:p>
          <a:p>
            <a:r>
              <a:rPr lang="en-US" sz="2000">
                <a:latin typeface="Avenir Book"/>
              </a:rPr>
              <a:t>Invitation </a:t>
            </a:r>
            <a:endParaRPr lang="en-US" sz="2000"/>
          </a:p>
          <a:p>
            <a:r>
              <a:rPr lang="en-US" sz="2000">
                <a:latin typeface="Avenir Book"/>
              </a:rPr>
              <a:t>Invitation Letter </a:t>
            </a:r>
          </a:p>
          <a:p>
            <a:r>
              <a:rPr lang="en-US" sz="2000">
                <a:latin typeface="Avenir Book"/>
              </a:rPr>
              <a:t>Program </a:t>
            </a:r>
          </a:p>
          <a:p>
            <a:r>
              <a:rPr lang="en-US" sz="2000">
                <a:latin typeface="Avenir Book"/>
              </a:rPr>
              <a:t>Save the Date</a:t>
            </a:r>
          </a:p>
          <a:p>
            <a:r>
              <a:rPr lang="en-US" sz="2000">
                <a:latin typeface="Avenir Book"/>
              </a:rPr>
              <a:t>Student Resume Template </a:t>
            </a:r>
          </a:p>
          <a:p>
            <a:r>
              <a:rPr lang="en-US" sz="2000">
                <a:latin typeface="Avenir Book"/>
              </a:rPr>
              <a:t>Employer Roundtable Discussion Prompts </a:t>
            </a:r>
          </a:p>
          <a:p>
            <a:r>
              <a:rPr lang="en-US" sz="2000">
                <a:latin typeface="Avenir Book"/>
              </a:rPr>
              <a:t>Pre-Event Media Advisory Template </a:t>
            </a:r>
          </a:p>
          <a:p>
            <a:r>
              <a:rPr lang="en-US" sz="2000">
                <a:latin typeface="Avenir Book"/>
              </a:rPr>
              <a:t>Post-Event Media Release Template </a:t>
            </a:r>
            <a:endParaRPr lang="en-US" sz="2000"/>
          </a:p>
          <a:p>
            <a:r>
              <a:rPr lang="en-US" sz="2000">
                <a:latin typeface="Avenir Book"/>
              </a:rPr>
              <a:t>Post-Event Survey </a:t>
            </a:r>
          </a:p>
          <a:p>
            <a:pPr marL="0" indent="0">
              <a:lnSpc>
                <a:spcPct val="170000"/>
              </a:lnSpc>
              <a:buNone/>
            </a:pPr>
            <a:endParaRPr lang="en-US"/>
          </a:p>
        </p:txBody>
      </p:sp>
      <p:sp>
        <p:nvSpPr>
          <p:cNvPr id="4" name="TextBox 3">
            <a:extLst>
              <a:ext uri="{FF2B5EF4-FFF2-40B4-BE49-F238E27FC236}">
                <a16:creationId xmlns:a16="http://schemas.microsoft.com/office/drawing/2014/main" id="{15057BD5-16D8-0B2C-B4FB-49CC4B458932}"/>
              </a:ext>
            </a:extLst>
          </p:cNvPr>
          <p:cNvSpPr txBox="1"/>
          <p:nvPr/>
        </p:nvSpPr>
        <p:spPr>
          <a:xfrm>
            <a:off x="2547487" y="6135088"/>
            <a:ext cx="37772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ea typeface="Calibri"/>
                <a:cs typeface="Calibri"/>
              </a:rPr>
              <a:t>jobcorpsmaterials@mpf.com </a:t>
            </a:r>
            <a:endParaRPr lang="en-US" sz="2400">
              <a:solidFill>
                <a:srgbClr val="FFFFFF"/>
              </a:solidFill>
            </a:endParaRPr>
          </a:p>
        </p:txBody>
      </p:sp>
    </p:spTree>
    <p:extLst>
      <p:ext uri="{BB962C8B-B14F-4D97-AF65-F5344CB8AC3E}">
        <p14:creationId xmlns:p14="http://schemas.microsoft.com/office/powerpoint/2010/main" val="39575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BBC5-CA9C-2D22-305D-0F7C0F337A76}"/>
              </a:ext>
            </a:extLst>
          </p:cNvPr>
          <p:cNvSpPr>
            <a:spLocks noGrp="1"/>
          </p:cNvSpPr>
          <p:nvPr>
            <p:ph type="title"/>
          </p:nvPr>
        </p:nvSpPr>
        <p:spPr/>
        <p:txBody>
          <a:bodyPr>
            <a:normAutofit/>
          </a:bodyPr>
          <a:lstStyle/>
          <a:p>
            <a:pPr algn="ctr"/>
            <a:r>
              <a:rPr lang="en-US" sz="4000">
                <a:latin typeface="Avenir Medium"/>
              </a:rPr>
              <a:t>Event Planning Tips and Timeline </a:t>
            </a:r>
            <a:endParaRPr lang="en-US" sz="4000"/>
          </a:p>
        </p:txBody>
      </p:sp>
      <p:pic>
        <p:nvPicPr>
          <p:cNvPr id="10" name="Picture 10" descr="A poster of a student career training expo&#10;&#10;Description automatically generated">
            <a:extLst>
              <a:ext uri="{FF2B5EF4-FFF2-40B4-BE49-F238E27FC236}">
                <a16:creationId xmlns:a16="http://schemas.microsoft.com/office/drawing/2014/main" id="{3DA232C4-4AC9-AA6B-8C2A-11F67A4AFA61}"/>
              </a:ext>
            </a:extLst>
          </p:cNvPr>
          <p:cNvPicPr>
            <a:picLocks noChangeAspect="1"/>
          </p:cNvPicPr>
          <p:nvPr/>
        </p:nvPicPr>
        <p:blipFill>
          <a:blip r:embed="rId3"/>
          <a:stretch>
            <a:fillRect/>
          </a:stretch>
        </p:blipFill>
        <p:spPr>
          <a:xfrm>
            <a:off x="818258" y="1568531"/>
            <a:ext cx="3490957" cy="4490063"/>
          </a:xfrm>
          <a:prstGeom prst="rect">
            <a:avLst/>
          </a:prstGeom>
        </p:spPr>
      </p:pic>
      <p:pic>
        <p:nvPicPr>
          <p:cNvPr id="12" name="Picture 12" descr="A screenshot of a website&#10;&#10;Description automatically generated">
            <a:extLst>
              <a:ext uri="{FF2B5EF4-FFF2-40B4-BE49-F238E27FC236}">
                <a16:creationId xmlns:a16="http://schemas.microsoft.com/office/drawing/2014/main" id="{F5993435-C3DB-5ACC-0A46-55CE0464C4D5}"/>
              </a:ext>
            </a:extLst>
          </p:cNvPr>
          <p:cNvPicPr>
            <a:picLocks noChangeAspect="1"/>
          </p:cNvPicPr>
          <p:nvPr/>
        </p:nvPicPr>
        <p:blipFill>
          <a:blip r:embed="rId4"/>
          <a:stretch>
            <a:fillRect/>
          </a:stretch>
        </p:blipFill>
        <p:spPr>
          <a:xfrm>
            <a:off x="4492952" y="1568530"/>
            <a:ext cx="3533684" cy="4490059"/>
          </a:xfrm>
          <a:prstGeom prst="rect">
            <a:avLst/>
          </a:prstGeom>
        </p:spPr>
      </p:pic>
    </p:spTree>
    <p:extLst>
      <p:ext uri="{BB962C8B-B14F-4D97-AF65-F5344CB8AC3E}">
        <p14:creationId xmlns:p14="http://schemas.microsoft.com/office/powerpoint/2010/main" val="224658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F887-1A45-404A-BF64-15483B46FB38}"/>
              </a:ext>
            </a:extLst>
          </p:cNvPr>
          <p:cNvSpPr>
            <a:spLocks noGrp="1"/>
          </p:cNvSpPr>
          <p:nvPr>
            <p:ph type="title"/>
          </p:nvPr>
        </p:nvSpPr>
        <p:spPr/>
        <p:txBody>
          <a:bodyPr/>
          <a:lstStyle/>
          <a:p>
            <a:pPr algn="ctr"/>
            <a:r>
              <a:rPr lang="en-US">
                <a:latin typeface="Avenir Medium"/>
              </a:rPr>
              <a:t>Save the Date </a:t>
            </a:r>
            <a:endParaRPr lang="en-US"/>
          </a:p>
        </p:txBody>
      </p:sp>
      <p:pic>
        <p:nvPicPr>
          <p:cNvPr id="4" name="Picture 4" descr="A group of people wearing white hard hats&#10;&#10;Description automatically generated">
            <a:extLst>
              <a:ext uri="{FF2B5EF4-FFF2-40B4-BE49-F238E27FC236}">
                <a16:creationId xmlns:a16="http://schemas.microsoft.com/office/drawing/2014/main" id="{7071D7D2-EDD7-FCE9-9123-13715D90C9CF}"/>
              </a:ext>
            </a:extLst>
          </p:cNvPr>
          <p:cNvPicPr>
            <a:picLocks noGrp="1" noChangeAspect="1"/>
          </p:cNvPicPr>
          <p:nvPr>
            <p:ph idx="1"/>
          </p:nvPr>
        </p:nvPicPr>
        <p:blipFill>
          <a:blip r:embed="rId3"/>
          <a:stretch>
            <a:fillRect/>
          </a:stretch>
        </p:blipFill>
        <p:spPr>
          <a:xfrm>
            <a:off x="2901714" y="1719074"/>
            <a:ext cx="3350260" cy="4690363"/>
          </a:xfrm>
        </p:spPr>
      </p:pic>
    </p:spTree>
    <p:extLst>
      <p:ext uri="{BB962C8B-B14F-4D97-AF65-F5344CB8AC3E}">
        <p14:creationId xmlns:p14="http://schemas.microsoft.com/office/powerpoint/2010/main" val="290065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A9F8-7D2F-6694-DA22-2612F0D0369E}"/>
              </a:ext>
            </a:extLst>
          </p:cNvPr>
          <p:cNvSpPr>
            <a:spLocks noGrp="1"/>
          </p:cNvSpPr>
          <p:nvPr>
            <p:ph type="title"/>
          </p:nvPr>
        </p:nvSpPr>
        <p:spPr>
          <a:xfrm>
            <a:off x="233407" y="2384070"/>
            <a:ext cx="3816766" cy="1325563"/>
          </a:xfrm>
        </p:spPr>
        <p:txBody>
          <a:bodyPr/>
          <a:lstStyle/>
          <a:p>
            <a:pPr algn="ctr"/>
            <a:r>
              <a:rPr lang="en-US">
                <a:latin typeface="Avenir Medium"/>
              </a:rPr>
              <a:t>Invitation </a:t>
            </a:r>
            <a:endParaRPr lang="en-US"/>
          </a:p>
        </p:txBody>
      </p:sp>
      <p:pic>
        <p:nvPicPr>
          <p:cNvPr id="4" name="Picture 4" descr="A group of people in blue scrubs&#10;&#10;Description automatically generated">
            <a:extLst>
              <a:ext uri="{FF2B5EF4-FFF2-40B4-BE49-F238E27FC236}">
                <a16:creationId xmlns:a16="http://schemas.microsoft.com/office/drawing/2014/main" id="{B33F449C-AD71-0A2F-E7A9-95F7E85F90C0}"/>
              </a:ext>
            </a:extLst>
          </p:cNvPr>
          <p:cNvPicPr>
            <a:picLocks noChangeAspect="1"/>
          </p:cNvPicPr>
          <p:nvPr/>
        </p:nvPicPr>
        <p:blipFill>
          <a:blip r:embed="rId3"/>
          <a:stretch>
            <a:fillRect/>
          </a:stretch>
        </p:blipFill>
        <p:spPr>
          <a:xfrm>
            <a:off x="3839606" y="185869"/>
            <a:ext cx="2885526" cy="6400800"/>
          </a:xfrm>
          <a:prstGeom prst="rect">
            <a:avLst/>
          </a:prstGeom>
        </p:spPr>
      </p:pic>
    </p:spTree>
    <p:extLst>
      <p:ext uri="{BB962C8B-B14F-4D97-AF65-F5344CB8AC3E}">
        <p14:creationId xmlns:p14="http://schemas.microsoft.com/office/powerpoint/2010/main" val="2914727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7E02-4BE3-9737-2ED9-66B1F725465B}"/>
              </a:ext>
            </a:extLst>
          </p:cNvPr>
          <p:cNvSpPr>
            <a:spLocks noGrp="1"/>
          </p:cNvSpPr>
          <p:nvPr>
            <p:ph type="title"/>
          </p:nvPr>
        </p:nvSpPr>
        <p:spPr>
          <a:xfrm>
            <a:off x="767519" y="119434"/>
            <a:ext cx="7886700" cy="1325563"/>
          </a:xfrm>
        </p:spPr>
        <p:txBody>
          <a:bodyPr/>
          <a:lstStyle/>
          <a:p>
            <a:pPr algn="ctr"/>
            <a:r>
              <a:rPr lang="en-US">
                <a:latin typeface="Avenir Medium"/>
              </a:rPr>
              <a:t>Invitation Letter </a:t>
            </a:r>
            <a:endParaRPr lang="en-US"/>
          </a:p>
        </p:txBody>
      </p:sp>
      <p:pic>
        <p:nvPicPr>
          <p:cNvPr id="4" name="Picture 4" descr="A close-up of a website&#10;&#10;Description automatically generated">
            <a:extLst>
              <a:ext uri="{FF2B5EF4-FFF2-40B4-BE49-F238E27FC236}">
                <a16:creationId xmlns:a16="http://schemas.microsoft.com/office/drawing/2014/main" id="{DA622FBF-330B-8D2C-2007-FFB52A42A082}"/>
              </a:ext>
            </a:extLst>
          </p:cNvPr>
          <p:cNvPicPr>
            <a:picLocks noChangeAspect="1"/>
          </p:cNvPicPr>
          <p:nvPr/>
        </p:nvPicPr>
        <p:blipFill>
          <a:blip r:embed="rId3"/>
          <a:stretch>
            <a:fillRect/>
          </a:stretch>
        </p:blipFill>
        <p:spPr>
          <a:xfrm>
            <a:off x="2612877" y="1633305"/>
            <a:ext cx="3928929" cy="5086903"/>
          </a:xfrm>
          <a:prstGeom prst="rect">
            <a:avLst/>
          </a:prstGeom>
        </p:spPr>
      </p:pic>
    </p:spTree>
    <p:extLst>
      <p:ext uri="{BB962C8B-B14F-4D97-AF65-F5344CB8AC3E}">
        <p14:creationId xmlns:p14="http://schemas.microsoft.com/office/powerpoint/2010/main" val="14994614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Image xmlns="917e6702-67a8-474f-9f79-c81f2b2d782f" xsi:nil="true"/>
    <lcf76f155ced4ddcb4097134ff3c332f xmlns="917e6702-67a8-474f-9f79-c81f2b2d782f">
      <Terms xmlns="http://schemas.microsoft.com/office/infopath/2007/PartnerControls"/>
    </lcf76f155ced4ddcb4097134ff3c332f>
    <Number xmlns="917e6702-67a8-474f-9f79-c81f2b2d782f" xsi:nil="true"/>
    <MWReviewed xmlns="917e6702-67a8-474f-9f79-c81f2b2d782f" xsi:nil="true"/>
    <Reviewed xmlns="917e6702-67a8-474f-9f79-c81f2b2d782f">false</Review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1" ma:contentTypeDescription="Create a new document." ma:contentTypeScope="" ma:versionID="ca0444ec0005b6930714f1c94c2459f6">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0d185741849114f73a09bf82b5fe63e1"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EA2DB0-8A77-47F5-BB44-2C942F66EAD2}">
  <ds:schemaRefs>
    <ds:schemaRef ds:uri="0bc566ea-3687-4866-8539-4065a8f365c4"/>
    <ds:schemaRef ds:uri="917e6702-67a8-474f-9f79-c81f2b2d782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B7F2C88-BF11-493E-A9FF-C21F6DF6645E}">
  <ds:schemaRefs>
    <ds:schemaRef ds:uri="http://schemas.microsoft.com/sharepoint/v3/contenttype/forms"/>
  </ds:schemaRefs>
</ds:datastoreItem>
</file>

<file path=customXml/itemProps3.xml><?xml version="1.0" encoding="utf-8"?>
<ds:datastoreItem xmlns:ds="http://schemas.openxmlformats.org/officeDocument/2006/customXml" ds:itemID="{05A31FD5-33A7-4A34-AC7D-A5442B806232}">
  <ds:schemaRefs>
    <ds:schemaRef ds:uri="0bc566ea-3687-4866-8539-4065a8f365c4"/>
    <ds:schemaRef ds:uri="917e6702-67a8-474f-9f79-c81f2b2d78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Overview </vt:lpstr>
      <vt:lpstr>Workforce Outreach Toolkit </vt:lpstr>
      <vt:lpstr>Types of Events </vt:lpstr>
      <vt:lpstr>Workforce Outreach Materials </vt:lpstr>
      <vt:lpstr>Event Planning Tips and Timeline </vt:lpstr>
      <vt:lpstr>Save the Date </vt:lpstr>
      <vt:lpstr>Invitation </vt:lpstr>
      <vt:lpstr>Invitation Letter </vt:lpstr>
      <vt:lpstr>Program Speakers' Tip Sheet </vt:lpstr>
      <vt:lpstr>Program </vt:lpstr>
      <vt:lpstr>Student Resume Template </vt:lpstr>
      <vt:lpstr>Employer Roundtable Discussion Prompts </vt:lpstr>
      <vt:lpstr>Pre-Event Media Advisory Template </vt:lpstr>
      <vt:lpstr>Post-Event Media Release Template </vt:lpstr>
      <vt:lpstr>Post-Event Survey </vt:lpstr>
      <vt:lpstr>Materials Marketplace </vt:lpstr>
      <vt:lpstr>PowerPoint Presentation</vt:lpstr>
      <vt:lpstr>Additional Outreach Materials </vt:lpstr>
      <vt:lpstr>Work-Based Learning Flier </vt:lpstr>
      <vt:lpstr>Employer Flier / Employer Brochure </vt:lpstr>
      <vt:lpstr>Infrastructure Academy Flier</vt:lpstr>
      <vt:lpstr>Questions?</vt:lpstr>
    </vt:vector>
  </TitlesOfParts>
  <Company>MP&amp;F 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Krugman</dc:creator>
  <cp:revision>27</cp:revision>
  <cp:lastPrinted>2018-11-19T22:12:12Z</cp:lastPrinted>
  <dcterms:created xsi:type="dcterms:W3CDTF">2017-02-15T16:09:25Z</dcterms:created>
  <dcterms:modified xsi:type="dcterms:W3CDTF">2023-11-14T15:47:56Z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Order">
    <vt:r8>403400</vt:r8>
  </property>
  <property fmtid="{D5CDD505-2E9C-101B-9397-08002B2CF9AE}" pid="4" name="MediaServiceImageTags">
    <vt:lpwstr/>
  </property>
</Properties>
</file>