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64_6031530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79_6E2C1786.xml" ContentType="application/vnd.ms-powerpoint.comments+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6"/>
  </p:notesMasterIdLst>
  <p:handoutMasterIdLst>
    <p:handoutMasterId r:id="rId17"/>
  </p:handoutMasterIdLst>
  <p:sldIdLst>
    <p:sldId id="256" r:id="rId5"/>
    <p:sldId id="369" r:id="rId6"/>
    <p:sldId id="307" r:id="rId7"/>
    <p:sldId id="366" r:id="rId8"/>
    <p:sldId id="356" r:id="rId9"/>
    <p:sldId id="360" r:id="rId10"/>
    <p:sldId id="375" r:id="rId11"/>
    <p:sldId id="368" r:id="rId12"/>
    <p:sldId id="374" r:id="rId13"/>
    <p:sldId id="377" r:id="rId14"/>
    <p:sldId id="355"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456" userDrawn="1">
          <p15:clr>
            <a:srgbClr val="A4A3A4"/>
          </p15:clr>
        </p15:guide>
        <p15:guide id="3" orient="horz" pos="1176" userDrawn="1">
          <p15:clr>
            <a:srgbClr val="A4A3A4"/>
          </p15:clr>
        </p15:guide>
        <p15:guide id="4" orient="horz" pos="2112" userDrawn="1">
          <p15:clr>
            <a:srgbClr val="A4A3A4"/>
          </p15:clr>
        </p15:guide>
        <p15:guide id="5" pos="5304" userDrawn="1">
          <p15:clr>
            <a:srgbClr val="A4A3A4"/>
          </p15:clr>
        </p15:guide>
        <p15:guide id="6"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ED7008-8437-0607-006F-89EE77ADAEBB}" name="Jessica Darden" initials="JD" userId="S::jessicad@headquarters.mpfpr.com::a94d6a5e-5e2e-4b95-a493-a922fe9b3755" providerId="AD"/>
  <p188:author id="{F3CD8D1A-4912-2F18-DD10-5AC7FDB72616}" name="Alex Perez" initials="AP" userId="S::AlexP@headquarters.mpfpr.com::ecc8b3ee-3288-4683-a26d-1ba869b16086" providerId="AD"/>
  <p188:author id="{98F1A131-6C35-A15C-38C1-9F59BFFEBFA3}" name="Sellars Huy" initials="SH" userId="S::sellarsh@headquarters.mpfpr.com::72b8f81e-b633-4531-9974-00632d6447bc" providerId="AD"/>
  <p188:author id="{16B2C23E-74FF-4D47-C5BE-B537EE48761B}" name="Guest User" initials="GU" userId="S::urn:spo:anon#871d5b75004eaca352ed24a5b0c12df7e5b3abae2b46718add5c860e9fca1240::" providerId="AD"/>
  <p188:author id="{E5003262-EC20-33ED-5B16-2745B5C3FD0F}" name="Schuyler Pringle" initials="SP" userId="S::schuylerp@headquarters.mpfpr.com::08b0056d-5f9c-490f-ae0f-e7a1e19daea0" providerId="AD"/>
  <p188:author id="{73E0CC6B-F040-D14F-EB46-6AC16C62A0E9}" name="Amanda Reinbold" initials="AR" userId="S::amandar@headquarters.mpfpr.com::d7169fbf-25f2-4714-82e1-f2881156ffe7" providerId="AD"/>
  <p188:author id="{63B58281-57AE-CCCE-0159-DBC52AB902C0}" name="Eric Tieles" initials="ET" userId="S::erict@headquarters.mpfpr.com::e401d6e9-e590-4ffd-b152-f9fc32f3e089" providerId="AD"/>
  <p188:author id="{AC4B2183-5A6C-2DCE-172B-ECD9D766D5F8}" name="Shawna McIntosh" initials="SM" userId="S::ShawnaM@headquarters.mpfpr.com::993de3a6-8967-482a-ac81-c4f0b40ee541" providerId="AD"/>
  <p188:author id="{64941385-1710-8792-5945-6549F5BFD747}" name="Patti Grod" initials="PG" userId="S::pattig@headquarters.mpfpr.com::6c83dbe4-427c-4435-9985-41d873f6caa5" providerId="AD"/>
  <p188:author id="{CA0B51AB-C6F7-51C3-8E25-FAB2581BA7CA}" name="Mary Ruth Raphael" initials="MR" userId="S::maryruthr@headquarters.mpfpr.com::7939eb08-3a37-429b-9225-52ccedc0b76c" providerId="AD"/>
  <p188:author id="{1F52BBC5-022C-747A-CA6C-18D841CDD598}" name="Guest User" initials="GU" userId="S::urn:spo:anon#84eb3222ea98ffc57a6ccf0fe6db5eaa059c8eeab21e3a6d4cf5f1d2af302825::" providerId="AD"/>
  <p188:author id="{D8375DCC-281B-FBAE-B2B5-AB3E66695B8C}" name="Emma dela Peña" initials="EP" userId="S::emmap@headquarters.mpfpr.com::982717ce-df90-4f5b-a68a-f64710ed4a8c" providerId="AD"/>
  <p188:author id="{285D19DC-BD56-79A5-F982-1FCE6A60569E}" name="Diane Roberts" initials="DR" userId="S::dianer@headquarters.mpfpr.com::2fdd2ae2-e67b-41b2-8647-9ddba04f48c7" providerId="AD"/>
  <p188:author id="{BE8576DD-30D5-8DFA-F9E6-67D9148B0EB9}" name="Alex Perez" initials="AP" userId="S::alexp@headquarters.mpfpr.com::ecc8b3ee-3288-4683-a26d-1ba869b1608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ra Salisbury" initials="SS" lastIdx="3" clrIdx="6">
    <p:extLst>
      <p:ext uri="{19B8F6BF-5375-455C-9EA6-DF929625EA0E}">
        <p15:presenceInfo xmlns:p15="http://schemas.microsoft.com/office/powerpoint/2012/main" userId="S-1-5-21-1409082233-484061587-1417001333-8718" providerId="AD"/>
      </p:ext>
    </p:extLst>
  </p:cmAuthor>
  <p:cmAuthor id="1" name="Danielle Hall" initials="DH" lastIdx="8" clrIdx="0"/>
  <p:cmAuthor id="8" name="Eric Tieles" initials="ET" lastIdx="38" clrIdx="7">
    <p:extLst>
      <p:ext uri="{19B8F6BF-5375-455C-9EA6-DF929625EA0E}">
        <p15:presenceInfo xmlns:p15="http://schemas.microsoft.com/office/powerpoint/2012/main" userId="S::Erict@headquarters.mpfpr.com::e401d6e9-e590-4ffd-b152-f9fc32f3e089" providerId="AD"/>
      </p:ext>
    </p:extLst>
  </p:cmAuthor>
  <p:cmAuthor id="2" name="Dalton Kerby" initials="DK" lastIdx="5" clrIdx="1"/>
  <p:cmAuthor id="9" name="Jessica Darden" initials="JD" lastIdx="28" clrIdx="8">
    <p:extLst>
      <p:ext uri="{19B8F6BF-5375-455C-9EA6-DF929625EA0E}">
        <p15:presenceInfo xmlns:p15="http://schemas.microsoft.com/office/powerpoint/2012/main" userId="S::JessicaD@headquarters.mpfpr.com::a94d6a5e-5e2e-4b95-a493-a922fe9b3755" providerId="AD"/>
      </p:ext>
    </p:extLst>
  </p:cmAuthor>
  <p:cmAuthor id="3" name="Administrator" initials="DRo" lastIdx="8" clrIdx="2"/>
  <p:cmAuthor id="10" name="Schuyler Pringle" initials="SP" lastIdx="52" clrIdx="9">
    <p:extLst>
      <p:ext uri="{19B8F6BF-5375-455C-9EA6-DF929625EA0E}">
        <p15:presenceInfo xmlns:p15="http://schemas.microsoft.com/office/powerpoint/2012/main" userId="S::schuylerp@headquarters.mpfpr.com::08b0056d-5f9c-490f-ae0f-e7a1e19daea0" providerId="AD"/>
      </p:ext>
    </p:extLst>
  </p:cmAuthor>
  <p:cmAuthor id="4" name="Mary Ruth Raphael" initials="MRR" lastIdx="26" clrIdx="3"/>
  <p:cmAuthor id="11" name="Shawna McIntosh" initials="SM" lastIdx="1" clrIdx="10">
    <p:extLst>
      <p:ext uri="{19B8F6BF-5375-455C-9EA6-DF929625EA0E}">
        <p15:presenceInfo xmlns:p15="http://schemas.microsoft.com/office/powerpoint/2012/main" userId="S::ShawnaM@headquarters.mpfpr.com::993de3a6-8967-482a-ac81-c4f0b40ee541" providerId="AD"/>
      </p:ext>
    </p:extLst>
  </p:cmAuthor>
  <p:cmAuthor id="5" name="Diane Roberts" initials="DR" lastIdx="14" clrIdx="4"/>
  <p:cmAuthor id="12" name="Fallon Acker" initials="FA" lastIdx="3" clrIdx="11">
    <p:extLst>
      <p:ext uri="{19B8F6BF-5375-455C-9EA6-DF929625EA0E}">
        <p15:presenceInfo xmlns:p15="http://schemas.microsoft.com/office/powerpoint/2012/main" userId="S::fallona@headquarters.mpfpr.com::66aac3e2-060a-4ad9-9d84-1dbde84e4bc4" providerId="AD"/>
      </p:ext>
    </p:extLst>
  </p:cmAuthor>
  <p:cmAuthor id="6" name="Annakate Tefft Ross" initials="ATR" lastIdx="7" clrIdx="5">
    <p:extLst>
      <p:ext uri="{19B8F6BF-5375-455C-9EA6-DF929625EA0E}">
        <p15:presenceInfo xmlns:p15="http://schemas.microsoft.com/office/powerpoint/2012/main" userId="S-1-5-21-1409082233-484061587-1417001333-6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44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B7A26-D6CB-84D8-A7B9-B681125A61AE}" v="3" dt="2024-04-01T16:20:56.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44"/>
        <p:guide pos="456"/>
        <p:guide orient="horz" pos="1176"/>
        <p:guide orient="horz" pos="2112"/>
        <p:guide pos="5304"/>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omments/modernComment_164_60315300.xml><?xml version="1.0" encoding="utf-8"?>
<p188:cmLst xmlns:a="http://schemas.openxmlformats.org/drawingml/2006/main" xmlns:r="http://schemas.openxmlformats.org/officeDocument/2006/relationships" xmlns:p188="http://schemas.microsoft.com/office/powerpoint/2018/8/main">
  <p188:cm id="{D359626E-2101-47F2-8269-2EAA92456641}" authorId="{CA0B51AB-C6F7-51C3-8E25-FAB2581BA7CA}" status="resolved" created="2023-08-04T16:05:26.540" complete="100000">
    <pc:sldMkLst xmlns:pc="http://schemas.microsoft.com/office/powerpoint/2013/main/command">
      <pc:docMk/>
      <pc:sldMk cId="1613845248" sldId="356"/>
    </pc:sldMkLst>
    <p188:txBody>
      <a:bodyPr/>
      <a:lstStyle/>
      <a:p>
        <a:r>
          <a:rPr lang="en-US"/>
          <a:t>Add some context around the newsletter numbers...compare to average rates...so they understand </a:t>
        </a:r>
      </a:p>
    </p188:txBody>
  </p188:cm>
</p188:cmLst>
</file>

<file path=ppt/comments/modernComment_179_6E2C1786.xml><?xml version="1.0" encoding="utf-8"?>
<p188:cmLst xmlns:a="http://schemas.openxmlformats.org/drawingml/2006/main" xmlns:r="http://schemas.openxmlformats.org/officeDocument/2006/relationships" xmlns:p188="http://schemas.microsoft.com/office/powerpoint/2018/8/main">
  <p188:cm id="{C4EFBDE7-3184-4E12-BC0A-5DFD69CA1B74}" authorId="{73E0CC6B-F040-D14F-EB46-6AC16C62A0E9}" created="2023-07-26T20:28:38.466">
    <pc:sldMkLst xmlns:pc="http://schemas.microsoft.com/office/powerpoint/2013/main/command">
      <pc:docMk/>
      <pc:sldMk cId="1848383366" sldId="377"/>
    </pc:sldMkLst>
    <p188:txBody>
      <a:bodyPr/>
      <a:lstStyle/>
      <a:p>
        <a:r>
          <a:rPr lang="en-US"/>
          <a:t>Just make sure we plan to update this screenshot the day before with the latest number!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121EDF2D-9761-4977-85F8-28B9D60E619A}" type="datetimeFigureOut">
              <a:rPr lang="en-US" smtClean="0"/>
              <a:pPr/>
              <a:t>4/1/2024</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0408851-5D0B-4604-9E06-4F737DCE1F61}" type="slidenum">
              <a:rPr lang="en-US" smtClean="0"/>
              <a:pPr/>
              <a:t>‹#›</a:t>
            </a:fld>
            <a:endParaRPr lang="en-US"/>
          </a:p>
        </p:txBody>
      </p:sp>
    </p:spTree>
    <p:extLst>
      <p:ext uri="{BB962C8B-B14F-4D97-AF65-F5344CB8AC3E}">
        <p14:creationId xmlns:p14="http://schemas.microsoft.com/office/powerpoint/2010/main" val="3647126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idx="1"/>
          </p:nvPr>
        </p:nvSpPr>
        <p:spPr>
          <a:xfrm>
            <a:off x="3970339" y="1"/>
            <a:ext cx="3038475" cy="466725"/>
          </a:xfrm>
          <a:prstGeom prst="rect">
            <a:avLst/>
          </a:prstGeom>
        </p:spPr>
        <p:txBody>
          <a:bodyPr vert="horz" lIns="91427" tIns="45713" rIns="91427" bIns="45713" rtlCol="0"/>
          <a:lstStyle>
            <a:lvl1pPr algn="r">
              <a:defRPr sz="1200"/>
            </a:lvl1pPr>
          </a:lstStyle>
          <a:p>
            <a:fld id="{186A80DE-D399-46AE-8EDA-9C4B3411ACA4}" type="datetimeFigureOut">
              <a:rPr lang="en-US" smtClean="0"/>
              <a:pPr/>
              <a:t>4/1/2024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27" tIns="45713" rIns="91427" bIns="45713" rtlCol="0" anchor="ctr"/>
          <a:lstStyle/>
          <a:p>
            <a:endParaRPr lang="en-US"/>
          </a:p>
        </p:txBody>
      </p:sp>
      <p:sp>
        <p:nvSpPr>
          <p:cNvPr id="5" name="Notes Placeholder 4"/>
          <p:cNvSpPr>
            <a:spLocks noGrp="1"/>
          </p:cNvSpPr>
          <p:nvPr>
            <p:ph type="body" sz="quarter" idx="3"/>
          </p:nvPr>
        </p:nvSpPr>
        <p:spPr>
          <a:xfrm>
            <a:off x="701676" y="4473575"/>
            <a:ext cx="5607050" cy="3660775"/>
          </a:xfrm>
          <a:prstGeom prst="rect">
            <a:avLst/>
          </a:prstGeom>
        </p:spPr>
        <p:txBody>
          <a:bodyPr vert="horz" lIns="91427" tIns="45713" rIns="91427"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7" tIns="45713" rIns="91427" bIns="45713" rtlCol="0" anchor="b"/>
          <a:lstStyle>
            <a:lvl1pPr algn="r">
              <a:defRPr sz="1200"/>
            </a:lvl1pPr>
          </a:lstStyle>
          <a:p>
            <a:fld id="{83FB95D8-32F6-4251-B6DD-11C28173D8A4}" type="slidenum">
              <a:rPr lang="en-US" smtClean="0"/>
              <a:pPr/>
              <a:t>‹#›</a:t>
            </a:fld>
            <a:endParaRPr lang="en-US"/>
          </a:p>
        </p:txBody>
      </p:sp>
    </p:spTree>
    <p:extLst>
      <p:ext uri="{BB962C8B-B14F-4D97-AF65-F5344CB8AC3E}">
        <p14:creationId xmlns:p14="http://schemas.microsoft.com/office/powerpoint/2010/main" val="46616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jcalumni@mpf.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Hi, everyone.</a:t>
            </a:r>
          </a:p>
          <a:p>
            <a:pPr marL="285750" indent="-285750">
              <a:buFont typeface="Arial"/>
              <a:buChar char="•"/>
            </a:pPr>
            <a:r>
              <a:rPr lang="en-US"/>
              <a:t>Thank you so much for joining us today.</a:t>
            </a:r>
            <a:endParaRPr lang="en-US">
              <a:cs typeface="Calibri"/>
            </a:endParaRPr>
          </a:p>
          <a:p>
            <a:pPr marL="285750" indent="-285750">
              <a:buFont typeface="Arial"/>
              <a:buChar char="•"/>
            </a:pPr>
            <a:r>
              <a:rPr lang="en-US"/>
              <a:t>My name is XX, and I’m joined by my colleague XX. We work for MP&amp;F Strategic Communications, the communications and marketing support contractor for Job Corps.</a:t>
            </a:r>
            <a:endParaRPr lang="en-US">
              <a:cs typeface="Calibri"/>
            </a:endParaRPr>
          </a:p>
          <a:p>
            <a:pPr marL="285750" indent="-285750">
              <a:buFont typeface="Arial"/>
              <a:buChar char="•"/>
            </a:pPr>
            <a:r>
              <a:rPr lang="en-US"/>
              <a:t>Today’s webinar is going to focus on Job Corps Alumni Connect.</a:t>
            </a:r>
            <a:endParaRPr lang="en-US">
              <a:cs typeface="Calibri"/>
            </a:endParaRPr>
          </a:p>
          <a:p>
            <a:pPr marL="285750" indent="-285750">
              <a:buFont typeface="Arial"/>
              <a:buChar char="•"/>
            </a:pPr>
            <a:r>
              <a:rPr lang="en-US"/>
              <a:t>Job Corps’ Alumni Connect network—launched in May—aims to help graduates stay connected to friends and mentors they met on campus and build their network with other alumni across the country. </a:t>
            </a:r>
            <a:endParaRPr lang="en-US">
              <a:cs typeface="Calibri"/>
            </a:endParaRPr>
          </a:p>
          <a:p>
            <a:pPr marL="285750" indent="-285750">
              <a:buFont typeface="Arial"/>
              <a:buChar char="•"/>
            </a:pPr>
            <a:r>
              <a:rPr lang="en-US"/>
              <a:t>And today, I’m going to cover the ways Job Corps is building the network and communicating with alumni at the national level and—even more importantly—how you locally can bring alumni into the network and showcase alumni to prospects, current students, employers and other stakeholders in your area to drive recruitment, retention and positive awareness for the program. </a:t>
            </a:r>
            <a:endParaRPr lang="en-US">
              <a:cs typeface="Calibri"/>
            </a:endParaRPr>
          </a:p>
          <a:p>
            <a:pPr marL="285750" indent="-285750">
              <a:buFont typeface="Arial"/>
              <a:buChar char="•"/>
            </a:pPr>
            <a:r>
              <a:rPr lang="en-US"/>
              <a:t>This webinar will last about 30 minutes, including some time for a Q&amp;A session at the end of the presentation.</a:t>
            </a:r>
            <a:endParaRPr lang="en-US">
              <a:cs typeface="Calibri"/>
            </a:endParaRPr>
          </a:p>
          <a:p>
            <a:pPr marL="285750" indent="-285750">
              <a:buFont typeface="Arial"/>
              <a:buChar char="•"/>
            </a:pPr>
            <a:r>
              <a:rPr lang="en-US"/>
              <a:t>To keep you on your toes, I’m also going to throw out a few icebreaker questions throughout the presentation about alumni connection. So, be ready to put your answers in the chat box!</a:t>
            </a:r>
            <a:endParaRPr lang="en-US">
              <a:cs typeface="Calibri"/>
            </a:endParaRPr>
          </a:p>
          <a:p>
            <a:pPr marL="285750" indent="-285750">
              <a:buFont typeface="Arial"/>
              <a:buChar char="•"/>
            </a:pPr>
            <a:r>
              <a:rPr lang="en-US"/>
              <a:t>At any point, please also feel free to type questions in the chat, and we’ll answer as we go if possible or at the end of the webinar. </a:t>
            </a:r>
            <a:endParaRPr lang="en-US">
              <a:cs typeface="Calibri"/>
            </a:endParaRPr>
          </a:p>
          <a:p>
            <a:pPr marL="285750" indent="-285750">
              <a:buFont typeface="Arial"/>
              <a:buChar char="•"/>
            </a:pPr>
            <a:r>
              <a:rPr lang="en-US"/>
              <a:t>So, with that, let’s get started.</a:t>
            </a:r>
            <a:endParaRPr lang="en-US">
              <a:cs typeface="Calibri"/>
            </a:endParaRPr>
          </a:p>
          <a:p>
            <a:pPr marL="285750" indent="-285750">
              <a:buFont typeface="Arial"/>
              <a:buChar char="•"/>
            </a:pPr>
            <a:endParaRPr lang="en-US">
              <a:cs typeface="Calibri"/>
            </a:endParaRPr>
          </a:p>
          <a:p>
            <a:endParaRPr lang="en-US">
              <a:solidFill>
                <a:srgbClr val="000000"/>
              </a:solidFill>
              <a:latin typeface="Calibri"/>
              <a:cs typeface="Calibri"/>
            </a:endParaRPr>
          </a:p>
          <a:p>
            <a:endParaRPr lang="en-US" sz="2800" b="1">
              <a:solidFill>
                <a:srgbClr val="1D1C1D"/>
              </a:solidFill>
              <a:latin typeface="Slack-Lato"/>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1</a:t>
            </a:fld>
            <a:endParaRPr lang="en-US"/>
          </a:p>
        </p:txBody>
      </p:sp>
    </p:spTree>
    <p:extLst>
      <p:ext uri="{BB962C8B-B14F-4D97-AF65-F5344CB8AC3E}">
        <p14:creationId xmlns:p14="http://schemas.microsoft.com/office/powerpoint/2010/main" val="130924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Job Corps has created an easily accessible database with contact information for Job Corps alumni so that you and other designated center staff can continue to establish and maintain professional relationships with your center’s alumni.</a:t>
            </a:r>
          </a:p>
          <a:p>
            <a:pPr marL="171450" indent="-171450">
              <a:buFont typeface="Arial"/>
              <a:buChar char="•"/>
            </a:pPr>
            <a:r>
              <a:rPr lang="en-US"/>
              <a:t>I mentioned this earlier. As of today, there are 182 people registered in the Alumni Connect database. This number can be found in the top right corner of the database and will automatically update.</a:t>
            </a:r>
            <a:endParaRPr lang="en-US">
              <a:cs typeface="Calibri"/>
            </a:endParaRPr>
          </a:p>
          <a:p>
            <a:pPr marL="171450" indent="-171450">
              <a:buFont typeface="Arial"/>
              <a:buChar char="•"/>
            </a:pPr>
            <a:r>
              <a:rPr lang="en-US"/>
              <a:t>You can see in the example here that this database provides you with the full name, e-mail, training area and graduation year for your center’s alumni.</a:t>
            </a:r>
            <a:endParaRPr lang="en-US">
              <a:cs typeface="Calibri"/>
            </a:endParaRPr>
          </a:p>
          <a:p>
            <a:pPr marL="171450" indent="-171450">
              <a:buFont typeface="Arial"/>
              <a:buChar char="•"/>
            </a:pPr>
            <a:r>
              <a:rPr lang="en-US"/>
              <a:t>After this training, we will send a follow-up e-mail with links to the database and step-by-step instructions on how to create an account to view the database.</a:t>
            </a:r>
            <a:endParaRPr lang="en-US">
              <a:cs typeface="Calibri"/>
            </a:endParaRPr>
          </a:p>
          <a:p>
            <a:pPr marL="171450" indent="-171450">
              <a:buFont typeface="Arial"/>
              <a:buChar char="•"/>
            </a:pPr>
            <a:r>
              <a:rPr lang="en-US"/>
              <a:t>Please check out the database and access it regularly for opportunities to connect with these alumni. The database updates regularly to provide you with a continuous stream of alumni to reconnect with.</a:t>
            </a:r>
            <a:endParaRPr lang="en-US">
              <a:cs typeface="Calibri"/>
            </a:endParaRPr>
          </a:p>
          <a:p>
            <a:pPr marL="171450" indent="-171450">
              <a:buFont typeface="Arial"/>
              <a:buChar char="•"/>
            </a:pPr>
            <a:r>
              <a:rPr lang="en-US"/>
              <a:t>When alumni sign up for Alumni Connect, it opens doors to speaking, mentorship and more opportunities for them to connect with our students, further strengthening the importance of the network.</a:t>
            </a:r>
            <a:endParaRPr lang="en-US">
              <a:cs typeface="Calibri"/>
            </a:endParaRPr>
          </a:p>
          <a:p>
            <a:pPr marL="285750" indent="-285750">
              <a:buFont typeface="Symbo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12</a:t>
            </a:fld>
            <a:endParaRPr lang="en-US"/>
          </a:p>
        </p:txBody>
      </p:sp>
    </p:spTree>
    <p:extLst>
      <p:ext uri="{BB962C8B-B14F-4D97-AF65-F5344CB8AC3E}">
        <p14:creationId xmlns:p14="http://schemas.microsoft.com/office/powerpoint/2010/main" val="194192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a:t>Thank you for all your great answers and your participation today. </a:t>
            </a:r>
          </a:p>
          <a:p>
            <a:pPr marL="171450" indent="-171450">
              <a:buFont typeface="Arial"/>
              <a:buChar char="•"/>
              <a:defRPr/>
            </a:pPr>
            <a:r>
              <a:rPr lang="en-US"/>
              <a:t>This will conclude the training.</a:t>
            </a:r>
            <a:endParaRPr lang="en-US">
              <a:cs typeface="Calibri"/>
            </a:endParaRPr>
          </a:p>
          <a:p>
            <a:pPr marL="171450" indent="-171450">
              <a:buFont typeface="Arial"/>
              <a:buChar char="•"/>
              <a:defRPr/>
            </a:pPr>
            <a:r>
              <a:rPr lang="en-US"/>
              <a:t>I know that there was a lot of information to take in. So, I’ll open it up now for any questions about the topics we covered or to share any successes you’ve had so far reconnecting with alumni and engaging them in center events or mentorship. Please put those in the chat box, and we’ll respond to them.</a:t>
            </a:r>
            <a:endParaRPr lang="en-US">
              <a:cs typeface="Calibri"/>
            </a:endParaRPr>
          </a:p>
          <a:p>
            <a:pPr marL="171450" indent="-171450">
              <a:buFont typeface="Arial"/>
              <a:buChar char="•"/>
              <a:defRPr/>
            </a:pPr>
            <a:r>
              <a:rPr lang="en-US" i="1"/>
              <a:t>[Take questions.]</a:t>
            </a:r>
            <a:endParaRPr lang="en-US">
              <a:cs typeface="Calibri"/>
            </a:endParaRPr>
          </a:p>
          <a:p>
            <a:pPr marL="171450" indent="-171450">
              <a:buFont typeface="Arial"/>
              <a:buChar char="•"/>
              <a:defRPr/>
            </a:pPr>
            <a:r>
              <a:rPr lang="en-US"/>
              <a:t>Thanks again. Please remember this training will be available on the Materials Marketplace if you would like to review it again. </a:t>
            </a:r>
            <a:endParaRPr lang="en-US">
              <a:cs typeface="Calibri"/>
            </a:endParaRPr>
          </a:p>
          <a:p>
            <a:pPr marL="171450" indent="-171450">
              <a:buFont typeface="Arial"/>
              <a:buChar char="•"/>
              <a:defRPr/>
            </a:pPr>
            <a:r>
              <a:rPr lang="en-US"/>
              <a:t>Now, we’ll be dropping a feedback link into the chat box.</a:t>
            </a:r>
            <a:endParaRPr lang="en-US">
              <a:cs typeface="Calibri"/>
            </a:endParaRPr>
          </a:p>
          <a:p>
            <a:pPr marL="171450" indent="-171450">
              <a:buFont typeface="Arial"/>
              <a:buChar char="•"/>
              <a:defRPr/>
            </a:pPr>
            <a:r>
              <a:rPr lang="en-US"/>
              <a:t>We appreciate any and all feedback to this presentation.</a:t>
            </a:r>
            <a:endParaRPr lang="en-US">
              <a:cs typeface="Calibri"/>
            </a:endParaRPr>
          </a:p>
          <a:p>
            <a:pPr marL="171450" indent="-171450">
              <a:buFont typeface="Arial"/>
              <a:buChar char="•"/>
              <a:defRPr/>
            </a:pPr>
            <a:r>
              <a:rPr lang="en-US"/>
              <a:t>If you have any questions later, you can either call or e-mail us and we’d be happy to help you. Our contact information is listed on the screen.</a:t>
            </a:r>
            <a:endParaRPr lang="en-US">
              <a:cs typeface="Calibri"/>
            </a:endParaRPr>
          </a:p>
          <a:p>
            <a:pPr marL="171450" indent="-171450">
              <a:buFont typeface="Arial"/>
              <a:buChar char="•"/>
              <a:defRPr/>
            </a:pPr>
            <a:r>
              <a:rPr lang="en-US"/>
              <a:t>Thank you so much for joining us today!</a:t>
            </a:r>
            <a:endParaRPr lang="en-US">
              <a:cs typeface="Calibri"/>
            </a:endParaRPr>
          </a:p>
          <a:p>
            <a:pPr marL="171450" indent="-171450">
              <a:buFont typeface="Arial"/>
              <a:buChar char="•"/>
              <a:defRPr/>
            </a:pPr>
            <a:endParaRPr lang="en-US">
              <a:cs typeface="Calibri"/>
            </a:endParaRPr>
          </a:p>
          <a:p>
            <a:pPr marL="171450" indent="-171450">
              <a:buFont typeface="Symbol"/>
              <a:buChar char="•"/>
              <a:defRPr/>
            </a:pPr>
            <a:endParaRPr lang="en-US">
              <a:cs typeface="Calibri"/>
            </a:endParaRPr>
          </a:p>
        </p:txBody>
      </p:sp>
      <p:sp>
        <p:nvSpPr>
          <p:cNvPr id="4" name="Slide Number Placeholder 3"/>
          <p:cNvSpPr>
            <a:spLocks noGrp="1"/>
          </p:cNvSpPr>
          <p:nvPr>
            <p:ph type="sldNum" sz="quarter" idx="10"/>
          </p:nvPr>
        </p:nvSpPr>
        <p:spPr/>
        <p:txBody>
          <a:bodyPr/>
          <a:lstStyle/>
          <a:p>
            <a:fld id="{83FB95D8-32F6-4251-B6DD-11C28173D8A4}" type="slidenum">
              <a:rPr lang="en-US" smtClean="0"/>
              <a:pPr/>
              <a:t>14</a:t>
            </a:fld>
            <a:endParaRPr lang="en-US"/>
          </a:p>
        </p:txBody>
      </p:sp>
    </p:spTree>
    <p:extLst>
      <p:ext uri="{BB962C8B-B14F-4D97-AF65-F5344CB8AC3E}">
        <p14:creationId xmlns:p14="http://schemas.microsoft.com/office/powerpoint/2010/main" val="396390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Take a look at the alumni quotes on this slide. Job Corps alumni are the strongest voices for the program.</a:t>
            </a:r>
          </a:p>
          <a:p>
            <a:pPr marL="171450" indent="-171450">
              <a:buFont typeface="Arial"/>
              <a:buChar char="•"/>
            </a:pPr>
            <a:r>
              <a:rPr lang="en-US"/>
              <a:t>They are examples </a:t>
            </a:r>
            <a:r>
              <a:rPr lang="en-US" b="0"/>
              <a:t>of </a:t>
            </a:r>
            <a:r>
              <a:rPr lang="en-US"/>
              <a:t>the success that can be achieved through </a:t>
            </a:r>
            <a:r>
              <a:rPr lang="en-US" b="0"/>
              <a:t>Job Corps</a:t>
            </a:r>
            <a:r>
              <a:rPr lang="en-US"/>
              <a:t> and </a:t>
            </a:r>
            <a:r>
              <a:rPr lang="en-US" b="0"/>
              <a:t>the </a:t>
            </a:r>
            <a:r>
              <a:rPr lang="en-US"/>
              <a:t>connections that are created </a:t>
            </a:r>
            <a:r>
              <a:rPr lang="en-US" b="0"/>
              <a:t>and </a:t>
            </a:r>
            <a:r>
              <a:rPr lang="en-US"/>
              <a:t>can last </a:t>
            </a:r>
            <a:r>
              <a:rPr lang="en-US" b="0"/>
              <a:t>a </a:t>
            </a:r>
            <a:r>
              <a:rPr lang="en-US"/>
              <a:t>lifetime</a:t>
            </a:r>
            <a:r>
              <a:rPr lang="en-US" b="0"/>
              <a:t>.</a:t>
            </a:r>
            <a:r>
              <a:rPr lang="en-US"/>
              <a:t> </a:t>
            </a:r>
            <a:endParaRPr lang="en-US" b="0">
              <a:cs typeface="Calibri"/>
            </a:endParaRPr>
          </a:p>
          <a:p>
            <a:pPr marL="171450" indent="-171450">
              <a:buFont typeface="Arial"/>
              <a:buChar char="•"/>
            </a:pPr>
            <a:r>
              <a:rPr lang="en-US"/>
              <a:t>Their experiences and the pride they have in graduating </a:t>
            </a:r>
            <a:r>
              <a:rPr lang="en-US" b="0"/>
              <a:t>from Job Corps </a:t>
            </a:r>
            <a:r>
              <a:rPr lang="en-US"/>
              <a:t>serve as sources of inspiration for both prospects </a:t>
            </a:r>
            <a:r>
              <a:rPr lang="en-US" b="0"/>
              <a:t>and </a:t>
            </a:r>
            <a:r>
              <a:rPr lang="en-US"/>
              <a:t>students on your campuses right now</a:t>
            </a:r>
            <a:r>
              <a:rPr lang="en-US" b="0"/>
              <a:t>.</a:t>
            </a:r>
            <a:endParaRPr lang="en-US" b="0">
              <a:cs typeface="Calibri"/>
            </a:endParaRPr>
          </a:p>
          <a:p>
            <a:pPr marL="171450" indent="-171450">
              <a:buFont typeface="Arial"/>
              <a:buChar char="•"/>
            </a:pPr>
            <a:r>
              <a:rPr lang="en-US"/>
              <a:t>They are also promising examples </a:t>
            </a:r>
            <a:r>
              <a:rPr lang="en-US" b="0"/>
              <a:t>for </a:t>
            </a:r>
            <a:r>
              <a:rPr lang="en-US"/>
              <a:t>communities and employers to see that there are inspired</a:t>
            </a:r>
            <a:r>
              <a:rPr lang="en-US" b="0"/>
              <a:t>, </a:t>
            </a:r>
            <a:r>
              <a:rPr lang="en-US"/>
              <a:t>passionate professionals graduating from </a:t>
            </a:r>
            <a:r>
              <a:rPr lang="en-US" b="0"/>
              <a:t>Job Corps</a:t>
            </a:r>
            <a:r>
              <a:rPr lang="en-US"/>
              <a:t> every day</a:t>
            </a:r>
            <a:r>
              <a:rPr lang="en-US" b="0"/>
              <a:t>.</a:t>
            </a:r>
            <a:r>
              <a:rPr lang="en-US"/>
              <a:t>   </a:t>
            </a:r>
            <a:endParaRPr lang="en-US" b="0">
              <a:cs typeface="Calibri"/>
            </a:endParaRPr>
          </a:p>
          <a:p>
            <a:pPr marL="171450" indent="-171450">
              <a:buFont typeface="Arial"/>
              <a:buChar char="•"/>
            </a:pPr>
            <a:r>
              <a:rPr lang="en-US"/>
              <a:t>It doesn’t matter if we’re talking to potential students about how they found Job Corps or parents about why they are choosing </a:t>
            </a:r>
            <a:r>
              <a:rPr lang="en-US" b="0"/>
              <a:t>Job Corps </a:t>
            </a:r>
            <a:r>
              <a:rPr lang="en-US"/>
              <a:t>for </a:t>
            </a:r>
            <a:r>
              <a:rPr lang="en-US" b="0"/>
              <a:t>their </a:t>
            </a:r>
            <a:r>
              <a:rPr lang="en-US"/>
              <a:t>child or even community stakeholders about why they partner with </a:t>
            </a:r>
            <a:r>
              <a:rPr lang="en-US" b="0"/>
              <a:t>Job Corps</a:t>
            </a:r>
            <a:r>
              <a:rPr lang="en-US"/>
              <a:t>—an alum and their story always seem </a:t>
            </a:r>
            <a:r>
              <a:rPr lang="en-US" b="0"/>
              <a:t>to </a:t>
            </a:r>
            <a:r>
              <a:rPr lang="en-US"/>
              <a:t>come up as a reason for why they’ve gotten connected to Job Corps.</a:t>
            </a:r>
            <a:endParaRPr lang="en-US">
              <a:cs typeface="Calibri"/>
            </a:endParaRPr>
          </a:p>
          <a:p>
            <a:pPr marL="171450" indent="-171450">
              <a:buFont typeface="Arial"/>
              <a:buChar char="•"/>
            </a:pPr>
            <a:endParaRPr lang="en-US" b="0">
              <a:cs typeface="Calibri"/>
            </a:endParaRPr>
          </a:p>
          <a:p>
            <a:pPr marL="171450" indent="-171450">
              <a:buFont typeface="Symbol"/>
              <a:buChar char="•"/>
            </a:pP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2</a:t>
            </a:fld>
            <a:endParaRPr lang="en-US"/>
          </a:p>
        </p:txBody>
      </p:sp>
    </p:spTree>
    <p:extLst>
      <p:ext uri="{BB962C8B-B14F-4D97-AF65-F5344CB8AC3E}">
        <p14:creationId xmlns:p14="http://schemas.microsoft.com/office/powerpoint/2010/main" val="203934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Similar to your responses about your pride for your alma mater, Job Corps students feel and experience the same sense of pride when they complete their training. </a:t>
            </a:r>
          </a:p>
          <a:p>
            <a:pPr marL="171450" indent="-171450">
              <a:buFont typeface="Arial"/>
              <a:buChar char="•"/>
            </a:pPr>
            <a:r>
              <a:rPr lang="en-US"/>
              <a:t>As we’ve learned through years of research and testing, Job Corps alumni’s visible success is the program’s most effective referral source of prospects and supports student retention.</a:t>
            </a:r>
            <a:endParaRPr lang="en-US">
              <a:cs typeface="Calibri"/>
            </a:endParaRPr>
          </a:p>
          <a:p>
            <a:pPr marL="171450" indent="-171450">
              <a:buFont typeface="Arial"/>
              <a:buChar char="•"/>
            </a:pPr>
            <a:r>
              <a:rPr lang="en-US"/>
              <a:t>That’s why we created Job Corps Alumni Connect—to build alumni’s sense of pride, strengthen their professional connections and lifelong connection to Job Corps, and harness the power of their voices for the program.</a:t>
            </a:r>
            <a:endParaRPr lang="en-US">
              <a:cs typeface="Calibri"/>
            </a:endParaRPr>
          </a:p>
          <a:p>
            <a:pPr marL="171450" indent="-171450">
              <a:buFont typeface="Arial"/>
              <a:buChar char="•"/>
            </a:pPr>
            <a:r>
              <a:rPr lang="en-US"/>
              <a:t>Through the national network, alumni are connected to:</a:t>
            </a:r>
            <a:endParaRPr lang="en-US">
              <a:cs typeface="Calibri"/>
            </a:endParaRPr>
          </a:p>
          <a:p>
            <a:pPr marL="628650" lvl="1" indent="-171450">
              <a:buFont typeface="Arial"/>
              <a:buChar char="•"/>
            </a:pPr>
            <a:r>
              <a:rPr lang="en-US"/>
              <a:t>The friends and mentors they met at Job Corps </a:t>
            </a:r>
            <a:endParaRPr lang="en-US">
              <a:cs typeface="Calibri"/>
            </a:endParaRPr>
          </a:p>
          <a:p>
            <a:pPr marL="628650" lvl="1" indent="-171450">
              <a:buFont typeface="Arial"/>
              <a:buChar char="•"/>
            </a:pPr>
            <a:r>
              <a:rPr lang="en-US"/>
              <a:t>The latest Job Corps news and happenings  </a:t>
            </a:r>
            <a:endParaRPr lang="en-US">
              <a:cs typeface="Calibri"/>
            </a:endParaRPr>
          </a:p>
          <a:p>
            <a:pPr marL="628650" lvl="1" indent="-171450">
              <a:buFont typeface="Arial"/>
              <a:buChar char="•"/>
            </a:pPr>
            <a:r>
              <a:rPr lang="en-US"/>
              <a:t>The vast network of Job Corps alumni across the country </a:t>
            </a:r>
            <a:endParaRPr lang="en-US">
              <a:cs typeface="Calibri"/>
            </a:endParaRPr>
          </a:p>
          <a:p>
            <a:pPr marL="628650" lvl="1" indent="-171450">
              <a:buFont typeface="Arial"/>
              <a:buChar char="•"/>
            </a:pPr>
            <a:r>
              <a:rPr lang="en-US"/>
              <a:t>Opportunities to share their story and inspire future JC alums</a:t>
            </a:r>
            <a:endParaRPr lang="en-US">
              <a:cs typeface="Calibri"/>
            </a:endParaRPr>
          </a:p>
          <a:p>
            <a:pPr marL="171450" indent="-171450">
              <a:buFont typeface="Arial"/>
              <a:buChar char="•"/>
            </a:pPr>
            <a:r>
              <a:rPr lang="en-US"/>
              <a:t>The first step is to get them here!</a:t>
            </a:r>
            <a:endParaRPr lang="en-US">
              <a:cs typeface="Calibri"/>
            </a:endParaRPr>
          </a:p>
          <a:p>
            <a:pPr marL="171450" indent="-171450">
              <a:buFont typeface="Arial"/>
              <a:buChar char="•"/>
            </a:pPr>
            <a:r>
              <a:rPr lang="en-US"/>
              <a:t>Alumni connection can begin the moment they graduate. That’s why it’s critical to build these relationships early.</a:t>
            </a:r>
            <a:endParaRPr lang="en-US">
              <a:cs typeface="Calibri"/>
            </a:endParaRPr>
          </a:p>
          <a:p>
            <a:pPr marL="171450" indent="-171450">
              <a:buFont typeface="Arial"/>
              <a:buChar char="•"/>
            </a:pPr>
            <a:r>
              <a:rPr lang="en-US"/>
              <a:t>This is why we are excited to share that we currently have 182 alumni signed up for the network and are ready to build Job Corps connections again.</a:t>
            </a:r>
            <a:endParaRPr lang="en-US">
              <a:cs typeface="Calibri"/>
            </a:endParaRPr>
          </a:p>
          <a:p>
            <a:pPr marL="171450" indent="-171450">
              <a:buFont typeface="Symbol"/>
              <a:buChar char="•"/>
            </a:pP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4</a:t>
            </a:fld>
            <a:endParaRPr lang="en-US"/>
          </a:p>
        </p:txBody>
      </p:sp>
    </p:spTree>
    <p:extLst>
      <p:ext uri="{BB962C8B-B14F-4D97-AF65-F5344CB8AC3E}">
        <p14:creationId xmlns:p14="http://schemas.microsoft.com/office/powerpoint/2010/main" val="77445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So, how do we do that? </a:t>
            </a:r>
          </a:p>
          <a:p>
            <a:pPr marL="171450" indent="-171450">
              <a:buFont typeface="Arial"/>
              <a:buChar char="•"/>
            </a:pPr>
            <a:r>
              <a:rPr lang="en-US"/>
              <a:t>Here on the screen, you see the Job Corps Alumni Connect landing page, found at info.joinjobcorps.com/alumni-connect.</a:t>
            </a:r>
            <a:endParaRPr lang="en-US">
              <a:cs typeface="Calibri"/>
            </a:endParaRPr>
          </a:p>
          <a:p>
            <a:pPr marL="171450" indent="-171450">
              <a:buFont typeface="Arial"/>
              <a:buChar char="•"/>
            </a:pPr>
            <a:r>
              <a:rPr lang="en-US"/>
              <a:t>Through national and center-level efforts that I’ll cover as we continue the presentation today, Job Corps alumni visit the site to learn more about what the network entails and sign up to join the network.</a:t>
            </a:r>
            <a:endParaRPr lang="en-US">
              <a:cs typeface="Calibri"/>
            </a:endParaRPr>
          </a:p>
          <a:p>
            <a:pPr marL="171450" indent="-171450">
              <a:buFont typeface="Arial"/>
              <a:buChar char="•"/>
            </a:pPr>
            <a:r>
              <a:rPr lang="en-US"/>
              <a:t>Alums are prompted to fill out a basic, easy-to-use form with:</a:t>
            </a:r>
            <a:endParaRPr lang="en-US">
              <a:cs typeface="Calibri"/>
            </a:endParaRPr>
          </a:p>
          <a:p>
            <a:pPr marL="628650" lvl="1" indent="-171450">
              <a:buFont typeface="Arial"/>
              <a:buChar char="•"/>
            </a:pPr>
            <a:r>
              <a:rPr lang="en-US"/>
              <a:t>Name (first and last),</a:t>
            </a:r>
            <a:endParaRPr lang="en-US">
              <a:cs typeface="Calibri"/>
            </a:endParaRPr>
          </a:p>
          <a:p>
            <a:pPr marL="628650" lvl="1" indent="-171450">
              <a:buFont typeface="Arial"/>
              <a:buChar char="•"/>
            </a:pPr>
            <a:r>
              <a:rPr lang="en-US"/>
              <a:t>Name while at Job Corps, if different (ex. Maiden name),</a:t>
            </a:r>
            <a:endParaRPr lang="en-US">
              <a:cs typeface="Calibri"/>
            </a:endParaRPr>
          </a:p>
          <a:p>
            <a:pPr marL="628650" lvl="1" indent="-171450">
              <a:buFont typeface="Arial"/>
              <a:buChar char="•"/>
            </a:pPr>
            <a:r>
              <a:rPr lang="en-US"/>
              <a:t>E-mail,</a:t>
            </a:r>
            <a:endParaRPr lang="en-US">
              <a:cs typeface="Calibri"/>
            </a:endParaRPr>
          </a:p>
          <a:p>
            <a:pPr marL="628650" lvl="1" indent="-171450">
              <a:buFont typeface="Arial"/>
              <a:buChar char="•"/>
            </a:pPr>
            <a:r>
              <a:rPr lang="en-US"/>
              <a:t>Job Corps center they graduated from,</a:t>
            </a:r>
            <a:endParaRPr lang="en-US">
              <a:cs typeface="Calibri"/>
            </a:endParaRPr>
          </a:p>
          <a:p>
            <a:pPr marL="628650" lvl="1" indent="-171450">
              <a:buFont typeface="Arial"/>
              <a:buChar char="•"/>
            </a:pPr>
            <a:r>
              <a:rPr lang="en-US"/>
              <a:t>Graduation year,</a:t>
            </a:r>
            <a:endParaRPr lang="en-US">
              <a:cs typeface="Calibri"/>
            </a:endParaRPr>
          </a:p>
          <a:p>
            <a:pPr marL="628650" lvl="1" indent="-171450">
              <a:buFont typeface="Arial"/>
              <a:buChar char="•"/>
            </a:pPr>
            <a:r>
              <a:rPr lang="en-US"/>
              <a:t>Industry,</a:t>
            </a:r>
            <a:endParaRPr lang="en-US">
              <a:cs typeface="Calibri"/>
            </a:endParaRPr>
          </a:p>
          <a:p>
            <a:pPr marL="628650" lvl="1" indent="-171450">
              <a:buFont typeface="Arial"/>
              <a:buChar char="•"/>
            </a:pPr>
            <a:r>
              <a:rPr lang="en-US"/>
              <a:t>Training area not in the list above,</a:t>
            </a:r>
            <a:endParaRPr lang="en-US">
              <a:cs typeface="Calibri"/>
            </a:endParaRPr>
          </a:p>
          <a:p>
            <a:pPr marL="628650" lvl="1" indent="-171450">
              <a:buFont typeface="Arial"/>
              <a:buChar char="•"/>
            </a:pPr>
            <a:r>
              <a:rPr lang="en-US"/>
              <a:t>City, and</a:t>
            </a:r>
            <a:endParaRPr lang="en-US">
              <a:cs typeface="Calibri"/>
            </a:endParaRPr>
          </a:p>
          <a:p>
            <a:pPr marL="628650" lvl="1" indent="-171450">
              <a:buFont typeface="Arial"/>
              <a:buChar char="•"/>
            </a:pPr>
            <a:r>
              <a:rPr lang="en-US"/>
              <a:t>State.</a:t>
            </a:r>
            <a:endParaRPr lang="en-US">
              <a:cs typeface="Calibri"/>
            </a:endParaRPr>
          </a:p>
          <a:p>
            <a:pPr marL="171450" indent="-171450">
              <a:buFont typeface="Arial"/>
              <a:buChar char="•"/>
            </a:pPr>
            <a:r>
              <a:rPr lang="en-US"/>
              <a:t>By filling out the form and signing up, alumni join and help build the database of Job Corps alumni.</a:t>
            </a:r>
            <a:endParaRPr lang="en-US">
              <a:cs typeface="Calibri"/>
            </a:endParaRPr>
          </a:p>
          <a:p>
            <a:pPr marL="171450" indent="-171450">
              <a:buFont typeface="Arial"/>
              <a:buChar char="•"/>
            </a:pPr>
            <a:r>
              <a:rPr lang="en-US"/>
              <a:t>As members of Alumni Connect, they are brought into the network for national communications and updates, broad alumni connection, and opportunities to be ambassadors for the program. </a:t>
            </a:r>
            <a:endParaRPr lang="en-US">
              <a:cs typeface="Calibri"/>
            </a:endParaRPr>
          </a:p>
          <a:p>
            <a:pPr marL="171450" indent="-171450">
              <a:buFont typeface="Arial"/>
              <a:buChar char="•"/>
            </a:pPr>
            <a:r>
              <a:rPr lang="en-US"/>
              <a:t>We are also working on an Alumni Connect section on the JobCorps.gov website. Stay tuned for more details to come.</a:t>
            </a:r>
            <a:endParaRPr lang="en-US">
              <a:cs typeface="Calibri"/>
            </a:endParaRPr>
          </a:p>
          <a:p>
            <a:endParaRPr lang="en-US">
              <a:cs typeface="Calibri"/>
            </a:endParaRPr>
          </a:p>
          <a:p>
            <a:endParaRPr lang="en-US">
              <a:cs typeface="Calibri"/>
            </a:endParaRPr>
          </a:p>
          <a:p>
            <a:pPr marL="171450" indent="-171450">
              <a:buFont typeface="Symbol"/>
              <a:buChar char="•"/>
            </a:pP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5</a:t>
            </a:fld>
            <a:endParaRPr lang="en-US"/>
          </a:p>
        </p:txBody>
      </p:sp>
    </p:spTree>
    <p:extLst>
      <p:ext uri="{BB962C8B-B14F-4D97-AF65-F5344CB8AC3E}">
        <p14:creationId xmlns:p14="http://schemas.microsoft.com/office/powerpoint/2010/main" val="33305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At the national level, we bring people in through social media engagement on Job Corps’ pages, the private Facebook group for alumni, graduate success story leads and other center-level efforts that you drive.</a:t>
            </a:r>
          </a:p>
          <a:p>
            <a:pPr marL="171450" indent="-171450">
              <a:buFont typeface="Arial"/>
              <a:buChar char="•"/>
            </a:pPr>
            <a:r>
              <a:rPr lang="en-US"/>
              <a:t>Once in the Alumni Connect network, alumni receive Job Corps’ monthly e-mail newsletter featuring Job Corps happenings, success stories and what’s on the horizon for the program. These newsletters mimic those you may receive from your alma mater and generate pride and connection among the Job Corps alumni network. You can see a recent one on the slide. The June newsletter performed well, proving alumni are receiving the content. It has a 66.2% open rate and a 2.11% click rate.</a:t>
            </a:r>
            <a:endParaRPr lang="en-US">
              <a:cs typeface="Calibri"/>
            </a:endParaRPr>
          </a:p>
          <a:p>
            <a:pPr marL="171450" indent="-171450">
              <a:buFont typeface="Arial"/>
              <a:buChar char="•"/>
            </a:pPr>
            <a:r>
              <a:rPr lang="en-US"/>
              <a:t>These are great stats for the first monthly e-mail newsletter. Our average 2023 stakeholder newsletters are around 18.45% open rate and 6.975% click rate. We are thrilled the newsletter is performing well with alumni.</a:t>
            </a:r>
            <a:endParaRPr lang="en-US">
              <a:cs typeface="Calibri"/>
            </a:endParaRPr>
          </a:p>
          <a:p>
            <a:pPr marL="171450" indent="-171450">
              <a:buFont typeface="Arial"/>
              <a:buChar char="•"/>
            </a:pPr>
            <a:r>
              <a:rPr lang="en-US"/>
              <a:t>Each newsletter also is published on the Job Corps Materials Marketplace at jcmarketplace.com/newsletters for you to view at any time. We’ll also periodically remind you about these through regional calls and communications.</a:t>
            </a:r>
            <a:endParaRPr lang="en-US">
              <a:cs typeface="Calibri"/>
            </a:endParaRPr>
          </a:p>
          <a:p>
            <a:pPr marL="171450" indent="-171450">
              <a:buFont typeface="Arial"/>
              <a:buChar char="•"/>
            </a:pPr>
            <a:r>
              <a:rPr lang="en-US"/>
              <a:t>Alumni feedback is important for us to continue to improve and evolve this program and these communications. So, now that the first groups of alumni have been in the network for a few months—we are conducting a new member survey. This is automatically sent to alumni three months after they have signed up for Alumni Connect. In addition, we are developing an annual survey to receive feedback from the entirety of the Alumni Connect network and plan to distribute that later this year.</a:t>
            </a:r>
            <a:endParaRPr lang="en-US">
              <a:cs typeface="Calibri"/>
            </a:endParaRPr>
          </a:p>
          <a:p>
            <a:pPr marL="171450" indent="-171450">
              <a:buFont typeface="Arial"/>
              <a:buChar char="•"/>
            </a:pPr>
            <a:endParaRPr lang="en-US">
              <a:latin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6</a:t>
            </a:fld>
            <a:endParaRPr lang="en-US"/>
          </a:p>
        </p:txBody>
      </p:sp>
    </p:spTree>
    <p:extLst>
      <p:ext uri="{BB962C8B-B14F-4D97-AF65-F5344CB8AC3E}">
        <p14:creationId xmlns:p14="http://schemas.microsoft.com/office/powerpoint/2010/main" val="210086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We also highlight the network on social media to build awareness and feature the individual and collective strength of Job Corps alumni.</a:t>
            </a:r>
          </a:p>
          <a:p>
            <a:pPr marL="285750" indent="-285750">
              <a:buFont typeface="Arial"/>
              <a:buChar char="•"/>
            </a:pPr>
            <a:r>
              <a:rPr lang="en-US"/>
              <a:t>Social media is key to connection with JC alums. In fact, Facebook was home to the original form of this Job Corps alumni network with the Job Corps Grads private Facebook group launched in 2018.</a:t>
            </a:r>
            <a:endParaRPr lang="en-US">
              <a:cs typeface="Calibri"/>
            </a:endParaRPr>
          </a:p>
          <a:p>
            <a:pPr marL="285750" indent="-285750">
              <a:buFont typeface="Arial"/>
              <a:buChar char="•"/>
            </a:pPr>
            <a:r>
              <a:rPr lang="en-US"/>
              <a:t>There are around 3,800 members in that group today. </a:t>
            </a:r>
            <a:endParaRPr lang="en-US">
              <a:cs typeface="Calibri"/>
            </a:endParaRPr>
          </a:p>
          <a:p>
            <a:pPr marL="285750" indent="-285750">
              <a:buFont typeface="Arial"/>
              <a:buChar char="•"/>
            </a:pPr>
            <a:r>
              <a:rPr lang="en-US"/>
              <a:t>We’ve grown the group by running post-engagement ads encouraging alums to join, sharing the group with alumni we interview for success stories and driving sign-ups in social media content. </a:t>
            </a:r>
            <a:endParaRPr lang="en-US">
              <a:cs typeface="Calibri"/>
            </a:endParaRPr>
          </a:p>
          <a:p>
            <a:pPr marL="285750" indent="-285750">
              <a:buFont typeface="Arial"/>
              <a:buChar char="•"/>
            </a:pPr>
            <a:r>
              <a:rPr lang="en-US"/>
              <a:t>This group connects Job Corps alums to each other, expands their network and helps us identify success stories. Much of the conversation is alumni-driven and allows them to interact with other alumni across the country and share their Job Corps memories, pride and experiences.  </a:t>
            </a:r>
            <a:endParaRPr lang="en-US">
              <a:cs typeface="Calibri"/>
            </a:endParaRPr>
          </a:p>
          <a:p>
            <a:pPr marL="285750" indent="-285750">
              <a:buFont typeface="Arial"/>
              <a:buChar char="•"/>
            </a:pPr>
            <a:r>
              <a:rPr lang="en-US"/>
              <a:t>When creating Job Corps Alumni Connect, we posted a short survey for the Facebook group to ensure we were communicating with Job Corps alumni in the way they want to be communicated with. The survey results showed us things like where their Job Corps pride comes from and, perhaps most importantly, that they want to be called Job Corps alumni, not grads. Hence the name! </a:t>
            </a:r>
            <a:endParaRPr lang="en-US">
              <a:cs typeface="Calibri"/>
            </a:endParaRPr>
          </a:p>
          <a:p>
            <a:pPr marL="285750" indent="-285750">
              <a:buFont typeface="Arial"/>
              <a:buChar char="•"/>
            </a:pPr>
            <a:r>
              <a:rPr lang="en-US"/>
              <a:t>In essence, the Facebook Grads group was the perfect focus group to help us set the foundation for an official Job Corps alumni organization.</a:t>
            </a:r>
            <a:endParaRPr lang="en-US">
              <a:cs typeface="Calibri"/>
            </a:endParaRPr>
          </a:p>
          <a:p>
            <a:pPr marL="285750" indent="-285750">
              <a:buFont typeface="Arial"/>
              <a:buChar char="•"/>
            </a:pPr>
            <a:r>
              <a:rPr lang="en-US"/>
              <a:t>And social media more broadly is a great place for Job Corps to showcase alumni’s powerful voices and stories and keep them in the loop of what’s going on at their centers.</a:t>
            </a:r>
            <a:endParaRPr lang="en-US">
              <a:cs typeface="Calibri"/>
            </a:endParaRPr>
          </a:p>
          <a:p>
            <a:pPr marL="285750" indent="-285750">
              <a:buFont typeface="Arial"/>
              <a:buChar char="•"/>
            </a:pPr>
            <a:r>
              <a:rPr lang="en-US"/>
              <a:t>Job Corps Alumni Connect will have a strong ongoing presence on all Job Corps social channels—Instagram, Facebook, YouTube, Twitter and LinkedIn—as all of us steadily build the network.</a:t>
            </a:r>
            <a:endParaRPr lang="en-US">
              <a:cs typeface="Calibri"/>
            </a:endParaRPr>
          </a:p>
          <a:p>
            <a:pPr marL="285750" indent="-285750">
              <a:buFont typeface="Arial"/>
              <a:buChar char="•"/>
            </a:pPr>
            <a:r>
              <a:rPr lang="en-US"/>
              <a:t>We will continue to feature alumni success stories and now draw awareness to the new network through social media posts and post-engagement ads.</a:t>
            </a:r>
            <a:endParaRPr lang="en-US">
              <a:cs typeface="Calibri"/>
            </a:endParaRPr>
          </a:p>
          <a:p>
            <a:pPr marL="285750" indent="-285750">
              <a:buFont typeface="Arial"/>
              <a:buChar char="•"/>
            </a:pPr>
            <a:r>
              <a:rPr lang="en-US"/>
              <a:t>Please encourage your center alumni to connect with Job Corps on social media and to join the Job Corps Alumni Connect private Facebook group as additional networking connections.</a:t>
            </a:r>
            <a:endParaRPr lang="en-US">
              <a:cs typeface="Calibri"/>
            </a:endParaRPr>
          </a:p>
          <a:p>
            <a:pPr marL="285750" indent="-285750">
              <a:buFont typeface="Arial"/>
              <a:buChar char="•"/>
            </a:pPr>
            <a:endParaRPr lang="en-US">
              <a:latin typeface="Calibri"/>
              <a:cs typeface="Calibri"/>
            </a:endParaRPr>
          </a:p>
          <a:p>
            <a:endParaRPr lang="en-US" sz="1100" b="1">
              <a:latin typeface="Calibri"/>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7</a:t>
            </a:fld>
            <a:endParaRPr lang="en-US"/>
          </a:p>
        </p:txBody>
      </p:sp>
    </p:spTree>
    <p:extLst>
      <p:ext uri="{BB962C8B-B14F-4D97-AF65-F5344CB8AC3E}">
        <p14:creationId xmlns:p14="http://schemas.microsoft.com/office/powerpoint/2010/main" val="1119021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I’ve talked about Alumni Connect growth and connection driven by national communications, but here’s where you come in. </a:t>
            </a:r>
          </a:p>
          <a:p>
            <a:pPr marL="171450" indent="-171450">
              <a:buFont typeface="Arial"/>
              <a:buChar char="•"/>
            </a:pPr>
            <a:r>
              <a:rPr lang="en-US"/>
              <a:t>We’ve developed the Alumni Connect toolkit for you that contains materials and resources to help you build the alumni pipeline to and from your center. </a:t>
            </a:r>
            <a:endParaRPr lang="en-US">
              <a:cs typeface="Calibri"/>
            </a:endParaRPr>
          </a:p>
          <a:p>
            <a:pPr marL="171450" indent="-171450">
              <a:buFont typeface="Arial"/>
              <a:buChar char="•"/>
            </a:pPr>
            <a:r>
              <a:rPr lang="en-US"/>
              <a:t>Alumni Connect members will be valuable for you and other staff to recruit new students to Job Corps, to show the collective strength of Job Corps to employers and our communities, and foster pride in being a Job Corps alum.</a:t>
            </a:r>
            <a:endParaRPr lang="en-US">
              <a:cs typeface="Calibri"/>
            </a:endParaRPr>
          </a:p>
          <a:p>
            <a:pPr marL="171450" indent="-171450">
              <a:buFont typeface="Arial"/>
              <a:buChar char="•"/>
            </a:pPr>
            <a:r>
              <a:rPr lang="en-US"/>
              <a:t>The pieces and materials in the Job Corps Alumni Connect toolkit are designed to help your center spread awareness of the network and assist in these outreach efforts to Job Corps alums.</a:t>
            </a:r>
            <a:endParaRPr lang="en-US">
              <a:cs typeface="Calibri"/>
            </a:endParaRPr>
          </a:p>
          <a:p>
            <a:pPr marL="171450" indent="-171450">
              <a:buFont typeface="Arial"/>
              <a:buChar char="•"/>
            </a:pPr>
            <a:r>
              <a:rPr lang="en-US"/>
              <a:t>The toolkit includes:</a:t>
            </a:r>
            <a:endParaRPr lang="en-US">
              <a:cs typeface="Calibri"/>
            </a:endParaRPr>
          </a:p>
          <a:p>
            <a:pPr marL="628650" lvl="1" indent="-171450">
              <a:buFont typeface="Arial"/>
              <a:buChar char="•"/>
            </a:pPr>
            <a:r>
              <a:rPr lang="en-US"/>
              <a:t>An </a:t>
            </a:r>
            <a:r>
              <a:rPr lang="en-US" b="1"/>
              <a:t>alumni letter/e-mail </a:t>
            </a:r>
            <a:r>
              <a:rPr lang="en-US"/>
              <a:t>for you to share with new alumni after they graduate to congratulate them and invite them to join Alumni Connect.</a:t>
            </a:r>
            <a:endParaRPr lang="en-US">
              <a:cs typeface="Calibri"/>
            </a:endParaRPr>
          </a:p>
          <a:p>
            <a:pPr marL="628650" lvl="1" indent="-171450">
              <a:buFont typeface="Arial"/>
              <a:buChar char="•"/>
            </a:pPr>
            <a:r>
              <a:rPr lang="en-US"/>
              <a:t>A Job Corps Alumni Connect </a:t>
            </a:r>
            <a:r>
              <a:rPr lang="en-US" b="1"/>
              <a:t>flier </a:t>
            </a:r>
            <a:r>
              <a:rPr lang="en-US"/>
              <a:t>to share in one-on-one conversations, whether those are on campus with students about to graduate or out in the community with local alums or even employer partners.</a:t>
            </a:r>
            <a:endParaRPr lang="en-US">
              <a:cs typeface="Calibri"/>
            </a:endParaRPr>
          </a:p>
          <a:p>
            <a:pPr marL="628650" lvl="1" indent="-171450">
              <a:buFont typeface="Arial"/>
              <a:buChar char="•"/>
            </a:pPr>
            <a:r>
              <a:rPr lang="en-US"/>
              <a:t>A </a:t>
            </a:r>
            <a:r>
              <a:rPr lang="en-US" b="1"/>
              <a:t>poster </a:t>
            </a:r>
            <a:r>
              <a:rPr lang="en-US"/>
              <a:t>to showcase on campus or on community stakeholder organization sites.</a:t>
            </a:r>
            <a:endParaRPr lang="en-US">
              <a:cs typeface="Calibri"/>
            </a:endParaRPr>
          </a:p>
          <a:p>
            <a:pPr marL="628650" lvl="1" indent="-171450">
              <a:buFont typeface="Arial"/>
              <a:buChar char="•"/>
            </a:pPr>
            <a:r>
              <a:rPr lang="en-US"/>
              <a:t>An </a:t>
            </a:r>
            <a:r>
              <a:rPr lang="en-US" b="1"/>
              <a:t>event guide </a:t>
            </a:r>
            <a:r>
              <a:rPr lang="en-US"/>
              <a:t>with event ideas to engage alumni on your campus.</a:t>
            </a:r>
            <a:endParaRPr lang="en-US">
              <a:cs typeface="Calibri"/>
            </a:endParaRPr>
          </a:p>
          <a:p>
            <a:pPr marL="628650" lvl="1" indent="-171450">
              <a:buFont typeface="Arial"/>
              <a:buChar char="•"/>
            </a:pPr>
            <a:r>
              <a:rPr lang="en-US"/>
              <a:t>A </a:t>
            </a:r>
            <a:r>
              <a:rPr lang="en-US" b="1"/>
              <a:t>postcard</a:t>
            </a:r>
            <a:r>
              <a:rPr lang="en-US"/>
              <a:t> that promotes the benefits of the Alumni Connect network and resources available through the program.</a:t>
            </a:r>
            <a:endParaRPr lang="en-US">
              <a:cs typeface="Calibri"/>
            </a:endParaRPr>
          </a:p>
          <a:p>
            <a:pPr marL="171450" indent="-171450">
              <a:buFont typeface="Arial"/>
              <a:buChar char="•"/>
            </a:pPr>
            <a:r>
              <a:rPr lang="en-US"/>
              <a:t>These materials provide you with resources to help alumni build their networks and stay involved with your center even after they’ve graduated.</a:t>
            </a:r>
            <a:endParaRPr lang="en-US">
              <a:cs typeface="Calibri"/>
            </a:endParaRPr>
          </a:p>
          <a:p>
            <a:pPr marL="171450" indent="-171450">
              <a:buFont typeface="Arial"/>
              <a:buChar char="•"/>
            </a:pPr>
            <a:r>
              <a:rPr lang="en-US"/>
              <a:t>All materials include the link or QR code to the Job Corps Alumni Connect landing page I showed you earlier so alumni can learn more and sign up.</a:t>
            </a:r>
            <a:endParaRPr lang="en-US">
              <a:cs typeface="Calibri"/>
            </a:endParaRPr>
          </a:p>
          <a:p>
            <a:pPr marL="171450" indent="-171450">
              <a:buFont typeface="Symbol"/>
              <a:buChar char="•"/>
            </a:pPr>
            <a:endParaRPr lang="en-US"/>
          </a:p>
          <a:p>
            <a:pPr marL="171450" indent="-171450">
              <a:buFont typeface="Symbol"/>
              <a:buChar char="•"/>
            </a:pPr>
            <a:endParaRPr lang="en-US">
              <a:cs typeface="Calibri"/>
            </a:endParaRPr>
          </a:p>
          <a:p>
            <a:endParaRPr lang="en-US"/>
          </a:p>
          <a:p>
            <a:endParaRPr lang="en-US" b="1">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9</a:t>
            </a:fld>
            <a:endParaRPr lang="en-US"/>
          </a:p>
        </p:txBody>
      </p:sp>
    </p:spTree>
    <p:extLst>
      <p:ext uri="{BB962C8B-B14F-4D97-AF65-F5344CB8AC3E}">
        <p14:creationId xmlns:p14="http://schemas.microsoft.com/office/powerpoint/2010/main" val="3326550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 toolkit is on the Job Corps Materials Marketplace at jcmarketplace.com/alumni-connect-toolkit (or found in the Toolkit section of the Marketplace) with all materials accessible to you to view and download at any time!</a:t>
            </a:r>
          </a:p>
          <a:p>
            <a:pPr marL="171450" indent="-171450">
              <a:buFont typeface="Arial"/>
              <a:buChar char="•"/>
            </a:pPr>
            <a:r>
              <a:rPr lang="en-US"/>
              <a:t>As you explore the toolkit and use materials, please be sure to let us know what is working, what isn’t working and what is most helpful in the field. E-mail us at </a:t>
            </a:r>
            <a:r>
              <a:rPr lang="en-US" u="sng">
                <a:hlinkClick r:id="rId3"/>
              </a:rPr>
              <a:t>jcalumni@mpf.com</a:t>
            </a:r>
            <a:r>
              <a:rPr lang="en-US"/>
              <a:t>.</a:t>
            </a:r>
            <a:endParaRPr lang="en-US">
              <a:cs typeface="Calibri"/>
            </a:endParaRPr>
          </a:p>
          <a:p>
            <a:pPr marL="171450" indent="-171450">
              <a:buFont typeface="Arial"/>
              <a:buChar char="•"/>
            </a:pPr>
            <a:r>
              <a:rPr lang="en-US"/>
              <a:t>This is a new program. It’s for you and for every student you’ve brought through Job Corps and put on the path to a career. </a:t>
            </a:r>
            <a:endParaRPr lang="en-US">
              <a:cs typeface="Calibri"/>
            </a:endParaRPr>
          </a:p>
          <a:p>
            <a:pPr marL="171450" indent="-171450">
              <a:buFont typeface="Arial"/>
              <a:buChar char="•"/>
            </a:pPr>
            <a:r>
              <a:rPr lang="en-US"/>
              <a:t>I know the ways to communicate with students and alumni are ever-changing, and we want to make sure you have what you need.</a:t>
            </a:r>
            <a:endParaRPr lang="en-US">
              <a:cs typeface="Calibri"/>
            </a:endParaRPr>
          </a:p>
          <a:p>
            <a:pPr marL="171450" indent="-171450">
              <a:buFont typeface="Arial"/>
              <a:buChar char="•"/>
            </a:pPr>
            <a:endParaRPr lang="en-US">
              <a:cs typeface="Calibri"/>
            </a:endParaRPr>
          </a:p>
          <a:p>
            <a:pPr marL="171450" indent="-171450">
              <a:buFont typeface="Symbol"/>
              <a:buChar char="•"/>
            </a:pPr>
            <a:endParaRPr lang="en-US">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10</a:t>
            </a:fld>
            <a:endParaRPr lang="en-US"/>
          </a:p>
        </p:txBody>
      </p:sp>
    </p:spTree>
    <p:extLst>
      <p:ext uri="{BB962C8B-B14F-4D97-AF65-F5344CB8AC3E}">
        <p14:creationId xmlns:p14="http://schemas.microsoft.com/office/powerpoint/2010/main" val="1040102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I’ve said it before, and I’ll say it again. Job Corps alumni are the best advocates for the program, and they can help prospects and current students see the long-term values.</a:t>
            </a:r>
          </a:p>
          <a:p>
            <a:pPr marL="171450" indent="-171450">
              <a:buFont typeface="Arial"/>
              <a:buChar char="•"/>
            </a:pPr>
            <a:r>
              <a:rPr lang="en-US"/>
              <a:t>Inviting alumni back to campus for events and mentoring opportunities will spotlight their achievements and reconnect them with the program in new ways. Your event could even be highlighted in the Alumni Connect newsletter.</a:t>
            </a:r>
            <a:endParaRPr lang="en-US">
              <a:cs typeface="Calibri"/>
            </a:endParaRPr>
          </a:p>
          <a:p>
            <a:pPr marL="171450" indent="-171450">
              <a:buFont typeface="Arial"/>
              <a:buChar char="•"/>
            </a:pPr>
            <a:r>
              <a:rPr lang="en-US"/>
              <a:t>Examples of alumni events include:</a:t>
            </a:r>
            <a:endParaRPr lang="en-US">
              <a:cs typeface="Calibri"/>
            </a:endParaRPr>
          </a:p>
          <a:p>
            <a:pPr marL="628650" lvl="1" indent="-171450">
              <a:buFont typeface="Arial"/>
              <a:buChar char="•"/>
            </a:pPr>
            <a:r>
              <a:rPr lang="en-US" b="1"/>
              <a:t>Homecoming/alumni campus visits: </a:t>
            </a:r>
            <a:r>
              <a:rPr lang="en-US"/>
              <a:t>An alumni homecoming can be one of the most exciting post-graduation events. It’s a great way to get alumni together to catch up and celebrate their triumphs and achievements. </a:t>
            </a:r>
            <a:endParaRPr lang="en-US">
              <a:cs typeface="Calibri"/>
            </a:endParaRPr>
          </a:p>
          <a:p>
            <a:pPr marL="628650" lvl="1" indent="-171450">
              <a:buFont typeface="Arial"/>
              <a:buChar char="•"/>
            </a:pPr>
            <a:r>
              <a:rPr lang="en-US" b="1"/>
              <a:t>Mentor/mentee program: </a:t>
            </a:r>
            <a:r>
              <a:rPr lang="en-US"/>
              <a:t>These events can happen a few times a year and are great ways to connect a Job Corps alum with a current student completing their training in the same training area. They can share tips and best practices for completing their courses and be a connection for them in the future.</a:t>
            </a:r>
            <a:endParaRPr lang="en-US">
              <a:cs typeface="Calibri"/>
            </a:endParaRPr>
          </a:p>
          <a:p>
            <a:pPr marL="628650" lvl="1" indent="-171450">
              <a:buFont typeface="Arial"/>
              <a:buChar char="•"/>
            </a:pPr>
            <a:r>
              <a:rPr lang="en-US" b="1"/>
              <a:t>Alumni guest speaker: </a:t>
            </a:r>
            <a:r>
              <a:rPr lang="en-US"/>
              <a:t>Invite alumni who are willing to share their story with others for a speaking event on campus. This will spread Job Corps pride and inspiration to current students.</a:t>
            </a:r>
            <a:endParaRPr lang="en-US">
              <a:cs typeface="Calibri"/>
            </a:endParaRPr>
          </a:p>
          <a:p>
            <a:pPr marL="628650" lvl="1" indent="-171450">
              <a:buFont typeface="Arial"/>
              <a:buChar char="•"/>
            </a:pPr>
            <a:r>
              <a:rPr lang="en-US" b="1"/>
              <a:t>Networking: </a:t>
            </a:r>
            <a:r>
              <a:rPr lang="en-US"/>
              <a:t>Host a networking event or community open house with Job Corps alumni to introduce them to other working professionals in their industry, connect with current Job Corps students, and support employer/professional partnerships.</a:t>
            </a:r>
            <a:endParaRPr lang="en-US">
              <a:cs typeface="Calibri"/>
            </a:endParaRPr>
          </a:p>
          <a:p>
            <a:pPr marL="628650" lvl="1" indent="-171450">
              <a:buFont typeface="Arial"/>
              <a:buChar char="•"/>
            </a:pPr>
            <a:r>
              <a:rPr lang="en-US" b="1"/>
              <a:t>Reception: </a:t>
            </a:r>
            <a:r>
              <a:rPr lang="en-US"/>
              <a:t>Over light refreshments, alumni and associates can reminisce about their favorite Job Corps memories and just enjoy each other’s company!</a:t>
            </a:r>
            <a:endParaRPr lang="en-US">
              <a:cs typeface="Calibri"/>
            </a:endParaRPr>
          </a:p>
          <a:p>
            <a:pPr marL="171450" indent="-171450">
              <a:buFont typeface="Arial"/>
              <a:buChar char="•"/>
            </a:pPr>
            <a:r>
              <a:rPr lang="en-US"/>
              <a:t>The possibilities for involving and engaging with Job Corps alumni are endless. </a:t>
            </a:r>
            <a:endParaRPr lang="en-US">
              <a:cs typeface="Calibri"/>
            </a:endParaRPr>
          </a:p>
          <a:p>
            <a:pPr marL="171450" indent="-171450">
              <a:buFont typeface="Arial"/>
              <a:buChar char="•"/>
            </a:pPr>
            <a:r>
              <a:rPr lang="en-US"/>
              <a:t>As we mentioned earlier, start nurturing your relationships with them early and often.</a:t>
            </a:r>
            <a:endParaRPr lang="en-US">
              <a:cs typeface="Calibri"/>
            </a:endParaRPr>
          </a:p>
          <a:p>
            <a:pPr marL="171450" indent="-171450">
              <a:buFont typeface="Arial"/>
              <a:buChar char="•"/>
            </a:pPr>
            <a:r>
              <a:rPr lang="en-US"/>
              <a:t>Job Corps alumni are the best voices of the program, and the most powerful advocates to help spread the message and potential of the program to current and prospective students, as well as employers and other community stakeholders!</a:t>
            </a:r>
            <a:endParaRPr lang="en-US">
              <a:cs typeface="Calibri"/>
            </a:endParaRPr>
          </a:p>
          <a:p>
            <a:pPr marL="171450" indent="-171450">
              <a:buFont typeface="Symbol"/>
              <a:buChar char="•"/>
            </a:pP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3FB95D8-32F6-4251-B6DD-11C28173D8A4}" type="slidenum">
              <a:rPr lang="en-US" smtClean="0"/>
              <a:pPr/>
              <a:t>11</a:t>
            </a:fld>
            <a:endParaRPr lang="en-US"/>
          </a:p>
        </p:txBody>
      </p:sp>
    </p:spTree>
    <p:extLst>
      <p:ext uri="{BB962C8B-B14F-4D97-AF65-F5344CB8AC3E}">
        <p14:creationId xmlns:p14="http://schemas.microsoft.com/office/powerpoint/2010/main" val="1778106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6479AB-C233-411B-A5E3-7BC4966E8A5C}"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27C2415-E118-FE4B-B334-792B5D547A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830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5743D-16CF-A745-83E1-1CC1C4B366D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C4C7884E-7F4C-A142-83EB-B304BA652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2311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36582D-E972-B745-914C-AC9AA129B935}"/>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BB368720-8571-AA4A-85F8-DA0580CED3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404318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CCDA5-5571-DF4A-A68E-EFB49C301A1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92874C1D-1BAA-434B-BA92-0848A8D1E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965209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48CD4-2EAC-DB42-8659-27359AE6E0B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C87BC4-E6F8-1143-AFCE-EFB2EFA531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8324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833DF-BB5A-4946-8C0C-2FD71464B70E}"/>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1D49BA-C2AC-0342-B6E5-5B2D1994F9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4818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49BDE-E7B2-274B-981F-3ECE8D7E15AA}"/>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DE6479AB-C233-411B-A5E3-7BC4966E8A5C}" type="datetimeFigureOut">
              <a:rPr lang="en-US" smtClean="0"/>
              <a:pPr/>
              <a:t>4/1/2024</a:t>
            </a:fld>
            <a:endParaRPr lang="en-US"/>
          </a:p>
        </p:txBody>
      </p:sp>
      <p:sp>
        <p:nvSpPr>
          <p:cNvPr id="2" name="Title 1"/>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D0D7006E-2A4A-3745-8EAC-D216C9C294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99477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1DDEC-9161-534A-B683-8EE7BBE13278}"/>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6479AB-C233-411B-A5E3-7BC4966E8A5C}"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8" name="Picture 7">
            <a:extLst>
              <a:ext uri="{FF2B5EF4-FFF2-40B4-BE49-F238E27FC236}">
                <a16:creationId xmlns:a16="http://schemas.microsoft.com/office/drawing/2014/main" id="{55C05780-7E01-1546-9AE3-978F0C8FF1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77880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668D-9AC6-5E4E-B68E-7DB1F75FECCB}"/>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479AB-C233-411B-A5E3-7BC4966E8A5C}" type="datetimeFigureOut">
              <a:rPr lang="en-US" smtClean="0"/>
              <a:pPr/>
              <a:t>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FB1DEF8B-09A0-0A45-8917-001100E0D9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67812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251812-6C6C-2845-8135-48BB66D66A19}"/>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6479AB-C233-411B-A5E3-7BC4966E8A5C}"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1677C9C-C0DF-8E4A-ADF4-05F1E3A08E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16259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97D0ED-333A-0446-B77C-746CD169256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6479AB-C233-411B-A5E3-7BC4966E8A5C}" type="datetimeFigureOut">
              <a:rPr lang="en-US" smtClean="0"/>
              <a:pPr/>
              <a:t>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8CBA6-6A9E-4C95-8616-2E467D3051D0}" type="slidenum">
              <a:rPr lang="en-US" smtClean="0"/>
              <a:pPr/>
              <a:t>‹#›</a:t>
            </a:fld>
            <a:endParaRPr lang="en-US"/>
          </a:p>
        </p:txBody>
      </p:sp>
      <p:pic>
        <p:nvPicPr>
          <p:cNvPr id="11" name="Picture 10">
            <a:extLst>
              <a:ext uri="{FF2B5EF4-FFF2-40B4-BE49-F238E27FC236}">
                <a16:creationId xmlns:a16="http://schemas.microsoft.com/office/drawing/2014/main" id="{925ABED6-EA40-FB4A-ADC7-E009CFEDC0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56188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03EDD5-FA45-564B-B6B2-D5E76C3CA704}"/>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6479AB-C233-411B-A5E3-7BC4966E8A5C}" type="datetimeFigureOut">
              <a:rPr lang="en-US" smtClean="0"/>
              <a:pPr/>
              <a:t>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pic>
        <p:nvPicPr>
          <p:cNvPr id="7" name="Picture 6">
            <a:extLst>
              <a:ext uri="{FF2B5EF4-FFF2-40B4-BE49-F238E27FC236}">
                <a16:creationId xmlns:a16="http://schemas.microsoft.com/office/drawing/2014/main" id="{BC79E873-EFAB-114A-BB06-BE434B5C24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3419216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B501AA-11D1-144C-B772-E97D15A34E57}"/>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E6479AB-C233-411B-A5E3-7BC4966E8A5C}" type="datetimeFigureOut">
              <a:rPr lang="en-US" smtClean="0"/>
              <a:pPr/>
              <a:t>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8CBA6-6A9E-4C95-8616-2E467D3051D0}" type="slidenum">
              <a:rPr lang="en-US" smtClean="0"/>
              <a:pPr/>
              <a:t>‹#›</a:t>
            </a:fld>
            <a:endParaRPr lang="en-US"/>
          </a:p>
        </p:txBody>
      </p:sp>
      <p:pic>
        <p:nvPicPr>
          <p:cNvPr id="6" name="Picture 5">
            <a:extLst>
              <a:ext uri="{FF2B5EF4-FFF2-40B4-BE49-F238E27FC236}">
                <a16:creationId xmlns:a16="http://schemas.microsoft.com/office/drawing/2014/main" id="{1E27CEA9-5323-2E41-B399-5BAAD73A2C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17839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1B0C91-D172-A34F-8BD9-065E2D72C902}"/>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6479AB-C233-411B-A5E3-7BC4966E8A5C}" type="datetimeFigureOut">
              <a:rPr lang="en-US" smtClean="0"/>
              <a:pPr/>
              <a:t>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8CBA6-6A9E-4C95-8616-2E467D3051D0}" type="slidenum">
              <a:rPr lang="en-US" smtClean="0"/>
              <a:pPr/>
              <a:t>‹#›</a:t>
            </a:fld>
            <a:endParaRPr lang="en-US"/>
          </a:p>
        </p:txBody>
      </p:sp>
      <p:pic>
        <p:nvPicPr>
          <p:cNvPr id="9" name="Picture 8">
            <a:extLst>
              <a:ext uri="{FF2B5EF4-FFF2-40B4-BE49-F238E27FC236}">
                <a16:creationId xmlns:a16="http://schemas.microsoft.com/office/drawing/2014/main" id="{A4829B44-2AA8-8247-819A-C4C695F009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22265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479AB-C233-411B-A5E3-7BC4966E8A5C}" type="datetimeFigureOut">
              <a:rPr lang="en-US" smtClean="0"/>
              <a:pPr/>
              <a:t>4/1/2024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8CBA6-6A9E-4C95-8616-2E467D3051D0}" type="slidenum">
              <a:rPr lang="en-US" smtClean="0"/>
              <a:pPr/>
              <a:t>‹#›</a:t>
            </a:fld>
            <a:endParaRPr lang="en-US"/>
          </a:p>
        </p:txBody>
      </p:sp>
    </p:spTree>
    <p:extLst>
      <p:ext uri="{BB962C8B-B14F-4D97-AF65-F5344CB8AC3E}">
        <p14:creationId xmlns:p14="http://schemas.microsoft.com/office/powerpoint/2010/main" val="3289367995"/>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743" r:id="rId13"/>
    <p:sldLayoutId id="2147483698" r:id="rId14"/>
  </p:sldLayoutIdLst>
  <p:txStyles>
    <p:title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179_6E2C1786.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64_60315300.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0253" y="1733286"/>
            <a:ext cx="7315199" cy="1461178"/>
          </a:xfrm>
        </p:spPr>
        <p:txBody>
          <a:bodyPr vert="horz" lIns="91440" tIns="45720" rIns="91440" bIns="45720" rtlCol="0" anchor="t">
            <a:noAutofit/>
          </a:bodyPr>
          <a:lstStyle/>
          <a:p>
            <a:pPr algn="l">
              <a:lnSpc>
                <a:spcPct val="100000"/>
              </a:lnSpc>
              <a:spcBef>
                <a:spcPts val="0"/>
              </a:spcBef>
            </a:pPr>
            <a:r>
              <a:rPr lang="en-US" sz="2800" b="1" cap="small" spc="50">
                <a:latin typeface="Avenir Book"/>
              </a:rPr>
              <a:t>Introducing</a:t>
            </a:r>
            <a:endParaRPr lang="en-US" sz="2800" b="1" cap="small" spc="50"/>
          </a:p>
          <a:p>
            <a:pPr algn="l">
              <a:lnSpc>
                <a:spcPct val="100000"/>
              </a:lnSpc>
              <a:spcBef>
                <a:spcPts val="0"/>
              </a:spcBef>
            </a:pPr>
            <a:r>
              <a:rPr lang="en-US" sz="2800" b="1" cap="small" spc="50">
                <a:latin typeface="Avenir Book"/>
              </a:rPr>
              <a:t>Job Corps Alumni Connect</a:t>
            </a:r>
            <a:endParaRPr lang="en-US" sz="2800" b="1" cap="small" spc="50"/>
          </a:p>
          <a:p>
            <a:pPr algn="l">
              <a:lnSpc>
                <a:spcPct val="100000"/>
              </a:lnSpc>
              <a:spcBef>
                <a:spcPts val="0"/>
              </a:spcBef>
            </a:pPr>
            <a:endParaRPr lang="en-US" sz="2800" b="1" i="1" cap="small" spc="50">
              <a:latin typeface="Avenir Book"/>
            </a:endParaRPr>
          </a:p>
        </p:txBody>
      </p:sp>
      <p:pic>
        <p:nvPicPr>
          <p:cNvPr id="2" name="Picture 3" descr="A picture containing graphical user interface&#10;&#10;Description automatically generated">
            <a:extLst>
              <a:ext uri="{FF2B5EF4-FFF2-40B4-BE49-F238E27FC236}">
                <a16:creationId xmlns:a16="http://schemas.microsoft.com/office/drawing/2014/main" id="{ED3ABB17-E007-806E-F43B-864E09F5DB27}"/>
              </a:ext>
            </a:extLst>
          </p:cNvPr>
          <p:cNvPicPr>
            <a:picLocks noChangeAspect="1"/>
          </p:cNvPicPr>
          <p:nvPr/>
        </p:nvPicPr>
        <p:blipFill rotWithShape="1">
          <a:blip r:embed="rId4"/>
          <a:srcRect l="118" r="-616" b="4151"/>
          <a:stretch/>
        </p:blipFill>
        <p:spPr>
          <a:xfrm>
            <a:off x="-2691" y="2882471"/>
            <a:ext cx="9201967" cy="3629494"/>
          </a:xfrm>
          <a:prstGeom prst="rect">
            <a:avLst/>
          </a:prstGeom>
        </p:spPr>
      </p:pic>
    </p:spTree>
    <p:extLst>
      <p:ext uri="{BB962C8B-B14F-4D97-AF65-F5344CB8AC3E}">
        <p14:creationId xmlns:p14="http://schemas.microsoft.com/office/powerpoint/2010/main" val="264683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C9D9-8B94-1DA4-F1B8-833D46E0C311}"/>
              </a:ext>
            </a:extLst>
          </p:cNvPr>
          <p:cNvSpPr>
            <a:spLocks noGrp="1"/>
          </p:cNvSpPr>
          <p:nvPr>
            <p:ph type="title"/>
          </p:nvPr>
        </p:nvSpPr>
        <p:spPr/>
        <p:txBody>
          <a:bodyPr/>
          <a:lstStyle/>
          <a:p>
            <a:pPr algn="ctr"/>
            <a:r>
              <a:rPr lang="en-US">
                <a:latin typeface="Avenir Medium"/>
              </a:rPr>
              <a:t>Alumni Connect Database</a:t>
            </a:r>
            <a:endParaRPr lang="en-US"/>
          </a:p>
        </p:txBody>
      </p:sp>
      <p:pic>
        <p:nvPicPr>
          <p:cNvPr id="3" name="Picture 3" descr="A screen shot of a computer&#10;&#10;Description automatically generated">
            <a:extLst>
              <a:ext uri="{FF2B5EF4-FFF2-40B4-BE49-F238E27FC236}">
                <a16:creationId xmlns:a16="http://schemas.microsoft.com/office/drawing/2014/main" id="{FFF9D3E2-1BFE-406B-B748-54A7AE65F5DC}"/>
              </a:ext>
            </a:extLst>
          </p:cNvPr>
          <p:cNvPicPr>
            <a:picLocks noChangeAspect="1"/>
          </p:cNvPicPr>
          <p:nvPr/>
        </p:nvPicPr>
        <p:blipFill>
          <a:blip r:embed="rId4"/>
          <a:stretch>
            <a:fillRect/>
          </a:stretch>
        </p:blipFill>
        <p:spPr>
          <a:xfrm>
            <a:off x="1662354" y="1525050"/>
            <a:ext cx="5829827" cy="4376764"/>
          </a:xfrm>
          <a:prstGeom prst="rect">
            <a:avLst/>
          </a:prstGeom>
        </p:spPr>
      </p:pic>
    </p:spTree>
    <p:extLst>
      <p:ext uri="{BB962C8B-B14F-4D97-AF65-F5344CB8AC3E}">
        <p14:creationId xmlns:p14="http://schemas.microsoft.com/office/powerpoint/2010/main" val="184838336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0" y="304800"/>
            <a:ext cx="7696200" cy="1325563"/>
          </a:xfrm>
        </p:spPr>
        <p:txBody>
          <a:bodyPr/>
          <a:lstStyle/>
          <a:p>
            <a:pPr algn="ctr"/>
            <a:r>
              <a:rPr lang="en-US" b="1"/>
              <a:t>Questions?</a:t>
            </a:r>
          </a:p>
        </p:txBody>
      </p:sp>
      <p:sp>
        <p:nvSpPr>
          <p:cNvPr id="3" name="Content Placeholder 2">
            <a:extLst>
              <a:ext uri="{FF2B5EF4-FFF2-40B4-BE49-F238E27FC236}">
                <a16:creationId xmlns:a16="http://schemas.microsoft.com/office/drawing/2014/main" id="{8113BE0B-D314-4CEB-9DFB-9027EE3B9443}"/>
              </a:ext>
            </a:extLst>
          </p:cNvPr>
          <p:cNvSpPr>
            <a:spLocks noGrp="1"/>
          </p:cNvSpPr>
          <p:nvPr/>
        </p:nvSpPr>
        <p:spPr>
          <a:xfrm>
            <a:off x="478687" y="2041581"/>
            <a:ext cx="8186625" cy="309930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a:latin typeface="Avenir Medium"/>
              </a:rPr>
              <a:t>jcalumni@mpf.com</a:t>
            </a:r>
            <a:endParaRPr lang="en-US" sz="4800"/>
          </a:p>
          <a:p>
            <a:pPr marL="0" indent="0" algn="ctr">
              <a:buNone/>
            </a:pPr>
            <a:r>
              <a:rPr lang="en-US" sz="4800">
                <a:latin typeface="Avenir Medium"/>
              </a:rPr>
              <a:t>(615) 259-4000</a:t>
            </a:r>
          </a:p>
          <a:p>
            <a:pPr marL="0" indent="0" algn="ctr">
              <a:buNone/>
            </a:pPr>
            <a:endParaRPr lang="en-US" sz="4800">
              <a:latin typeface="Avenir Medium"/>
            </a:endParaRPr>
          </a:p>
          <a:p>
            <a:pPr marL="0" indent="0" algn="ctr">
              <a:buNone/>
            </a:pPr>
            <a:r>
              <a:rPr lang="en-US" sz="4800">
                <a:latin typeface="Avenir Medium"/>
              </a:rPr>
              <a:t>Thank you for joining us today!</a:t>
            </a:r>
          </a:p>
        </p:txBody>
      </p:sp>
    </p:spTree>
    <p:extLst>
      <p:ext uri="{BB962C8B-B14F-4D97-AF65-F5344CB8AC3E}">
        <p14:creationId xmlns:p14="http://schemas.microsoft.com/office/powerpoint/2010/main" val="191296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B839-AC8B-B136-1A34-7ACB7F0F02F4}"/>
              </a:ext>
            </a:extLst>
          </p:cNvPr>
          <p:cNvSpPr>
            <a:spLocks noGrp="1"/>
          </p:cNvSpPr>
          <p:nvPr>
            <p:ph type="title"/>
          </p:nvPr>
        </p:nvSpPr>
        <p:spPr>
          <a:xfrm>
            <a:off x="1380880" y="2533895"/>
            <a:ext cx="4653085" cy="1325563"/>
          </a:xfrm>
        </p:spPr>
        <p:txBody>
          <a:bodyPr>
            <a:noAutofit/>
          </a:bodyPr>
          <a:lstStyle/>
          <a:p>
            <a:r>
              <a:rPr lang="en-US" sz="2000" b="1">
                <a:solidFill>
                  <a:srgbClr val="FFFFFF"/>
                </a:solidFill>
                <a:latin typeface="Avenir Medium"/>
                <a:cs typeface="Calibri"/>
              </a:rPr>
              <a:t>“The support I received at Job Corps inspired me to provide the same support in my community.” – Frank</a:t>
            </a:r>
            <a:endParaRPr lang="en-US" sz="2000" b="1">
              <a:cs typeface="Calibri"/>
            </a:endParaRPr>
          </a:p>
        </p:txBody>
      </p:sp>
      <p:sp>
        <p:nvSpPr>
          <p:cNvPr id="7" name="Title 1">
            <a:extLst>
              <a:ext uri="{FF2B5EF4-FFF2-40B4-BE49-F238E27FC236}">
                <a16:creationId xmlns:a16="http://schemas.microsoft.com/office/drawing/2014/main" id="{E2CD4653-B4F2-557B-C977-721299137052}"/>
              </a:ext>
            </a:extLst>
          </p:cNvPr>
          <p:cNvSpPr txBox="1">
            <a:spLocks/>
          </p:cNvSpPr>
          <p:nvPr/>
        </p:nvSpPr>
        <p:spPr>
          <a:xfrm>
            <a:off x="3083662" y="605448"/>
            <a:ext cx="567885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a:lstStyle>
          <a:p>
            <a:r>
              <a:rPr lang="en-US" sz="2000" b="1">
                <a:solidFill>
                  <a:srgbClr val="FFFFFF"/>
                </a:solidFill>
                <a:latin typeface="Avenir Medium"/>
                <a:cs typeface="Calibri"/>
              </a:rPr>
              <a:t>“I think Job Corps was the first step [for me] to really bloom [into] the type of man that I am now.” – Kevin</a:t>
            </a:r>
            <a:endParaRPr lang="en-US"/>
          </a:p>
        </p:txBody>
      </p:sp>
      <p:sp>
        <p:nvSpPr>
          <p:cNvPr id="10" name="Title 1">
            <a:extLst>
              <a:ext uri="{FF2B5EF4-FFF2-40B4-BE49-F238E27FC236}">
                <a16:creationId xmlns:a16="http://schemas.microsoft.com/office/drawing/2014/main" id="{FC7BC6F1-443D-E3D8-388E-E001F10507A4}"/>
              </a:ext>
            </a:extLst>
          </p:cNvPr>
          <p:cNvSpPr txBox="1">
            <a:spLocks/>
          </p:cNvSpPr>
          <p:nvPr/>
        </p:nvSpPr>
        <p:spPr>
          <a:xfrm>
            <a:off x="2451588" y="4591295"/>
            <a:ext cx="568690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bg1"/>
                </a:solidFill>
                <a:latin typeface="Avenir Medium" charset="0"/>
                <a:ea typeface="Avenir Medium" charset="0"/>
                <a:cs typeface="Avenir Medium" charset="0"/>
              </a:defRPr>
            </a:lvl1pPr>
          </a:lstStyle>
          <a:p>
            <a:r>
              <a:rPr lang="en-US" sz="2000" b="1">
                <a:solidFill>
                  <a:srgbClr val="FFFFFF"/>
                </a:solidFill>
                <a:latin typeface="Avenir Medium"/>
                <a:cs typeface="Calibri"/>
              </a:rPr>
              <a:t>“I remember the feeling of getting my GED. I felt like I accomplished something and I did something with myself. Everyone back home was proud of me.” </a:t>
            </a:r>
            <a:endParaRPr lang="en-US" sz="2000" b="1" err="1">
              <a:solidFill>
                <a:srgbClr val="FFFFFF"/>
              </a:solidFill>
              <a:cs typeface="Calibri"/>
            </a:endParaRPr>
          </a:p>
          <a:p>
            <a:r>
              <a:rPr lang="en-US" sz="2000" b="1">
                <a:solidFill>
                  <a:srgbClr val="FFFFFF"/>
                </a:solidFill>
                <a:latin typeface="Avenir Medium"/>
                <a:cs typeface="Calibri"/>
              </a:rPr>
              <a:t>– </a:t>
            </a:r>
            <a:r>
              <a:rPr lang="en-US" sz="2000" b="1" err="1">
                <a:solidFill>
                  <a:srgbClr val="FFFFFF"/>
                </a:solidFill>
                <a:latin typeface="Avenir Medium"/>
                <a:cs typeface="Calibri"/>
              </a:rPr>
              <a:t>Shaneequah</a:t>
            </a:r>
            <a:endParaRPr lang="en-US" sz="2000" b="1">
              <a:cs typeface="Calibri"/>
            </a:endParaRPr>
          </a:p>
        </p:txBody>
      </p:sp>
      <p:pic>
        <p:nvPicPr>
          <p:cNvPr id="4" name="Picture 5" descr="A person sitting in front of several computer screens&#10;&#10;Description automatically generated">
            <a:extLst>
              <a:ext uri="{FF2B5EF4-FFF2-40B4-BE49-F238E27FC236}">
                <a16:creationId xmlns:a16="http://schemas.microsoft.com/office/drawing/2014/main" id="{A3DBA837-CF21-5B71-8C81-E6FCCEC7145C}"/>
              </a:ext>
            </a:extLst>
          </p:cNvPr>
          <p:cNvPicPr>
            <a:picLocks noChangeAspect="1"/>
          </p:cNvPicPr>
          <p:nvPr/>
        </p:nvPicPr>
        <p:blipFill>
          <a:blip r:embed="rId3"/>
          <a:stretch>
            <a:fillRect/>
          </a:stretch>
        </p:blipFill>
        <p:spPr>
          <a:xfrm>
            <a:off x="219119" y="514180"/>
            <a:ext cx="2743200" cy="1510469"/>
          </a:xfrm>
          <a:prstGeom prst="rect">
            <a:avLst/>
          </a:prstGeom>
        </p:spPr>
      </p:pic>
      <p:pic>
        <p:nvPicPr>
          <p:cNvPr id="6" name="Picture 8" descr="A group of men standing outside&#10;&#10;Description automatically generated">
            <a:extLst>
              <a:ext uri="{FF2B5EF4-FFF2-40B4-BE49-F238E27FC236}">
                <a16:creationId xmlns:a16="http://schemas.microsoft.com/office/drawing/2014/main" id="{0E65CDBB-FD7A-D859-4ED7-6CD14261C040}"/>
              </a:ext>
            </a:extLst>
          </p:cNvPr>
          <p:cNvPicPr>
            <a:picLocks noChangeAspect="1"/>
          </p:cNvPicPr>
          <p:nvPr/>
        </p:nvPicPr>
        <p:blipFill>
          <a:blip r:embed="rId4"/>
          <a:stretch>
            <a:fillRect/>
          </a:stretch>
        </p:blipFill>
        <p:spPr>
          <a:xfrm>
            <a:off x="6076335" y="2141677"/>
            <a:ext cx="2111127" cy="2100591"/>
          </a:xfrm>
          <a:prstGeom prst="rect">
            <a:avLst/>
          </a:prstGeom>
        </p:spPr>
      </p:pic>
      <p:pic>
        <p:nvPicPr>
          <p:cNvPr id="9" name="Picture 10" descr="A person and a child posing for a picture&#10;&#10;Description automatically generated">
            <a:extLst>
              <a:ext uri="{FF2B5EF4-FFF2-40B4-BE49-F238E27FC236}">
                <a16:creationId xmlns:a16="http://schemas.microsoft.com/office/drawing/2014/main" id="{0E30D801-9C24-DAAB-CDAA-7FE35B2FD186}"/>
              </a:ext>
            </a:extLst>
          </p:cNvPr>
          <p:cNvPicPr>
            <a:picLocks noChangeAspect="1"/>
          </p:cNvPicPr>
          <p:nvPr/>
        </p:nvPicPr>
        <p:blipFill>
          <a:blip r:embed="rId5"/>
          <a:stretch>
            <a:fillRect/>
          </a:stretch>
        </p:blipFill>
        <p:spPr>
          <a:xfrm>
            <a:off x="482483" y="4068281"/>
            <a:ext cx="1805624" cy="2376931"/>
          </a:xfrm>
          <a:prstGeom prst="rect">
            <a:avLst/>
          </a:prstGeom>
        </p:spPr>
      </p:pic>
    </p:spTree>
    <p:extLst>
      <p:ext uri="{BB962C8B-B14F-4D97-AF65-F5344CB8AC3E}">
        <p14:creationId xmlns:p14="http://schemas.microsoft.com/office/powerpoint/2010/main" val="92311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BB9D4-8A1C-4E32-A6B1-5DAACA879201}"/>
              </a:ext>
            </a:extLst>
          </p:cNvPr>
          <p:cNvSpPr>
            <a:spLocks noGrp="1"/>
          </p:cNvSpPr>
          <p:nvPr>
            <p:ph idx="1"/>
          </p:nvPr>
        </p:nvSpPr>
        <p:spPr>
          <a:xfrm>
            <a:off x="628650" y="1690689"/>
            <a:ext cx="7886700" cy="4351338"/>
          </a:xfrm>
        </p:spPr>
        <p:txBody>
          <a:bodyPr vert="horz" lIns="91440" tIns="45720" rIns="91440" bIns="45720" rtlCol="0" anchor="t">
            <a:normAutofit/>
          </a:bodyPr>
          <a:lstStyle/>
          <a:p>
            <a:pPr marL="0" indent="0" defTabSz="457200">
              <a:buNone/>
              <a:defRPr/>
            </a:pPr>
            <a:br>
              <a:rPr lang="en-US">
                <a:latin typeface="Avenir Book"/>
                <a:cs typeface="Calibri Light" panose="020F0302020204030204" pitchFamily="34" charset="0"/>
              </a:rPr>
            </a:br>
            <a:br>
              <a:rPr lang="en-US">
                <a:latin typeface="Avenir Book"/>
                <a:cs typeface="Calibri Light" panose="020F0302020204030204" pitchFamily="34" charset="0"/>
              </a:rPr>
            </a:br>
            <a:endParaRPr lang="en-US">
              <a:cs typeface="Calibri Light" panose="020F0302020204030204" pitchFamily="34" charset="0"/>
            </a:endParaRPr>
          </a:p>
          <a:p>
            <a:pPr marL="0" indent="0" defTabSz="457200">
              <a:buNone/>
              <a:defRPr/>
            </a:pPr>
            <a:endParaRPr lang="en-US" sz="3600">
              <a:solidFill>
                <a:prstClr val="white"/>
              </a:solidFill>
              <a:latin typeface="Avenir Book"/>
              <a:cs typeface="Calibri Light" panose="020F0302020204030204" pitchFamily="34" charset="0"/>
            </a:endParaRPr>
          </a:p>
          <a:p>
            <a:pPr marL="742950" indent="-742950" defTabSz="457200">
              <a:buAutoNum type="arabicPeriod"/>
              <a:defRPr/>
            </a:pPr>
            <a:endParaRPr lang="en-US" sz="3200">
              <a:solidFill>
                <a:prstClr val="white"/>
              </a:solidFill>
              <a:latin typeface="Avenir Book"/>
              <a:cs typeface="Calibri Light" panose="020F0302020204030204" pitchFamily="34" charset="0"/>
            </a:endParaRPr>
          </a:p>
          <a:p>
            <a:pPr marL="0" indent="0" defTabSz="457200">
              <a:buNone/>
              <a:defRPr/>
            </a:pPr>
            <a:endParaRPr lang="en-US" sz="2800">
              <a:solidFill>
                <a:prstClr val="white"/>
              </a:solidFill>
              <a:latin typeface="Avenir Book"/>
              <a:cs typeface="Calibri Light" panose="020F0302020204030204" pitchFamily="34" charset="0"/>
            </a:endParaRPr>
          </a:p>
          <a:p>
            <a:endParaRPr lang="en-US"/>
          </a:p>
        </p:txBody>
      </p:sp>
      <p:pic>
        <p:nvPicPr>
          <p:cNvPr id="11" name="Picture 10" descr="Logo, company name&#10;&#10;Description automatically generated">
            <a:extLst>
              <a:ext uri="{FF2B5EF4-FFF2-40B4-BE49-F238E27FC236}">
                <a16:creationId xmlns:a16="http://schemas.microsoft.com/office/drawing/2014/main" id="{73AB6B15-B11F-37D3-AC9E-E943BDA4FA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451" b="28602"/>
          <a:stretch/>
        </p:blipFill>
        <p:spPr>
          <a:xfrm>
            <a:off x="2325900" y="856097"/>
            <a:ext cx="4492199" cy="2019074"/>
          </a:xfrm>
          <a:prstGeom prst="rect">
            <a:avLst/>
          </a:prstGeom>
        </p:spPr>
      </p:pic>
      <p:pic>
        <p:nvPicPr>
          <p:cNvPr id="1026" name="Picture 2">
            <a:extLst>
              <a:ext uri="{FF2B5EF4-FFF2-40B4-BE49-F238E27FC236}">
                <a16:creationId xmlns:a16="http://schemas.microsoft.com/office/drawing/2014/main" id="{6D0A1F7A-6F58-42AE-021D-20650964A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36" y="3576890"/>
            <a:ext cx="2005058" cy="1812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8D65937-A2ED-2A1B-05BB-FE2BA9E0D1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8264" y="3555547"/>
            <a:ext cx="2060179" cy="1854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5C48B22-70A7-8C1D-D2A0-08908AF45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422" y="3536009"/>
            <a:ext cx="2060179" cy="185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964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B3A8A-D45C-B0CA-850D-8AEDA248A133}"/>
              </a:ext>
            </a:extLst>
          </p:cNvPr>
          <p:cNvSpPr>
            <a:spLocks noGrp="1"/>
          </p:cNvSpPr>
          <p:nvPr>
            <p:ph type="title"/>
          </p:nvPr>
        </p:nvSpPr>
        <p:spPr/>
        <p:txBody>
          <a:bodyPr/>
          <a:lstStyle/>
          <a:p>
            <a:pPr algn="ctr"/>
            <a:r>
              <a:rPr lang="en-US" b="1">
                <a:latin typeface="Avenir Medium"/>
              </a:rPr>
              <a:t>This Is Alumni Connect</a:t>
            </a:r>
            <a:endParaRPr lang="en-US" b="1"/>
          </a:p>
        </p:txBody>
      </p:sp>
      <p:sp>
        <p:nvSpPr>
          <p:cNvPr id="3" name="TextBox 2">
            <a:extLst>
              <a:ext uri="{FF2B5EF4-FFF2-40B4-BE49-F238E27FC236}">
                <a16:creationId xmlns:a16="http://schemas.microsoft.com/office/drawing/2014/main" id="{0981A3E2-A686-6FA5-0F6E-E1328576E2FE}"/>
              </a:ext>
            </a:extLst>
          </p:cNvPr>
          <p:cNvSpPr txBox="1"/>
          <p:nvPr/>
        </p:nvSpPr>
        <p:spPr>
          <a:xfrm>
            <a:off x="311481" y="6113963"/>
            <a:ext cx="6603369" cy="492443"/>
          </a:xfrm>
          <a:prstGeom prst="rect">
            <a:avLst/>
          </a:prstGeom>
          <a:noFill/>
        </p:spPr>
        <p:txBody>
          <a:bodyPr wrap="square" lIns="91440" tIns="45720" rIns="91440" bIns="45720" rtlCol="0" anchor="t">
            <a:spAutoFit/>
          </a:bodyPr>
          <a:lstStyle/>
          <a:p>
            <a:r>
              <a:rPr lang="en-US" sz="2600">
                <a:solidFill>
                  <a:srgbClr val="FFFFFF"/>
                </a:solidFill>
                <a:latin typeface="Avenir Medium"/>
                <a:ea typeface="+mn-lt"/>
                <a:cs typeface="+mn-lt"/>
              </a:rPr>
              <a:t>https://info.joinjobcorps.com/alumni-connect</a:t>
            </a:r>
            <a:endParaRPr lang="en-US"/>
          </a:p>
        </p:txBody>
      </p:sp>
      <p:pic>
        <p:nvPicPr>
          <p:cNvPr id="4" name="Picture 4">
            <a:extLst>
              <a:ext uri="{FF2B5EF4-FFF2-40B4-BE49-F238E27FC236}">
                <a16:creationId xmlns:a16="http://schemas.microsoft.com/office/drawing/2014/main" id="{C58ACEA8-00BB-BAB2-4621-FD4077E594C2}"/>
              </a:ext>
            </a:extLst>
          </p:cNvPr>
          <p:cNvPicPr>
            <a:picLocks noChangeAspect="1"/>
          </p:cNvPicPr>
          <p:nvPr/>
        </p:nvPicPr>
        <p:blipFill>
          <a:blip r:embed="rId3"/>
          <a:stretch>
            <a:fillRect/>
          </a:stretch>
        </p:blipFill>
        <p:spPr>
          <a:xfrm>
            <a:off x="562708" y="1753507"/>
            <a:ext cx="8018584" cy="4112985"/>
          </a:xfrm>
          <a:prstGeom prst="rect">
            <a:avLst/>
          </a:prstGeom>
        </p:spPr>
      </p:pic>
    </p:spTree>
    <p:extLst>
      <p:ext uri="{BB962C8B-B14F-4D97-AF65-F5344CB8AC3E}">
        <p14:creationId xmlns:p14="http://schemas.microsoft.com/office/powerpoint/2010/main" val="3721153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197B-AA12-638B-2A09-97CBDF67B6D3}"/>
              </a:ext>
            </a:extLst>
          </p:cNvPr>
          <p:cNvSpPr>
            <a:spLocks noGrp="1"/>
          </p:cNvSpPr>
          <p:nvPr>
            <p:ph type="title"/>
          </p:nvPr>
        </p:nvSpPr>
        <p:spPr>
          <a:xfrm>
            <a:off x="628650" y="428718"/>
            <a:ext cx="7886700" cy="1325563"/>
          </a:xfrm>
        </p:spPr>
        <p:txBody>
          <a:bodyPr/>
          <a:lstStyle/>
          <a:p>
            <a:pPr algn="ctr"/>
            <a:r>
              <a:rPr lang="en-US" b="1">
                <a:latin typeface="Avenir Medium"/>
              </a:rPr>
              <a:t>National Connections and Communication</a:t>
            </a:r>
            <a:endParaRPr lang="en-US" b="1"/>
          </a:p>
        </p:txBody>
      </p:sp>
      <p:pic>
        <p:nvPicPr>
          <p:cNvPr id="6" name="Picture 6" descr="A person smiling at the camera&#10;&#10;Description automatically generated">
            <a:extLst>
              <a:ext uri="{FF2B5EF4-FFF2-40B4-BE49-F238E27FC236}">
                <a16:creationId xmlns:a16="http://schemas.microsoft.com/office/drawing/2014/main" id="{8DB29DD4-84BA-2655-FEB4-8B95144DDE72}"/>
              </a:ext>
            </a:extLst>
          </p:cNvPr>
          <p:cNvPicPr>
            <a:picLocks noChangeAspect="1"/>
          </p:cNvPicPr>
          <p:nvPr/>
        </p:nvPicPr>
        <p:blipFill>
          <a:blip r:embed="rId4"/>
          <a:stretch>
            <a:fillRect/>
          </a:stretch>
        </p:blipFill>
        <p:spPr>
          <a:xfrm>
            <a:off x="1817929" y="1847436"/>
            <a:ext cx="2595633"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descr="A screenshot of a social media page&#10;&#10;Description automatically generated">
            <a:extLst>
              <a:ext uri="{FF2B5EF4-FFF2-40B4-BE49-F238E27FC236}">
                <a16:creationId xmlns:a16="http://schemas.microsoft.com/office/drawing/2014/main" id="{A50D4CC3-92C2-121F-B10B-09E1A1225E84}"/>
              </a:ext>
            </a:extLst>
          </p:cNvPr>
          <p:cNvPicPr>
            <a:picLocks noChangeAspect="1"/>
          </p:cNvPicPr>
          <p:nvPr/>
        </p:nvPicPr>
        <p:blipFill>
          <a:blip r:embed="rId5"/>
          <a:stretch>
            <a:fillRect/>
          </a:stretch>
        </p:blipFill>
        <p:spPr>
          <a:xfrm>
            <a:off x="4745478" y="1845655"/>
            <a:ext cx="2581653"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384524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F3CE-3A84-4DA4-B43F-D8BE99B66C1B}"/>
              </a:ext>
            </a:extLst>
          </p:cNvPr>
          <p:cNvSpPr>
            <a:spLocks noGrp="1"/>
          </p:cNvSpPr>
          <p:nvPr>
            <p:ph type="title"/>
          </p:nvPr>
        </p:nvSpPr>
        <p:spPr>
          <a:xfrm>
            <a:off x="370966" y="224540"/>
            <a:ext cx="8446134" cy="1425753"/>
          </a:xfrm>
        </p:spPr>
        <p:txBody>
          <a:bodyPr>
            <a:normAutofit/>
          </a:bodyPr>
          <a:lstStyle/>
          <a:p>
            <a:pPr algn="ctr"/>
            <a:r>
              <a:rPr lang="en-US" b="1">
                <a:latin typeface="Avenir Medium"/>
              </a:rPr>
              <a:t>Job Corps Social Media</a:t>
            </a:r>
            <a:endParaRPr lang="en-US" b="1"/>
          </a:p>
        </p:txBody>
      </p:sp>
      <p:grpSp>
        <p:nvGrpSpPr>
          <p:cNvPr id="3" name="Group 2">
            <a:extLst>
              <a:ext uri="{FF2B5EF4-FFF2-40B4-BE49-F238E27FC236}">
                <a16:creationId xmlns:a16="http://schemas.microsoft.com/office/drawing/2014/main" id="{03125C0B-9645-08F8-0487-0A63BED27FAF}"/>
              </a:ext>
            </a:extLst>
          </p:cNvPr>
          <p:cNvGrpSpPr/>
          <p:nvPr/>
        </p:nvGrpSpPr>
        <p:grpSpPr>
          <a:xfrm>
            <a:off x="617930" y="1653401"/>
            <a:ext cx="7949686" cy="1717985"/>
            <a:chOff x="694630" y="1946858"/>
            <a:chExt cx="9024301" cy="1952446"/>
          </a:xfrm>
        </p:grpSpPr>
        <p:pic>
          <p:nvPicPr>
            <p:cNvPr id="4" name="Picture 3" descr="Logo&#10;&#10;Description automatically generated">
              <a:extLst>
                <a:ext uri="{FF2B5EF4-FFF2-40B4-BE49-F238E27FC236}">
                  <a16:creationId xmlns:a16="http://schemas.microsoft.com/office/drawing/2014/main" id="{ACC16DD3-2D69-55A7-8482-A018AAEF383F}"/>
                </a:ext>
              </a:extLst>
            </p:cNvPr>
            <p:cNvPicPr>
              <a:picLocks noChangeAspect="1"/>
            </p:cNvPicPr>
            <p:nvPr/>
          </p:nvPicPr>
          <p:blipFill>
            <a:blip r:embed="rId3"/>
            <a:stretch>
              <a:fillRect/>
            </a:stretch>
          </p:blipFill>
          <p:spPr>
            <a:xfrm>
              <a:off x="694630" y="2047497"/>
              <a:ext cx="1708032" cy="1679277"/>
            </a:xfrm>
            <a:prstGeom prst="rect">
              <a:avLst/>
            </a:prstGeom>
          </p:spPr>
        </p:pic>
        <p:pic>
          <p:nvPicPr>
            <p:cNvPr id="5" name="Picture 4" descr="Icon&#10;&#10;Description automatically generated">
              <a:extLst>
                <a:ext uri="{FF2B5EF4-FFF2-40B4-BE49-F238E27FC236}">
                  <a16:creationId xmlns:a16="http://schemas.microsoft.com/office/drawing/2014/main" id="{55F5AE20-5193-09AD-A86B-A9AFF11DD666}"/>
                </a:ext>
              </a:extLst>
            </p:cNvPr>
            <p:cNvPicPr>
              <a:picLocks noChangeAspect="1"/>
            </p:cNvPicPr>
            <p:nvPr/>
          </p:nvPicPr>
          <p:blipFill>
            <a:blip r:embed="rId4"/>
            <a:stretch>
              <a:fillRect/>
            </a:stretch>
          </p:blipFill>
          <p:spPr>
            <a:xfrm>
              <a:off x="2497485" y="1946858"/>
              <a:ext cx="1952447" cy="1952446"/>
            </a:xfrm>
            <a:prstGeom prst="rect">
              <a:avLst/>
            </a:prstGeom>
          </p:spPr>
        </p:pic>
        <p:pic>
          <p:nvPicPr>
            <p:cNvPr id="6" name="Picture 5" descr="Icon&#10;&#10;Description automatically generated">
              <a:extLst>
                <a:ext uri="{FF2B5EF4-FFF2-40B4-BE49-F238E27FC236}">
                  <a16:creationId xmlns:a16="http://schemas.microsoft.com/office/drawing/2014/main" id="{64B72E96-17D6-A784-A7BE-4AB43A70DDA1}"/>
                </a:ext>
              </a:extLst>
            </p:cNvPr>
            <p:cNvPicPr>
              <a:picLocks noChangeAspect="1"/>
            </p:cNvPicPr>
            <p:nvPr/>
          </p:nvPicPr>
          <p:blipFill>
            <a:blip r:embed="rId5"/>
            <a:stretch>
              <a:fillRect/>
            </a:stretch>
          </p:blipFill>
          <p:spPr>
            <a:xfrm>
              <a:off x="4579524" y="2047499"/>
              <a:ext cx="1664899" cy="1621769"/>
            </a:xfrm>
            <a:prstGeom prst="rect">
              <a:avLst/>
            </a:prstGeom>
          </p:spPr>
        </p:pic>
        <p:pic>
          <p:nvPicPr>
            <p:cNvPr id="7" name="Picture 6" descr="Logo&#10;&#10;Description automatically generated">
              <a:extLst>
                <a:ext uri="{FF2B5EF4-FFF2-40B4-BE49-F238E27FC236}">
                  <a16:creationId xmlns:a16="http://schemas.microsoft.com/office/drawing/2014/main" id="{DA013880-A221-735C-97E2-DF6F01CEF103}"/>
                </a:ext>
              </a:extLst>
            </p:cNvPr>
            <p:cNvPicPr>
              <a:picLocks noChangeAspect="1"/>
            </p:cNvPicPr>
            <p:nvPr/>
          </p:nvPicPr>
          <p:blipFill>
            <a:blip r:embed="rId6"/>
            <a:stretch>
              <a:fillRect/>
            </a:stretch>
          </p:blipFill>
          <p:spPr>
            <a:xfrm>
              <a:off x="6339246" y="2076254"/>
              <a:ext cx="1593012" cy="1564258"/>
            </a:xfrm>
            <a:prstGeom prst="rect">
              <a:avLst/>
            </a:prstGeom>
          </p:spPr>
        </p:pic>
        <p:pic>
          <p:nvPicPr>
            <p:cNvPr id="8" name="Picture 7" descr="Icon&#10;&#10;Description automatically generated">
              <a:extLst>
                <a:ext uri="{FF2B5EF4-FFF2-40B4-BE49-F238E27FC236}">
                  <a16:creationId xmlns:a16="http://schemas.microsoft.com/office/drawing/2014/main" id="{FBBE4ACC-7C46-DC66-D3C4-63064ADCE6C5}"/>
                </a:ext>
              </a:extLst>
            </p:cNvPr>
            <p:cNvPicPr>
              <a:picLocks noChangeAspect="1"/>
            </p:cNvPicPr>
            <p:nvPr/>
          </p:nvPicPr>
          <p:blipFill>
            <a:blip r:embed="rId7"/>
            <a:stretch>
              <a:fillRect/>
            </a:stretch>
          </p:blipFill>
          <p:spPr>
            <a:xfrm>
              <a:off x="7905779" y="2004586"/>
              <a:ext cx="1813152" cy="1839230"/>
            </a:xfrm>
            <a:prstGeom prst="rect">
              <a:avLst/>
            </a:prstGeom>
          </p:spPr>
        </p:pic>
      </p:grpSp>
      <p:sp>
        <p:nvSpPr>
          <p:cNvPr id="10" name="Content Placeholder 2">
            <a:extLst>
              <a:ext uri="{FF2B5EF4-FFF2-40B4-BE49-F238E27FC236}">
                <a16:creationId xmlns:a16="http://schemas.microsoft.com/office/drawing/2014/main" id="{8092F381-C73D-5CC2-B215-A4690FB1A6A0}"/>
              </a:ext>
            </a:extLst>
          </p:cNvPr>
          <p:cNvSpPr>
            <a:spLocks noGrp="1"/>
          </p:cNvSpPr>
          <p:nvPr/>
        </p:nvSpPr>
        <p:spPr>
          <a:xfrm>
            <a:off x="429841" y="3428811"/>
            <a:ext cx="8186625" cy="30993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a:latin typeface="Avenir Medium"/>
              </a:rPr>
              <a:t>@doljobcorps</a:t>
            </a:r>
          </a:p>
          <a:p>
            <a:pPr marL="0" indent="0" algn="ctr">
              <a:buNone/>
            </a:pPr>
            <a:endParaRPr lang="en-US" sz="3600">
              <a:latin typeface="Avenir Medium"/>
            </a:endParaRPr>
          </a:p>
          <a:p>
            <a:pPr marL="0" indent="0" algn="ctr">
              <a:buNone/>
            </a:pPr>
            <a:r>
              <a:rPr lang="en-US" sz="3600">
                <a:latin typeface="Avenir Medium"/>
              </a:rPr>
              <a:t>and the Job Corps Alumni Connect </a:t>
            </a:r>
          </a:p>
          <a:p>
            <a:pPr marL="0" indent="0" algn="ctr">
              <a:buNone/>
            </a:pPr>
            <a:r>
              <a:rPr lang="en-US" sz="3600">
                <a:latin typeface="Avenir Medium"/>
              </a:rPr>
              <a:t>private Facebook group</a:t>
            </a:r>
            <a:endParaRPr lang="en-US"/>
          </a:p>
        </p:txBody>
      </p:sp>
    </p:spTree>
    <p:extLst>
      <p:ext uri="{BB962C8B-B14F-4D97-AF65-F5344CB8AC3E}">
        <p14:creationId xmlns:p14="http://schemas.microsoft.com/office/powerpoint/2010/main" val="1193263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93CE-37AF-CDB8-46D6-4D14FA9636C8}"/>
              </a:ext>
            </a:extLst>
          </p:cNvPr>
          <p:cNvSpPr>
            <a:spLocks noGrp="1"/>
          </p:cNvSpPr>
          <p:nvPr>
            <p:ph type="title"/>
          </p:nvPr>
        </p:nvSpPr>
        <p:spPr>
          <a:xfrm>
            <a:off x="247808" y="170533"/>
            <a:ext cx="8448467" cy="1336687"/>
          </a:xfrm>
        </p:spPr>
        <p:txBody>
          <a:bodyPr>
            <a:normAutofit/>
          </a:bodyPr>
          <a:lstStyle/>
          <a:p>
            <a:pPr algn="ctr"/>
            <a:r>
              <a:rPr lang="en-US" b="1">
                <a:latin typeface="Avenir Medium"/>
              </a:rPr>
              <a:t>Your Outreach Toolkit</a:t>
            </a:r>
            <a:endParaRPr lang="en-US" b="1"/>
          </a:p>
        </p:txBody>
      </p:sp>
      <p:pic>
        <p:nvPicPr>
          <p:cNvPr id="7" name="Picture 7">
            <a:extLst>
              <a:ext uri="{FF2B5EF4-FFF2-40B4-BE49-F238E27FC236}">
                <a16:creationId xmlns:a16="http://schemas.microsoft.com/office/drawing/2014/main" id="{759E9031-8F54-00DE-A92C-51B7AC80AEB5}"/>
              </a:ext>
            </a:extLst>
          </p:cNvPr>
          <p:cNvPicPr>
            <a:picLocks noChangeAspect="1"/>
          </p:cNvPicPr>
          <p:nvPr/>
        </p:nvPicPr>
        <p:blipFill>
          <a:blip r:embed="rId3"/>
          <a:stretch>
            <a:fillRect/>
          </a:stretch>
        </p:blipFill>
        <p:spPr>
          <a:xfrm>
            <a:off x="2885215" y="1269794"/>
            <a:ext cx="3372544" cy="5058816"/>
          </a:xfrm>
          <a:prstGeom prst="rect">
            <a:avLst/>
          </a:prstGeom>
        </p:spPr>
      </p:pic>
    </p:spTree>
    <p:extLst>
      <p:ext uri="{BB962C8B-B14F-4D97-AF65-F5344CB8AC3E}">
        <p14:creationId xmlns:p14="http://schemas.microsoft.com/office/powerpoint/2010/main" val="452115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93CE-37AF-CDB8-46D6-4D14FA9636C8}"/>
              </a:ext>
            </a:extLst>
          </p:cNvPr>
          <p:cNvSpPr>
            <a:spLocks noGrp="1"/>
          </p:cNvSpPr>
          <p:nvPr>
            <p:ph type="title"/>
          </p:nvPr>
        </p:nvSpPr>
        <p:spPr>
          <a:xfrm>
            <a:off x="902346" y="5118993"/>
            <a:ext cx="8448467" cy="1336687"/>
          </a:xfrm>
        </p:spPr>
        <p:txBody>
          <a:bodyPr>
            <a:normAutofit/>
          </a:bodyPr>
          <a:lstStyle/>
          <a:p>
            <a:r>
              <a:rPr lang="en-US" sz="3200">
                <a:latin typeface="Avenir Medium"/>
              </a:rPr>
              <a:t>Find this in the Toolkits section</a:t>
            </a:r>
            <a:br>
              <a:rPr lang="en-US" sz="3200">
                <a:latin typeface="Avenir Medium"/>
              </a:rPr>
            </a:br>
            <a:r>
              <a:rPr lang="en-US" sz="3200">
                <a:latin typeface="Avenir Medium"/>
              </a:rPr>
              <a:t>of jcmarketplace.com!</a:t>
            </a:r>
            <a:endParaRPr lang="en-US" sz="4000"/>
          </a:p>
        </p:txBody>
      </p:sp>
      <p:pic>
        <p:nvPicPr>
          <p:cNvPr id="3" name="Picture 3" descr="Graphical user interface, application&#10;&#10;Description automatically generated">
            <a:extLst>
              <a:ext uri="{FF2B5EF4-FFF2-40B4-BE49-F238E27FC236}">
                <a16:creationId xmlns:a16="http://schemas.microsoft.com/office/drawing/2014/main" id="{27136000-AAD3-4EAD-0EE2-240989DA5EB4}"/>
              </a:ext>
            </a:extLst>
          </p:cNvPr>
          <p:cNvPicPr>
            <a:picLocks noChangeAspect="1"/>
          </p:cNvPicPr>
          <p:nvPr/>
        </p:nvPicPr>
        <p:blipFill>
          <a:blip r:embed="rId3"/>
          <a:stretch>
            <a:fillRect/>
          </a:stretch>
        </p:blipFill>
        <p:spPr>
          <a:xfrm>
            <a:off x="904631" y="571368"/>
            <a:ext cx="7422660" cy="4523417"/>
          </a:xfrm>
          <a:prstGeom prst="rect">
            <a:avLst/>
          </a:prstGeom>
        </p:spPr>
      </p:pic>
    </p:spTree>
    <p:extLst>
      <p:ext uri="{BB962C8B-B14F-4D97-AF65-F5344CB8AC3E}">
        <p14:creationId xmlns:p14="http://schemas.microsoft.com/office/powerpoint/2010/main" val="387151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ED77-A27A-9894-2BEF-39C9775FD7B3}"/>
              </a:ext>
            </a:extLst>
          </p:cNvPr>
          <p:cNvSpPr>
            <a:spLocks noGrp="1"/>
          </p:cNvSpPr>
          <p:nvPr>
            <p:ph type="title"/>
          </p:nvPr>
        </p:nvSpPr>
        <p:spPr/>
        <p:txBody>
          <a:bodyPr/>
          <a:lstStyle/>
          <a:p>
            <a:pPr algn="ctr"/>
            <a:r>
              <a:rPr lang="en-US" b="1">
                <a:latin typeface="Avenir Medium"/>
              </a:rPr>
              <a:t>Alumni Events</a:t>
            </a:r>
            <a:endParaRPr lang="en-US"/>
          </a:p>
        </p:txBody>
      </p:sp>
      <p:sp>
        <p:nvSpPr>
          <p:cNvPr id="3" name="TextBox 2">
            <a:extLst>
              <a:ext uri="{FF2B5EF4-FFF2-40B4-BE49-F238E27FC236}">
                <a16:creationId xmlns:a16="http://schemas.microsoft.com/office/drawing/2014/main" id="{FE8F527B-24D1-DC91-8767-FF1D37129398}"/>
              </a:ext>
            </a:extLst>
          </p:cNvPr>
          <p:cNvSpPr txBox="1"/>
          <p:nvPr/>
        </p:nvSpPr>
        <p:spPr>
          <a:xfrm>
            <a:off x="973394" y="2044650"/>
            <a:ext cx="7541956" cy="2400657"/>
          </a:xfrm>
          <a:prstGeom prst="rect">
            <a:avLst/>
          </a:prstGeom>
          <a:noFill/>
        </p:spPr>
        <p:txBody>
          <a:bodyPr wrap="square" rtlCol="0">
            <a:spAutoFit/>
          </a:bodyPr>
          <a:lstStyle/>
          <a:p>
            <a:pPr marL="285750" indent="-285750">
              <a:buFont typeface="Arial" panose="020B0604020202020204" pitchFamily="34" charset="0"/>
              <a:buChar char="•"/>
            </a:pPr>
            <a:r>
              <a:rPr lang="en-US" sz="3000">
                <a:solidFill>
                  <a:schemeClr val="bg1"/>
                </a:solidFill>
                <a:latin typeface="Avenir Medium"/>
              </a:rPr>
              <a:t>Homecoming/alumni campus visits</a:t>
            </a:r>
          </a:p>
          <a:p>
            <a:pPr marL="285750" indent="-285750">
              <a:buFont typeface="Arial" panose="020B0604020202020204" pitchFamily="34" charset="0"/>
              <a:buChar char="•"/>
            </a:pPr>
            <a:r>
              <a:rPr lang="en-US" sz="3000">
                <a:solidFill>
                  <a:schemeClr val="bg1"/>
                </a:solidFill>
                <a:latin typeface="Avenir Medium"/>
              </a:rPr>
              <a:t>Mentor/mentee program</a:t>
            </a:r>
          </a:p>
          <a:p>
            <a:pPr marL="285750" indent="-285750">
              <a:buFont typeface="Arial" panose="020B0604020202020204" pitchFamily="34" charset="0"/>
              <a:buChar char="•"/>
            </a:pPr>
            <a:r>
              <a:rPr lang="en-US" sz="3000">
                <a:solidFill>
                  <a:schemeClr val="bg1"/>
                </a:solidFill>
                <a:latin typeface="Avenir Medium"/>
              </a:rPr>
              <a:t>Alumni guest speaker</a:t>
            </a:r>
          </a:p>
          <a:p>
            <a:pPr marL="285750" indent="-285750">
              <a:buFont typeface="Arial" panose="020B0604020202020204" pitchFamily="34" charset="0"/>
              <a:buChar char="•"/>
            </a:pPr>
            <a:r>
              <a:rPr lang="en-US" sz="3000">
                <a:solidFill>
                  <a:schemeClr val="bg1"/>
                </a:solidFill>
                <a:latin typeface="Avenir Medium"/>
              </a:rPr>
              <a:t>Networking</a:t>
            </a:r>
          </a:p>
          <a:p>
            <a:pPr marL="285750" indent="-285750">
              <a:buFont typeface="Arial" panose="020B0604020202020204" pitchFamily="34" charset="0"/>
              <a:buChar char="•"/>
            </a:pPr>
            <a:r>
              <a:rPr lang="en-US" sz="3000">
                <a:solidFill>
                  <a:schemeClr val="bg1"/>
                </a:solidFill>
                <a:latin typeface="Avenir Medium"/>
              </a:rPr>
              <a:t>Reception</a:t>
            </a:r>
          </a:p>
        </p:txBody>
      </p:sp>
      <p:pic>
        <p:nvPicPr>
          <p:cNvPr id="4" name="Picture 4" descr="A group of people sitting at a table&#10;&#10;Description automatically generated">
            <a:extLst>
              <a:ext uri="{FF2B5EF4-FFF2-40B4-BE49-F238E27FC236}">
                <a16:creationId xmlns:a16="http://schemas.microsoft.com/office/drawing/2014/main" id="{853C07A9-C836-AF5C-BF03-6473B9FCD03A}"/>
              </a:ext>
            </a:extLst>
          </p:cNvPr>
          <p:cNvPicPr>
            <a:picLocks noChangeAspect="1"/>
          </p:cNvPicPr>
          <p:nvPr/>
        </p:nvPicPr>
        <p:blipFill>
          <a:blip r:embed="rId3"/>
          <a:stretch>
            <a:fillRect/>
          </a:stretch>
        </p:blipFill>
        <p:spPr>
          <a:xfrm>
            <a:off x="4517219" y="3653913"/>
            <a:ext cx="2785338" cy="2110072"/>
          </a:xfrm>
          <a:prstGeom prst="rect">
            <a:avLst/>
          </a:prstGeom>
        </p:spPr>
      </p:pic>
    </p:spTree>
    <p:extLst>
      <p:ext uri="{BB962C8B-B14F-4D97-AF65-F5344CB8AC3E}">
        <p14:creationId xmlns:p14="http://schemas.microsoft.com/office/powerpoint/2010/main" val="8204857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bc566ea-3687-4866-8539-4065a8f365c4" xsi:nil="true"/>
    <lcf76f155ced4ddcb4097134ff3c332f xmlns="917e6702-67a8-474f-9f79-c81f2b2d782f">
      <Terms xmlns="http://schemas.microsoft.com/office/infopath/2007/PartnerControls"/>
    </lcf76f155ced4ddcb4097134ff3c332f>
    <Image xmlns="917e6702-67a8-474f-9f79-c81f2b2d782f" xsi:nil="true"/>
    <Number xmlns="917e6702-67a8-474f-9f79-c81f2b2d782f" xsi:nil="true"/>
    <MWReviewed xmlns="917e6702-67a8-474f-9f79-c81f2b2d782f" xsi:nil="true"/>
    <Reviewed xmlns="917e6702-67a8-474f-9f79-c81f2b2d782f">false</Reviewe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22" ma:contentTypeDescription="Create a new document." ma:contentTypeScope="" ma:versionID="a65f4832971b76a7632f16eda5c58240">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24ead84b1209c4c9dfa0bfc343b45a94"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Image" minOccurs="0"/>
                <xsd:element ref="ns2:Number" minOccurs="0"/>
                <xsd:element ref="ns2:MWReviewed" minOccurs="0"/>
                <xsd:element ref="ns2:Review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2271fb-40a8-411f-8a32-14e10a3a061a"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Number" ma:index="25" nillable="true" ma:displayName="Number" ma:format="Dropdown" ma:internalName="Number" ma:percentage="FALSE">
      <xsd:simpleType>
        <xsd:restriction base="dms:Number"/>
      </xsd:simpleType>
    </xsd:element>
    <xsd:element name="MWReviewed" ma:index="26" nillable="true" ma:displayName="MW Reviewed" ma:format="Dropdown" ma:internalName="MWReviewed">
      <xsd:simpleType>
        <xsd:restriction base="dms:Text">
          <xsd:maxLength value="255"/>
        </xsd:restriction>
      </xsd:simpleType>
    </xsd:element>
    <xsd:element name="Reviewed" ma:index="27" nillable="true" ma:displayName="Reviewed" ma:default="0" ma:format="Dropdown" ma:internalName="Reviewed">
      <xsd:simpleType>
        <xsd:restriction base="dms:Boolea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e9231-b43f-4cef-aecc-261e79c1cafb}" ma:internalName="TaxCatchAll" ma:showField="CatchAllData" ma:web="0bc566ea-3687-4866-8539-4065a8f36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D09271-B236-441C-8278-7E3EDE08B0E0}">
  <ds:schemaRefs>
    <ds:schemaRef ds:uri="http://schemas.microsoft.com/sharepoint/v3/contenttype/forms"/>
  </ds:schemaRefs>
</ds:datastoreItem>
</file>

<file path=customXml/itemProps2.xml><?xml version="1.0" encoding="utf-8"?>
<ds:datastoreItem xmlns:ds="http://schemas.openxmlformats.org/officeDocument/2006/customXml" ds:itemID="{B32AF867-A2C2-4462-9B15-7BE504E631C1}">
  <ds:schemaRefs>
    <ds:schemaRef ds:uri="0bc566ea-3687-4866-8539-4065a8f365c4"/>
    <ds:schemaRef ds:uri="917e6702-67a8-474f-9f79-c81f2b2d78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F138E0-A8B8-4841-93DA-E4A3BE5FF4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7e6702-67a8-474f-9f79-c81f2b2d782f"/>
    <ds:schemaRef ds:uri="0bc566ea-3687-4866-8539-4065a8f365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“The support I received at Job Corps inspired me to provide the same support in my community.” – Frank</vt:lpstr>
      <vt:lpstr>PowerPoint Presentation</vt:lpstr>
      <vt:lpstr>This Is Alumni Connect</vt:lpstr>
      <vt:lpstr>National Connections and Communication</vt:lpstr>
      <vt:lpstr>Job Corps Social Media</vt:lpstr>
      <vt:lpstr>Your Outreach Toolkit</vt:lpstr>
      <vt:lpstr>Find this in the Toolkits section of jcmarketplace.com!</vt:lpstr>
      <vt:lpstr>Alumni Events</vt:lpstr>
      <vt:lpstr>Alumni Connect Database</vt:lpstr>
      <vt:lpstr>Questions?</vt:lpstr>
    </vt:vector>
  </TitlesOfParts>
  <Company>MP&amp;F PR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Krugman</dc:creator>
  <cp:revision>4</cp:revision>
  <cp:lastPrinted>2018-11-19T22:12:12Z</cp:lastPrinted>
  <dcterms:created xsi:type="dcterms:W3CDTF">2017-02-15T16:09:25Z</dcterms:created>
  <dcterms:modified xsi:type="dcterms:W3CDTF">2024-04-01T16:21:11Z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y fmtid="{D5CDD505-2E9C-101B-9397-08002B2CF9AE}" pid="3" name="MediaServiceImageTags">
    <vt:lpwstr/>
  </property>
</Properties>
</file>