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4F_DA234112.xml" ContentType="application/vnd.ms-powerpoint.comments+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handoutMasterIdLst>
    <p:handoutMasterId r:id="rId25"/>
  </p:handoutMasterIdLst>
  <p:sldIdLst>
    <p:sldId id="256" r:id="rId5"/>
    <p:sldId id="307" r:id="rId6"/>
    <p:sldId id="308" r:id="rId7"/>
    <p:sldId id="309" r:id="rId8"/>
    <p:sldId id="310" r:id="rId9"/>
    <p:sldId id="311" r:id="rId10"/>
    <p:sldId id="313" r:id="rId11"/>
    <p:sldId id="328" r:id="rId12"/>
    <p:sldId id="330" r:id="rId13"/>
    <p:sldId id="331" r:id="rId14"/>
    <p:sldId id="332" r:id="rId15"/>
    <p:sldId id="316" r:id="rId16"/>
    <p:sldId id="314" r:id="rId17"/>
    <p:sldId id="334" r:id="rId18"/>
    <p:sldId id="336" r:id="rId19"/>
    <p:sldId id="337" r:id="rId20"/>
    <p:sldId id="338" r:id="rId21"/>
    <p:sldId id="335" r:id="rId22"/>
    <p:sldId id="32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456" userDrawn="1">
          <p15:clr>
            <a:srgbClr val="A4A3A4"/>
          </p15:clr>
        </p15:guide>
        <p15:guide id="3" orient="horz" pos="1176" userDrawn="1">
          <p15:clr>
            <a:srgbClr val="A4A3A4"/>
          </p15:clr>
        </p15:guide>
        <p15:guide id="4" orient="horz" pos="2112" userDrawn="1">
          <p15:clr>
            <a:srgbClr val="A4A3A4"/>
          </p15:clr>
        </p15:guide>
        <p15:guide id="5" pos="5304" userDrawn="1">
          <p15:clr>
            <a:srgbClr val="A4A3A4"/>
          </p15:clr>
        </p15:guide>
        <p15:guide id="6"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E502-2DA0-9DEE-740A-7D62742146E7}" name="Angela Argiro" initials="AA" userId="S::angelaa@headquarters.mpfpr.com::070c1317-def5-4136-9002-ced1759d73b0" providerId="AD"/>
  <p188:author id="{E8ED7008-8437-0607-006F-89EE77ADAEBB}" name="Jessica Darden" initials="JD" userId="S::jessicad@headquarters.mpfpr.com::a94d6a5e-5e2e-4b95-a493-a922fe9b3755" providerId="AD"/>
  <p188:author id="{E5003262-EC20-33ED-5B16-2745B5C3FD0F}" name="Schuyler Pringle" initials="SP" userId="S::schuylerp@headquarters.mpfpr.com::08b0056d-5f9c-490f-ae0f-e7a1e19daea0" providerId="AD"/>
  <p188:author id="{73D51A72-DC9B-37A0-C1B4-43CA437A6CDB}" name="Angela Argiro" initials="AA" userId="S::AngelaA@headquarters.mpfpr.com::070c1317-def5-4136-9002-ced1759d73b0" providerId="AD"/>
  <p188:author id="{BB462382-5744-87B8-58D0-047CD37955D7}" name="Brianna Puccia" initials="BP" userId="S::briannap@headquarters.mpfpr.com::3583da5c-8729-4b02-aa62-c7f279fc1e2e" providerId="AD"/>
  <p188:author id="{357E6BA5-12D9-3B85-0EB1-7113CF2E8502}" name="Becca Sweredoski" initials="BS" userId="S::beccas@headquarters.mpfpr.com::74add240-ed24-4f97-885d-6411a092df24" providerId="AD"/>
  <p188:author id="{D8375DCC-281B-FBAE-B2B5-AB3E66695B8C}" name="Emma dela Peña" initials="EP" userId="S::emmap@headquarters.mpfpr.com::982717ce-df90-4f5b-a68a-f64710ed4a8c" providerId="AD"/>
  <p188:author id="{285D19DC-BD56-79A5-F982-1FCE6A60569E}" name="Diane Roberts" initials="DR" userId="S::dianer@headquarters.mpfpr.com::2fdd2ae2-e67b-41b2-8647-9ddba04f48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ra Salisbury" initials="SS" lastIdx="3" clrIdx="6">
    <p:extLst>
      <p:ext uri="{19B8F6BF-5375-455C-9EA6-DF929625EA0E}">
        <p15:presenceInfo xmlns:p15="http://schemas.microsoft.com/office/powerpoint/2012/main" userId="S-1-5-21-1409082233-484061587-1417001333-8718" providerId="AD"/>
      </p:ext>
    </p:extLst>
  </p:cmAuthor>
  <p:cmAuthor id="1" name="Danielle Hall" initials="DH" lastIdx="8" clrIdx="0"/>
  <p:cmAuthor id="8" name="Eric Tieles" initials="ET" lastIdx="4" clrIdx="7">
    <p:extLst>
      <p:ext uri="{19B8F6BF-5375-455C-9EA6-DF929625EA0E}">
        <p15:presenceInfo xmlns:p15="http://schemas.microsoft.com/office/powerpoint/2012/main" userId="S::Erict@headquarters.mpfpr.com::e401d6e9-e590-4ffd-b152-f9fc32f3e089" providerId="AD"/>
      </p:ext>
    </p:extLst>
  </p:cmAuthor>
  <p:cmAuthor id="2" name="Dalton Kerby" initials="DK" lastIdx="5" clrIdx="1"/>
  <p:cmAuthor id="9" name="Jessica Darden" initials="JD" lastIdx="9" clrIdx="8">
    <p:extLst>
      <p:ext uri="{19B8F6BF-5375-455C-9EA6-DF929625EA0E}">
        <p15:presenceInfo xmlns:p15="http://schemas.microsoft.com/office/powerpoint/2012/main" userId="S::JessicaD@headquarters.mpfpr.com::a94d6a5e-5e2e-4b95-a493-a922fe9b3755" providerId="AD"/>
      </p:ext>
    </p:extLst>
  </p:cmAuthor>
  <p:cmAuthor id="3" name="Administrator" initials="DRo" lastIdx="8" clrIdx="2"/>
  <p:cmAuthor id="10" name="Schuyler Pringle" initials="SP" lastIdx="15" clrIdx="9">
    <p:extLst>
      <p:ext uri="{19B8F6BF-5375-455C-9EA6-DF929625EA0E}">
        <p15:presenceInfo xmlns:p15="http://schemas.microsoft.com/office/powerpoint/2012/main" userId="S::schuylerp@headquarters.mpfpr.com::08b0056d-5f9c-490f-ae0f-e7a1e19daea0" providerId="AD"/>
      </p:ext>
    </p:extLst>
  </p:cmAuthor>
  <p:cmAuthor id="4" name="Mary Ruth Raphael" initials="MRR" lastIdx="20" clrIdx="3"/>
  <p:cmAuthor id="11" name="Shawna McIntosh" initials="SM" lastIdx="7" clrIdx="10">
    <p:extLst>
      <p:ext uri="{19B8F6BF-5375-455C-9EA6-DF929625EA0E}">
        <p15:presenceInfo xmlns:p15="http://schemas.microsoft.com/office/powerpoint/2012/main" userId="S::ShawnaM@headquarters.mpfpr.com::993de3a6-8967-482a-ac81-c4f0b40ee541" providerId="AD"/>
      </p:ext>
    </p:extLst>
  </p:cmAuthor>
  <p:cmAuthor id="5" name="Diane Roberts" initials="DR" lastIdx="14" clrIdx="4"/>
  <p:cmAuthor id="12" name="Angela Argiro" initials="AA" lastIdx="4" clrIdx="11">
    <p:extLst>
      <p:ext uri="{19B8F6BF-5375-455C-9EA6-DF929625EA0E}">
        <p15:presenceInfo xmlns:p15="http://schemas.microsoft.com/office/powerpoint/2012/main" userId="S::AngelaA@headquarters.mpfpr.com::070c1317-def5-4136-9002-ced1759d73b0" providerId="AD"/>
      </p:ext>
    </p:extLst>
  </p:cmAuthor>
  <p:cmAuthor id="6" name="Annakate Tefft Ross" initials="ATR" lastIdx="7" clrIdx="5">
    <p:extLst>
      <p:ext uri="{19B8F6BF-5375-455C-9EA6-DF929625EA0E}">
        <p15:presenceInfo xmlns:p15="http://schemas.microsoft.com/office/powerpoint/2012/main" userId="S-1-5-21-1409082233-484061587-1417001333-6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960C9-4496-5353-955A-9D04342594C5}" v="7" dt="2023-12-19T18:05:22.551"/>
    <p1510:client id="{16280228-F37F-3E49-7B9E-07F393270C92}" v="29" dt="2023-05-16T14:54:59.208"/>
    <p1510:client id="{409BCC52-BD7A-D848-0728-D38526BB999F}" v="3" dt="2023-11-29T17:16:36.794"/>
    <p1510:client id="{5F219803-E2FC-75BA-E9EA-8AD8E6A7F6AA}" v="8" dt="2023-12-08T17:09:02.177"/>
    <p1510:client id="{6DA9DC84-DA75-AA2B-7515-43E15F0EE49F}" v="180" dt="2023-11-27T20:32:18.753"/>
    <p1510:client id="{7DD6EC7D-EB0D-DF2F-AC6C-E696B21590D3}" v="21" dt="2023-09-22T20:13:04.548"/>
    <p1510:client id="{8132CBE1-214D-ECAF-02B0-282679356F94}" v="11" dt="2023-05-16T22:51:57.966"/>
    <p1510:client id="{918E9D41-E212-B903-C23B-7D5443E89D3C}" v="6" dt="2023-11-27T17:53:42.971"/>
    <p1510:client id="{970995F4-B4E5-1492-2E84-72AC51974962}" v="1" dt="2023-05-15T22:18:15.606"/>
    <p1510:client id="{AF600F36-744C-E2B4-F145-B43696A09A92}" v="136" dt="2023-05-09T18:12:14.154"/>
    <p1510:client id="{EEF4511B-A2E9-A0B3-C843-99C5A1606F78}" v="38" dt="2023-04-30T18:56:11.905"/>
    <p1510:client id="{F00E3C8C-5E0E-469E-C5A0-EED434D74B25}" v="4" dt="2023-09-27T19:45:04.167"/>
    <p1510:client id="{F28E3ED1-7D2A-F078-CE87-DDBB64F52352}" v="11" dt="2023-11-27T16:43:44.631"/>
    <p1510:client id="{F41012C0-5828-B08C-4371-5E6009B9B2F3}" v="2" dt="2023-09-28T14:12:44.141"/>
    <p1510:client id="{FE099C49-35A7-322C-1C9C-540093EB738E}" v="158" dt="2023-11-20T19:16:19.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108"/>
      </p:cViewPr>
      <p:guideLst>
        <p:guide orient="horz" pos="744"/>
        <p:guide pos="456"/>
        <p:guide orient="horz" pos="1176"/>
        <p:guide orient="horz" pos="2112"/>
        <p:guide pos="53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4F_DA234112.xml><?xml version="1.0" encoding="utf-8"?>
<p188:cmLst xmlns:a="http://schemas.openxmlformats.org/drawingml/2006/main" xmlns:r="http://schemas.openxmlformats.org/officeDocument/2006/relationships" xmlns:p188="http://schemas.microsoft.com/office/powerpoint/2018/8/main">
  <p188:cm id="{8C68EBB4-3C26-42F2-B03E-E661FC2F629D}" authorId="{E8ED7008-8437-0607-006F-89EE77ADAEBB}" status="resolved" created="2023-11-29T17:16:36.794" complete="100000">
    <pc:sldMkLst xmlns:pc="http://schemas.microsoft.com/office/powerpoint/2013/main/command">
      <pc:docMk/>
      <pc:sldMk cId="3659743506" sldId="335"/>
    </pc:sldMkLst>
    <p188:txBody>
      <a:bodyPr/>
      <a:lstStyle/>
      <a:p>
        <a:r>
          <a:rPr lang="en-US"/>
          <a:t>If we are giving this training after Dec. 7 we could give a shoutout to this year's HOF winner and put the link to the video on the slide. Just a thought.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21EDF2D-9761-4977-85F8-28B9D60E619A}" type="datetimeFigureOut">
              <a:rPr lang="en-US" smtClean="0"/>
              <a:pPr/>
              <a:t>12/19/2023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10408851-5D0B-4604-9E06-4F737DCE1F61}" type="slidenum">
              <a:rPr lang="en-US" smtClean="0"/>
              <a:pPr/>
              <a:t>‹#›</a:t>
            </a:fld>
            <a:endParaRPr lang="en-US"/>
          </a:p>
        </p:txBody>
      </p:sp>
    </p:spTree>
    <p:extLst>
      <p:ext uri="{BB962C8B-B14F-4D97-AF65-F5344CB8AC3E}">
        <p14:creationId xmlns:p14="http://schemas.microsoft.com/office/powerpoint/2010/main" val="364712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86A80DE-D399-46AE-8EDA-9C4B3411ACA4}" type="datetimeFigureOut">
              <a:rPr lang="en-US" smtClean="0"/>
              <a:pPr/>
              <a:t>12/19/2023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83FB95D8-32F6-4251-B6DD-11C28173D8A4}" type="slidenum">
              <a:rPr lang="en-US" smtClean="0"/>
              <a:pPr/>
              <a:t>‹#›</a:t>
            </a:fld>
            <a:endParaRPr lang="en-US"/>
          </a:p>
        </p:txBody>
      </p:sp>
    </p:spTree>
    <p:extLst>
      <p:ext uri="{BB962C8B-B14F-4D97-AF65-F5344CB8AC3E}">
        <p14:creationId xmlns:p14="http://schemas.microsoft.com/office/powerpoint/2010/main" val="4661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jcdigital@mpf.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 today’s webinar. My name is Mason Wright, and I work for MP&amp;F, the marketing and communications support contractor for Job Corps. </a:t>
            </a:r>
          </a:p>
          <a:p>
            <a:endParaRPr lang="en-US" dirty="0"/>
          </a:p>
          <a:p>
            <a:r>
              <a:rPr lang="en-US" dirty="0"/>
              <a:t>We are responsible for creating national recruitment materials, coordinating Job Corps’ national advertising campaigns, and managing the program’s social media accounts on Facebook, YouTube, Instagram, Twitter or 'X' and LinkedIn. We also do many other things as well, but these are some of the main efforts we coordinate. </a:t>
            </a:r>
            <a:endParaRPr lang="en-US" dirty="0">
              <a:cs typeface="Calibri"/>
            </a:endParaRPr>
          </a:p>
          <a:p>
            <a:endParaRPr lang="en-US" dirty="0"/>
          </a:p>
          <a:p>
            <a:r>
              <a:rPr lang="en-US" dirty="0"/>
              <a:t>Part of what we do every day is share the incredible stories of Job Corps students and alumni, and the successes they find through this program. I’m talking with you today about how these success stories are generated and used in promoting Job Corps to prospects, their influencers and other members of your communities … and how you’re a key part of this process. </a:t>
            </a:r>
            <a:endParaRPr lang="en-US" dirty="0">
              <a:cs typeface="Calibri"/>
            </a:endParaRPr>
          </a:p>
          <a:p>
            <a:pPr>
              <a:lnSpc>
                <a:spcPct val="107000"/>
              </a:lnSpc>
              <a:spcAft>
                <a:spcPts val="800"/>
              </a:spcAft>
            </a:pPr>
            <a:endParaRPr lang="en-US" sz="1800" dirty="0">
              <a:latin typeface="Gill Sans MT"/>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is a great example of all of the ways we can use your Job Corps success stories. We began with drafting a long-form success story about her Job Corps experience, mirroring the format of the template I shared on a previous slide. </a:t>
            </a:r>
          </a:p>
          <a:p>
            <a:endParaRPr lang="en-US" dirty="0"/>
          </a:p>
          <a:p>
            <a:r>
              <a:rPr lang="en-US" dirty="0"/>
              <a:t>We then distilled the essential elements of her success story to draft posts across Job Corps’ social media platforms. On this slide, you can see how we featured her across different platforms. Since we had a quote from Christine, we were even able to develop an engaging quote graphic. Even better? We interviewed Christine a second time and recorded the interview to develop video content. On Job Corps’ YouTube page, there are several videos featuring Christine, including one about her Job Corps success story and another video encouraging students to stay motivated. </a:t>
            </a:r>
            <a:endParaRPr lang="en-US" dirty="0">
              <a:cs typeface="Calibri"/>
            </a:endParaRPr>
          </a:p>
          <a:p>
            <a:pPr>
              <a:defRPr/>
            </a:pPr>
            <a:endParaRPr lang="en-US" dirty="0"/>
          </a:p>
          <a:p>
            <a:pPr>
              <a:defRPr/>
            </a:pPr>
            <a:r>
              <a:rPr lang="en-US" dirty="0">
                <a:effectLst/>
              </a:rPr>
              <a:t>Putting all of this info on the last few slides, you start to see some of the different ways you can use success stories.</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sz="1200" dirty="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13</a:t>
            </a:fld>
            <a:endParaRPr lang="en-US"/>
          </a:p>
        </p:txBody>
      </p:sp>
    </p:spTree>
    <p:extLst>
      <p:ext uri="{BB962C8B-B14F-4D97-AF65-F5344CB8AC3E}">
        <p14:creationId xmlns:p14="http://schemas.microsoft.com/office/powerpoint/2010/main" val="296088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Sharing Job Corps student and alumni testimonials through video has always been an important component of our social media strategy for the program. If you take a look at the videos we shared on Job Corps’ YouTube page, you will see several alumni testimonials. </a:t>
            </a:r>
          </a:p>
          <a:p>
            <a:pPr>
              <a:defRPr/>
            </a:pPr>
            <a:endParaRPr lang="en-US" dirty="0"/>
          </a:p>
          <a:p>
            <a:pPr>
              <a:defRPr/>
            </a:pPr>
            <a:r>
              <a:rPr lang="en-US" dirty="0"/>
              <a:t>On this slide, there are just a few examples of these types of videos we’ve shared on YouTube. If you have an alum who you think would be willing to speak with our team for a video testimonial, please let us know! We would love to highlight alumni especially with selfie-style videos, since we know this is the type of content that is performing well across social media. </a:t>
            </a:r>
            <a:endParaRPr lang="en-US" dirty="0">
              <a:cs typeface="Calibri"/>
            </a:endParaRPr>
          </a:p>
          <a:p>
            <a:pPr>
              <a:defRPr/>
            </a:pPr>
            <a:endParaRPr lang="en-US" dirty="0"/>
          </a:p>
          <a:p>
            <a:pPr>
              <a:defRPr/>
            </a:pPr>
            <a:r>
              <a:rPr lang="en-US" dirty="0"/>
              <a:t>Please note, if you have a video to share with our team, we will need the alum’s permission to share their video. If any music is used in the video, you’ll also need to secure the licensing to use that music, and share that with us, as well.</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15</a:t>
            </a:fld>
            <a:endParaRPr lang="en-US"/>
          </a:p>
        </p:txBody>
      </p:sp>
    </p:spTree>
    <p:extLst>
      <p:ext uri="{BB962C8B-B14F-4D97-AF65-F5344CB8AC3E}">
        <p14:creationId xmlns:p14="http://schemas.microsoft.com/office/powerpoint/2010/main" val="205017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Facebook, Twitter</a:t>
            </a:r>
            <a:r>
              <a:rPr lang="en-US" dirty="0"/>
              <a:t> or 'X',</a:t>
            </a:r>
            <a:r>
              <a:rPr lang="en-US" dirty="0">
                <a:effectLst/>
              </a:rPr>
              <a:t> YouTube, Instagram, </a:t>
            </a:r>
            <a:r>
              <a:rPr lang="en-US" dirty="0"/>
              <a:t>LinkedIn and</a:t>
            </a:r>
            <a:r>
              <a:rPr lang="en-US" dirty="0">
                <a:effectLst/>
              </a:rPr>
              <a:t> your own newsletters are examples of media channels that Job Corps owns and controls.</a:t>
            </a:r>
            <a:r>
              <a:rPr lang="en-US" dirty="0"/>
              <a:t> </a:t>
            </a:r>
            <a:endParaRPr lang="en-US" dirty="0">
              <a:effectLst/>
            </a:endParaRPr>
          </a:p>
          <a:p>
            <a:endParaRPr lang="en-US" dirty="0"/>
          </a:p>
          <a:p>
            <a:r>
              <a:rPr lang="en-US" dirty="0">
                <a:effectLst/>
              </a:rPr>
              <a:t>Make sure you leverage these channels by sending your </a:t>
            </a:r>
            <a:r>
              <a:rPr lang="en-US" dirty="0"/>
              <a:t>success stories and </a:t>
            </a:r>
            <a:r>
              <a:rPr lang="en-US" dirty="0">
                <a:effectLst/>
              </a:rPr>
              <a:t>good news to us, </a:t>
            </a:r>
            <a:r>
              <a:rPr lang="en-US" dirty="0"/>
              <a:t>and </a:t>
            </a:r>
            <a:r>
              <a:rPr lang="en-US" dirty="0">
                <a:effectLst/>
              </a:rPr>
              <a:t>once posted,</a:t>
            </a:r>
            <a:r>
              <a:rPr lang="en-US" dirty="0"/>
              <a:t> </a:t>
            </a:r>
            <a:r>
              <a:rPr lang="en-US" dirty="0">
                <a:effectLst/>
              </a:rPr>
              <a:t>share the links with your </a:t>
            </a:r>
            <a:r>
              <a:rPr lang="en-US" dirty="0"/>
              <a:t>network once posted</a:t>
            </a:r>
            <a:r>
              <a:rPr lang="en-US" dirty="0">
                <a:effectLst/>
              </a:rPr>
              <a:t>. Also, when you see a post that you think your students or community contacts would be interested in, especially if it’s about your center, let them know about it—share it on your own Facebook page—and encourage them to like the page to stay up to date on the program.</a:t>
            </a:r>
            <a:r>
              <a:rPr lang="en-US" dirty="0"/>
              <a:t> </a:t>
            </a:r>
            <a:endParaRPr lang="en-US" dirty="0">
              <a:effectLst/>
            </a:endParaRPr>
          </a:p>
          <a:p>
            <a:endParaRPr lang="en-US" dirty="0"/>
          </a:p>
          <a:p>
            <a:r>
              <a:rPr lang="en-US" dirty="0">
                <a:effectLst/>
              </a:rPr>
              <a:t>Many of you produce your own newsletters. We’re on the mailing list for many of them, but not all. Please add us if you can. Those newsletters are a great source of information for us, and </a:t>
            </a:r>
            <a:r>
              <a:rPr lang="en-US" dirty="0"/>
              <a:t>often </a:t>
            </a:r>
            <a:r>
              <a:rPr lang="en-US" dirty="0">
                <a:effectLst/>
              </a:rPr>
              <a:t>point us in the right direction for more success stories.</a:t>
            </a:r>
            <a:r>
              <a:rPr lang="en-US" dirty="0"/>
              <a:t> </a:t>
            </a:r>
            <a:endParaRPr lang="en-US" dirty="0">
              <a:effectLst/>
              <a:cs typeface="Calibri"/>
            </a:endParaRPr>
          </a:p>
          <a:p>
            <a:r>
              <a:rPr lang="en-US" dirty="0">
                <a:effectLst/>
              </a:rPr>
              <a:t>And remember your relationships with local media representatives in print, radio and television. If you have a success story that you would like to share with your local media, that’s great!</a:t>
            </a:r>
            <a:r>
              <a:rPr lang="en-US" dirty="0"/>
              <a:t> </a:t>
            </a:r>
            <a:r>
              <a:rPr lang="en-US" dirty="0">
                <a:effectLst/>
              </a:rPr>
              <a:t>Just be sure to run it through the proper channels and work through the Regional Office and your regional OPA representative</a:t>
            </a:r>
            <a:r>
              <a:rPr lang="en-US" dirty="0"/>
              <a:t>. </a:t>
            </a:r>
          </a:p>
          <a:p>
            <a:endParaRPr lang="en-US" dirty="0"/>
          </a:p>
          <a:p>
            <a:r>
              <a:rPr lang="en-US" dirty="0"/>
              <a:t>Success stories can make your outreach presentations so much stronger. Yes, talk about your centers’ training areas, your facilities and your partnerships. But don’t forget to share stories, because they stay with your audience longer than anything else. </a:t>
            </a:r>
          </a:p>
          <a:p>
            <a:r>
              <a:rPr lang="en-US" dirty="0"/>
              <a:t>They create that connection between successful students and prospective students or partners. Show them your star alumni and students. Let them know that Job Corps is a good investment.</a:t>
            </a:r>
            <a:endParaRPr lang="en-US" dirty="0">
              <a:cs typeface="Calibri"/>
            </a:endParaRPr>
          </a:p>
          <a:p>
            <a:endParaRPr lang="en-US" dirty="0"/>
          </a:p>
          <a:p>
            <a:pPr>
              <a:lnSpc>
                <a:spcPct val="107000"/>
              </a:lnSpc>
              <a:spcAft>
                <a:spcPts val="800"/>
              </a:spcAft>
            </a:pPr>
            <a:endParaRPr lang="en-US" sz="1800" dirty="0">
              <a:latin typeface="Gill Sans MT"/>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16</a:t>
            </a:fld>
            <a:endParaRPr lang="en-US"/>
          </a:p>
        </p:txBody>
      </p:sp>
    </p:spTree>
    <p:extLst>
      <p:ext uri="{BB962C8B-B14F-4D97-AF65-F5344CB8AC3E}">
        <p14:creationId xmlns:p14="http://schemas.microsoft.com/office/powerpoint/2010/main" val="158323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success story with your entire Job Corps family. This means staff across the center—counselors, instructors, anyone. Everybody wants to see the results of their good work. </a:t>
            </a:r>
          </a:p>
          <a:p>
            <a:r>
              <a:rPr lang="en-US" dirty="0"/>
              <a:t> And please, please remember to send them to us at MP&amp;F. The National Office asks us for success stories on a regular basis, and we want to be sure your centers and your alumni are represented.  We are always looking for success stories that encompass every industry, center and region.</a:t>
            </a:r>
            <a:endParaRPr lang="en-US" dirty="0">
              <a:cs typeface="Calibri"/>
            </a:endParaRPr>
          </a:p>
          <a:p>
            <a:endParaRPr lang="en-US" dirty="0"/>
          </a:p>
          <a:p>
            <a:r>
              <a:rPr lang="en-US" dirty="0"/>
              <a:t>You can send any stories to </a:t>
            </a:r>
            <a:r>
              <a:rPr lang="en-US" dirty="0">
                <a:hlinkClick r:id="rId3"/>
              </a:rPr>
              <a:t>jcdigital@mpf.com</a:t>
            </a:r>
            <a:r>
              <a:rPr lang="en-US" dirty="0"/>
              <a:t>. You can also submit stories to JC Success, which we will go into more detail about in a few slides. </a:t>
            </a:r>
            <a:endParaRPr lang="en-US" dirty="0">
              <a:cs typeface="Calibri"/>
            </a:endParaRPr>
          </a:p>
          <a:p>
            <a:r>
              <a:rPr lang="en-US" dirty="0"/>
              <a:t>I’d be curious to know how many of you are aware of the DOL publications: the Secretary's newsletter and blog. </a:t>
            </a:r>
            <a:endParaRPr lang="en-US" dirty="0">
              <a:cs typeface="Calibri"/>
            </a:endParaRPr>
          </a:p>
          <a:p>
            <a:endParaRPr lang="en-US" dirty="0">
              <a:cs typeface="Calibri"/>
            </a:endParaRPr>
          </a:p>
          <a:p>
            <a:r>
              <a:rPr lang="en-US" dirty="0"/>
              <a:t>These aren't the kinds of things you can pitch directly. You’ll need to run it through the chain of command – the Regional Office, then the National Office. But I wanted you to be aware of it because these are two great platforms. Job Corps news is periodically featured in the DOL newsletter and blog. </a:t>
            </a:r>
            <a:endParaRPr lang="en-US" dirty="0">
              <a:cs typeface="Calibri"/>
            </a:endParaRPr>
          </a:p>
          <a:p>
            <a:endParaRPr lang="en-US" dirty="0"/>
          </a:p>
          <a:p>
            <a:r>
              <a:rPr lang="en-US" dirty="0"/>
              <a:t> If you’ve got something strong, something you think can be featured in either of these two publications, please send them to us, too. When you send them to us and to the Regional Office, some of those stories will find their way to these DOL pages.</a:t>
            </a:r>
            <a:endParaRPr lang="en-US" dirty="0">
              <a:cs typeface="Calibri"/>
            </a:endParaRPr>
          </a:p>
          <a:p>
            <a:pPr>
              <a:lnSpc>
                <a:spcPct val="107000"/>
              </a:lnSpc>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17</a:t>
            </a:fld>
            <a:endParaRPr lang="en-US"/>
          </a:p>
        </p:txBody>
      </p:sp>
    </p:spTree>
    <p:extLst>
      <p:ext uri="{BB962C8B-B14F-4D97-AF65-F5344CB8AC3E}">
        <p14:creationId xmlns:p14="http://schemas.microsoft.com/office/powerpoint/2010/main" val="206849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JC Success site is the one-stop shop for all Job Corps Success Stories! You will easily find alumni success stories by searching a number of categories, including Job Corps center, training area, region and much more. From there, you can download and share these stories with prospects, celebrate the successes with current students, or post to your own social media platforms. JC Success also includes other success stories from stakeholders, like employer partners, and you can submit those too! </a:t>
            </a:r>
          </a:p>
          <a:p>
            <a:endParaRPr lang="en-US" dirty="0">
              <a:cs typeface="Calibri"/>
            </a:endParaRPr>
          </a:p>
          <a:p>
            <a:r>
              <a:rPr lang="en-US" dirty="0"/>
              <a:t> On the screen is the homepage of the JC Success site. You'll see there's a Find a Story tab, Submit a Story tab and a Resources tab. We'll dive into these in the next few slides. I want to emphasize that Job Corps Success lives as a standalone site, meaning you can access it directly using the login information on the screen. </a:t>
            </a:r>
            <a:endParaRPr lang="en-US" dirty="0">
              <a:cs typeface="Calibri"/>
            </a:endParaRPr>
          </a:p>
          <a:p>
            <a:endParaRPr lang="en-US" dirty="0"/>
          </a:p>
          <a:p>
            <a:r>
              <a:rPr lang="en-US" dirty="0"/>
              <a:t>As we previously mentioned, it's important to share success stories with your prospective students.  With JC Success, you will be able to search for the specific stories you're looking to highlight and share them with others, and create a connection between their story so far and Job Corps.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19</a:t>
            </a:fld>
            <a:endParaRPr lang="en-US"/>
          </a:p>
        </p:txBody>
      </p:sp>
    </p:spTree>
    <p:extLst>
      <p:ext uri="{BB962C8B-B14F-4D97-AF65-F5344CB8AC3E}">
        <p14:creationId xmlns:p14="http://schemas.microsoft.com/office/powerpoint/2010/main" val="113447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seen the homepage for this new website, I want to take a few minutes to talk about finding a specific success story. This is the page you should visit to locate the exact type of story you want, which can be as broad as a training area or as specified as the name of the JC alumni who is the subject of a success story. </a:t>
            </a:r>
          </a:p>
          <a:p>
            <a:endParaRPr lang="en-US" dirty="0"/>
          </a:p>
          <a:p>
            <a:r>
              <a:rPr lang="en-US" dirty="0"/>
              <a:t>At the top of the page, you'll see the search bar. Here, you can search for the story you are looking for in as broad or as specific terms as you'd like. Interested in finding a story from the Laredo Job Corps Center? Type "Laredo" into the search bar and every story we have from the Laredo Job Corps Center will populate below. </a:t>
            </a:r>
            <a:endParaRPr lang="en-US" dirty="0">
              <a:cs typeface="Calibri"/>
            </a:endParaRPr>
          </a:p>
          <a:p>
            <a:endParaRPr lang="en-US" dirty="0">
              <a:cs typeface="Calibri"/>
            </a:endParaRPr>
          </a:p>
          <a:p>
            <a:r>
              <a:rPr lang="en-US" dirty="0"/>
              <a:t>Or, if you're looking for a wide range of stories that fit certain criteria, the filter options on the left will help you narrow down what you are searching for while giving you as many options as you'd like. You can filter by industry or training area, region, gender, and more. </a:t>
            </a:r>
            <a:endParaRPr lang="en-US" dirty="0">
              <a:cs typeface="Calibri"/>
            </a:endParaRPr>
          </a:p>
          <a:p>
            <a:endParaRPr lang="en-US" dirty="0"/>
          </a:p>
          <a:p>
            <a:r>
              <a:rPr lang="en-US" dirty="0"/>
              <a:t>You'll be given the option to download the PDF of each story to share on your socials, post around campus and share with potential students, alumni, and stakeholders such as business leaders and partners around the country.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20</a:t>
            </a:fld>
            <a:endParaRPr lang="en-US"/>
          </a:p>
        </p:txBody>
      </p:sp>
    </p:spTree>
    <p:extLst>
      <p:ext uri="{BB962C8B-B14F-4D97-AF65-F5344CB8AC3E}">
        <p14:creationId xmlns:p14="http://schemas.microsoft.com/office/powerpoint/2010/main" val="372716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growing roster of success stories is only made possible thanks to you and other centers from around the country. On the "Submit a Story" page, you'll find the form to submit the inspiring stories of alumni or stakeholder stories to be added to our database. Once you have submitted all of the relevant information into the form, a member of the MP&amp;F team will reach out to the subject to conduct a formal interview in order to capture their story. </a:t>
            </a:r>
          </a:p>
          <a:p>
            <a:endParaRPr lang="en-US" dirty="0"/>
          </a:p>
          <a:p>
            <a:r>
              <a:rPr lang="en-US" dirty="0"/>
              <a:t>We are always looking for success stories and employer testimonials that encompass every industry, center and region. While health care and construction stories are typically shared most frequently, we are always looking to ensure that we tell a variety of stories that capture exactly what Job Corps can offer. </a:t>
            </a:r>
          </a:p>
          <a:p>
            <a:endParaRPr lang="en-US" dirty="0"/>
          </a:p>
          <a:p>
            <a:r>
              <a:rPr lang="en-US" dirty="0"/>
              <a:t>If you know of any students at your center who are studying in fields that may not be as represented by our stories, such as renewable resources (or green) energy, advanced manufacturing or computer networking, please let us know. We want to show how Job Corps is preparing students not only for in-demand jobs now, but for jobs that will grow in the future.</a:t>
            </a:r>
          </a:p>
          <a:p>
            <a:endParaRPr lang="en-US" dirty="0"/>
          </a:p>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21</a:t>
            </a:fld>
            <a:endParaRPr lang="en-US"/>
          </a:p>
        </p:txBody>
      </p:sp>
    </p:spTree>
    <p:extLst>
      <p:ext uri="{BB962C8B-B14F-4D97-AF65-F5344CB8AC3E}">
        <p14:creationId xmlns:p14="http://schemas.microsoft.com/office/powerpoint/2010/main" val="288596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Resources page is here to answer any questions related to success stories and how the site works. If you're having trouble accessing certain stories, have questions about the story submission process, or just need to get in touch with our team about anything success story-related, this is the page to reference.</a:t>
            </a:r>
          </a:p>
          <a:p>
            <a:endParaRPr lang="en-US">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22</a:t>
            </a:fld>
            <a:endParaRPr lang="en-US"/>
          </a:p>
        </p:txBody>
      </p:sp>
    </p:spTree>
    <p:extLst>
      <p:ext uri="{BB962C8B-B14F-4D97-AF65-F5344CB8AC3E}">
        <p14:creationId xmlns:p14="http://schemas.microsoft.com/office/powerpoint/2010/main" val="383383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Corps’ best advocates are the students and staff who have experienced firsthand the impact the program can have. That’s why, this year, Job Corps has relaunched Job Corps Hall of Fame to formally recognize Job Corps’ most exceptional success stories, from current students to alumni achieving their dreams, to the staff who help make it all happen.</a:t>
            </a:r>
          </a:p>
        </p:txBody>
      </p:sp>
      <p:sp>
        <p:nvSpPr>
          <p:cNvPr id="4" name="Slide Number Placeholder 3"/>
          <p:cNvSpPr>
            <a:spLocks noGrp="1"/>
          </p:cNvSpPr>
          <p:nvPr>
            <p:ph type="sldNum" sz="quarter" idx="5"/>
          </p:nvPr>
        </p:nvSpPr>
        <p:spPr/>
        <p:txBody>
          <a:bodyPr/>
          <a:lstStyle/>
          <a:p>
            <a:fld id="{83FB95D8-32F6-4251-B6DD-11C28173D8A4}" type="slidenum">
              <a:rPr lang="en-US" smtClean="0"/>
              <a:pPr/>
              <a:t>23</a:t>
            </a:fld>
            <a:endParaRPr lang="en-US"/>
          </a:p>
        </p:txBody>
      </p:sp>
    </p:spTree>
    <p:extLst>
      <p:ext uri="{BB962C8B-B14F-4D97-AF65-F5344CB8AC3E}">
        <p14:creationId xmlns:p14="http://schemas.microsoft.com/office/powerpoint/2010/main" val="3422097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 hope you agree how important success stories are for Job Corps</a:t>
            </a:r>
            <a:r>
              <a:rPr lang="en-US" dirty="0"/>
              <a:t> – both in recruiting and retaining students and attracting prospective partnerships</a:t>
            </a:r>
            <a:r>
              <a:rPr lang="en-US" dirty="0">
                <a:effectLst/>
              </a:rPr>
              <a:t>. If you have a lead on </a:t>
            </a:r>
            <a:r>
              <a:rPr lang="en-US" dirty="0"/>
              <a:t>an alum</a:t>
            </a:r>
            <a:r>
              <a:rPr lang="en-US" dirty="0">
                <a:effectLst/>
              </a:rPr>
              <a:t> of the program who has found full-time employment, ask them if you can share their phone number with MP&amp;F.</a:t>
            </a:r>
            <a:r>
              <a:rPr lang="en-US" dirty="0"/>
              <a:t> </a:t>
            </a:r>
            <a:r>
              <a:rPr lang="en-US" dirty="0">
                <a:effectLst/>
              </a:rPr>
              <a:t> We can call and interview them.</a:t>
            </a:r>
            <a:r>
              <a:rPr lang="en-US" dirty="0"/>
              <a:t> </a:t>
            </a:r>
            <a:endParaRPr lang="en-US" dirty="0">
              <a:effectLst/>
            </a:endParaRPr>
          </a:p>
          <a:p>
            <a:endParaRPr lang="en-US" dirty="0"/>
          </a:p>
          <a:p>
            <a:r>
              <a:rPr lang="en-US" dirty="0"/>
              <a:t> </a:t>
            </a:r>
            <a:r>
              <a:rPr lang="en-US" dirty="0">
                <a:effectLst/>
              </a:rPr>
              <a:t>The slides from today’s webinar will be available for download from the Materials Marketplace </a:t>
            </a:r>
            <a:r>
              <a:rPr lang="en-US" dirty="0"/>
              <a:t>at j-c-marketplace.com if</a:t>
            </a:r>
            <a:r>
              <a:rPr lang="en-US" dirty="0">
                <a:effectLst/>
              </a:rPr>
              <a:t> you or your colleagues are interested in reviewing the information we’ve discussed here.</a:t>
            </a:r>
            <a:r>
              <a:rPr lang="en-US" dirty="0"/>
              <a:t> </a:t>
            </a:r>
            <a:endParaRPr lang="en-US" dirty="0">
              <a:effectLst/>
              <a:cs typeface="Calibri"/>
            </a:endParaRPr>
          </a:p>
          <a:p>
            <a:r>
              <a:rPr lang="en-US" dirty="0">
                <a:effectLst/>
              </a:rPr>
              <a:t>Does anyone have any questions?</a:t>
            </a:r>
            <a:r>
              <a:rPr lang="en-US" dirty="0"/>
              <a:t> </a:t>
            </a:r>
            <a:endParaRPr lang="en-US" dirty="0">
              <a:effectLst/>
              <a:cs typeface="Calibri"/>
            </a:endParaRPr>
          </a:p>
          <a:p>
            <a:endParaRPr lang="en-US" dirty="0"/>
          </a:p>
          <a:p>
            <a:r>
              <a:rPr lang="en-US" dirty="0"/>
              <a:t> </a:t>
            </a:r>
            <a:r>
              <a:rPr lang="en-US" dirty="0">
                <a:effectLst/>
              </a:rPr>
              <a:t>And before you leave, please help us improve this webinar for future participants by participating in a quick online survey.</a:t>
            </a:r>
            <a:r>
              <a:rPr lang="en-US" dirty="0"/>
              <a:t> </a:t>
            </a:r>
            <a:r>
              <a:rPr lang="en-US" dirty="0">
                <a:effectLst/>
              </a:rPr>
              <a:t> We’ve pasted the URL</a:t>
            </a:r>
            <a:r>
              <a:rPr lang="en-US" dirty="0"/>
              <a:t> </a:t>
            </a:r>
            <a:r>
              <a:rPr lang="en-US" dirty="0">
                <a:effectLst/>
              </a:rPr>
              <a:t>in the chat box. There are only a few questions, and it should take you only a few minutes to complete.</a:t>
            </a:r>
            <a:r>
              <a:rPr lang="en-US" dirty="0"/>
              <a:t> </a:t>
            </a:r>
          </a:p>
          <a:p>
            <a:r>
              <a:rPr lang="en-US" dirty="0">
                <a:effectLst/>
              </a:rPr>
              <a:t>Thank you!</a:t>
            </a:r>
            <a:r>
              <a:rPr lang="en-US" dirty="0"/>
              <a:t> </a:t>
            </a:r>
            <a:endParaRPr lang="en-US" dirty="0">
              <a:cs typeface="Calibri"/>
            </a:endParaRPr>
          </a:p>
          <a:p>
            <a:pPr marL="0" marR="0">
              <a:lnSpc>
                <a:spcPct val="107000"/>
              </a:lnSpc>
              <a:spcBef>
                <a:spcPts val="0"/>
              </a:spcBef>
              <a:spcAft>
                <a:spcPts val="800"/>
              </a:spcAft>
            </a:pPr>
            <a:endParaRPr lang="en-US" sz="1800" dirty="0">
              <a:effectLst/>
              <a:latin typeface="Gill Sans M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24</a:t>
            </a:fld>
            <a:endParaRPr lang="en-US"/>
          </a:p>
        </p:txBody>
      </p:sp>
    </p:spTree>
    <p:extLst>
      <p:ext uri="{BB962C8B-B14F-4D97-AF65-F5344CB8AC3E}">
        <p14:creationId xmlns:p14="http://schemas.microsoft.com/office/powerpoint/2010/main" val="325028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overview of what we’ll discuss today. </a:t>
            </a:r>
          </a:p>
          <a:p>
            <a:endParaRPr lang="en-US" dirty="0"/>
          </a:p>
          <a:p>
            <a:r>
              <a:rPr lang="en-US" dirty="0"/>
              <a:t>First, we will talk about the key components of a great success story.  Then, we’ll dive into why they’re so important to the program, how to capture success stories, and the many ways they can be used internally and externally for Job Corps. Lastly, we'll talk about the Job Corps Success website. </a:t>
            </a:r>
            <a:endParaRPr lang="en-US" dirty="0">
              <a:cs typeface="Calibri"/>
            </a:endParaRPr>
          </a:p>
          <a:p>
            <a:endParaRPr lang="en-US" dirty="0"/>
          </a:p>
          <a:p>
            <a:r>
              <a:rPr lang="en-US" dirty="0"/>
              <a:t>For anyone just joining us, a quick reminder to please add your name, center (or organization), and e-mail address into the chat box. </a:t>
            </a:r>
            <a:endParaRPr lang="en-US" dirty="0">
              <a:cs typeface="Calibri"/>
            </a:endParaRPr>
          </a:p>
          <a:p>
            <a:endParaRPr lang="en-US" dirty="0"/>
          </a:p>
          <a:p>
            <a:r>
              <a:rPr lang="en-US" dirty="0"/>
              <a:t>After this webinar, we will e-mail each of you with a survey and link to this presentation. This presentation is being recorded, and the PowerPoint will also be available on the Job Corps Materials Marketplace under “Training,” so you can download or watch it for future reference at any time.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a:t>
            </a:fld>
            <a:endParaRPr lang="en-US"/>
          </a:p>
        </p:txBody>
      </p:sp>
    </p:spTree>
    <p:extLst>
      <p:ext uri="{BB962C8B-B14F-4D97-AF65-F5344CB8AC3E}">
        <p14:creationId xmlns:p14="http://schemas.microsoft.com/office/powerpoint/2010/main" val="77445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What is a success story? Simply, it’s a student or </a:t>
            </a:r>
            <a:r>
              <a:rPr lang="en-US" dirty="0"/>
              <a:t>alum </a:t>
            </a:r>
            <a:r>
              <a:rPr lang="en-US" dirty="0">
                <a:effectLst/>
              </a:rPr>
              <a:t>who benefited from the program and is willing to share that experience with others.</a:t>
            </a:r>
            <a:r>
              <a:rPr lang="en-US" dirty="0"/>
              <a:t> Those personal stories show that Job Corps does what it was designed to do. It’s a snapshot of someone’s journey meant to inspire the next prospect, the next student and the next success story … </a:t>
            </a:r>
            <a:r>
              <a:rPr lang="en-US" dirty="0">
                <a:effectLst/>
              </a:rPr>
              <a:t>It’s about people.</a:t>
            </a:r>
            <a:r>
              <a:rPr lang="en-US" dirty="0"/>
              <a:t> </a:t>
            </a:r>
          </a:p>
          <a:p>
            <a:endParaRPr lang="en-US" dirty="0"/>
          </a:p>
          <a:p>
            <a:r>
              <a:rPr lang="en-US" dirty="0">
                <a:effectLst/>
              </a:rPr>
              <a:t>That’s not to say that things can’t be success stories. For example:</a:t>
            </a:r>
            <a:r>
              <a:rPr lang="en-US" dirty="0"/>
              <a:t> </a:t>
            </a:r>
            <a:endParaRPr lang="en-US" dirty="0">
              <a:cs typeface="Calibri"/>
            </a:endParaRPr>
          </a:p>
          <a:p>
            <a:pPr marL="285750" indent="-285750">
              <a:buFont typeface="Arial"/>
              <a:buChar char="•"/>
            </a:pPr>
            <a:r>
              <a:rPr lang="en-US">
                <a:effectLst/>
              </a:rPr>
              <a:t>A work-based learning project that helped a specific audience</a:t>
            </a:r>
            <a:r>
              <a:rPr lang="en-US"/>
              <a:t> </a:t>
            </a:r>
            <a:endParaRPr lang="en-US">
              <a:effectLst/>
              <a:cs typeface="Calibri"/>
            </a:endParaRPr>
          </a:p>
          <a:p>
            <a:pPr marL="285750" indent="-285750">
              <a:buFont typeface="Arial"/>
              <a:buChar char="•"/>
              <a:tabLst>
                <a:tab pos="457200" algn="l"/>
              </a:tabLst>
            </a:pPr>
            <a:r>
              <a:rPr lang="en-US">
                <a:effectLst/>
              </a:rPr>
              <a:t>Community service where students were able to use the skills they’ve gained in Job Corps</a:t>
            </a:r>
            <a:r>
              <a:rPr lang="en-US"/>
              <a:t> </a:t>
            </a:r>
            <a:endParaRPr lang="en-US">
              <a:effectLst/>
              <a:cs typeface="Calibri"/>
            </a:endParaRPr>
          </a:p>
          <a:p>
            <a:pPr marL="285750" indent="-285750">
              <a:buFont typeface="Arial"/>
              <a:buChar char="•"/>
              <a:tabLst>
                <a:tab pos="457200" algn="l"/>
              </a:tabLst>
            </a:pPr>
            <a:r>
              <a:rPr lang="en-US" dirty="0">
                <a:effectLst/>
              </a:rPr>
              <a:t>A special event, like an open house or graduation ceremony</a:t>
            </a:r>
            <a:r>
              <a:rPr lang="en-US" dirty="0"/>
              <a:t> </a:t>
            </a:r>
            <a:endParaRPr lang="en-US" dirty="0">
              <a:effectLst/>
              <a:cs typeface="Calibri"/>
            </a:endParaRPr>
          </a:p>
          <a:p>
            <a:pPr marL="285750" indent="-285750">
              <a:buFont typeface="Arial"/>
              <a:buChar char="•"/>
            </a:pPr>
            <a:endParaRPr lang="en-US" dirty="0"/>
          </a:p>
          <a:p>
            <a:r>
              <a:rPr lang="en-US" dirty="0">
                <a:effectLst/>
              </a:rPr>
              <a:t>Those are successes too, and you should capture, document and share them with others. And if you have a great photo or two, send them to us for Job Corps’ social media!</a:t>
            </a:r>
            <a:endParaRPr lang="en-US" dirty="0">
              <a:cs typeface="Calibri"/>
            </a:endParaRPr>
          </a:p>
          <a:p>
            <a:pPr>
              <a:lnSpc>
                <a:spcPct val="107000"/>
              </a:lnSpc>
              <a:spcAft>
                <a:spcPts val="800"/>
              </a:spcAft>
            </a:pPr>
            <a:endParaRPr lang="en-US" sz="1800" dirty="0">
              <a:effectLst/>
              <a:latin typeface="Gill Sans M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5</a:t>
            </a:fld>
            <a:endParaRPr lang="en-US"/>
          </a:p>
        </p:txBody>
      </p:sp>
    </p:spTree>
    <p:extLst>
      <p:ext uri="{BB962C8B-B14F-4D97-AF65-F5344CB8AC3E}">
        <p14:creationId xmlns:p14="http://schemas.microsoft.com/office/powerpoint/2010/main" val="28525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how to know if have a good Job Corps success story. In many cases, it can jump off the page to you.</a:t>
            </a:r>
          </a:p>
          <a:p>
            <a:endParaRPr lang="en-US" dirty="0"/>
          </a:p>
          <a:p>
            <a:r>
              <a:rPr lang="en-US" dirty="0"/>
              <a:t>But on the slide, I’ve listed some common indicators. </a:t>
            </a:r>
            <a:endParaRPr lang="en-US" dirty="0">
              <a:cs typeface="Calibri"/>
            </a:endParaRPr>
          </a:p>
          <a:p>
            <a:endParaRPr lang="en-US" dirty="0"/>
          </a:p>
          <a:p>
            <a:r>
              <a:rPr lang="en-US" dirty="0"/>
              <a:t>For the most part, think alumni. These stories have such a significant impact because they’ll demonstrate a path in life that Job Corps helped set them on. It’s easier to measure the success of Job Corps through the eyes of an alum who’s now earning a paycheck or has moved on to higher education or the military. This is especially relevant for alumni two-plus years out of the program who have had a little more time to advance in their career but still remember a lot about their Job Corps experience. </a:t>
            </a:r>
            <a:endParaRPr lang="en-US" dirty="0">
              <a:cs typeface="Calibri"/>
            </a:endParaRPr>
          </a:p>
          <a:p>
            <a:endParaRPr lang="en-US" dirty="0"/>
          </a:p>
          <a:p>
            <a:r>
              <a:rPr lang="en-US" dirty="0"/>
              <a:t>Also, does the story pass the friend test? In other words, would this success story be interesting or inspirational to your best friend if you were to tell them about it? </a:t>
            </a:r>
            <a:endParaRPr lang="en-US" dirty="0">
              <a:cs typeface="Calibri"/>
            </a:endParaRPr>
          </a:p>
          <a:p>
            <a:endParaRPr lang="en-US" dirty="0"/>
          </a:p>
          <a:p>
            <a:r>
              <a:rPr lang="en-US" dirty="0"/>
              <a:t>While we’re often talking about alumni, I don’t want you to walk away from this webinar thinking we don’t also want to hear about students who are recently enrolled or are partway through their training—if they have motivating or inspiring experiences or testimonials to share. This type of content plus a photo is perfect for Job Corps’ social media pages.</a:t>
            </a:r>
            <a:endParaRPr lang="en-US" dirty="0">
              <a:cs typeface="Calibri"/>
            </a:endParaRPr>
          </a:p>
          <a:p>
            <a:pPr>
              <a:lnSpc>
                <a:spcPct val="107000"/>
              </a:lnSpc>
              <a:spcAft>
                <a:spcPts val="800"/>
              </a:spcAft>
            </a:pPr>
            <a:endParaRPr lang="en-US" sz="1800" dirty="0">
              <a:latin typeface="Gill Sans MT"/>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6</a:t>
            </a:fld>
            <a:endParaRPr lang="en-US"/>
          </a:p>
        </p:txBody>
      </p:sp>
    </p:spTree>
    <p:extLst>
      <p:ext uri="{BB962C8B-B14F-4D97-AF65-F5344CB8AC3E}">
        <p14:creationId xmlns:p14="http://schemas.microsoft.com/office/powerpoint/2010/main" val="89907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Success stories are important for many reasons.</a:t>
            </a:r>
            <a:r>
              <a:rPr lang="en-US" dirty="0"/>
              <a:t> </a:t>
            </a:r>
            <a:endParaRPr lang="en-US" dirty="0">
              <a:effectLst/>
            </a:endParaRPr>
          </a:p>
          <a:p>
            <a:endParaRPr lang="en-US" dirty="0"/>
          </a:p>
          <a:p>
            <a:r>
              <a:rPr lang="en-US" dirty="0">
                <a:effectLst/>
              </a:rPr>
              <a:t>How many of you shop on Amazon, fast-forward through the product description, and go right to the reviews at the bottom? … Looking to connect with people who have actually bought the product before you do.</a:t>
            </a:r>
            <a:r>
              <a:rPr lang="en-US" dirty="0"/>
              <a:t> </a:t>
            </a:r>
            <a:endParaRPr lang="en-US" dirty="0">
              <a:cs typeface="Calibri"/>
            </a:endParaRPr>
          </a:p>
          <a:p>
            <a:endParaRPr lang="en-US" dirty="0"/>
          </a:p>
          <a:p>
            <a:r>
              <a:rPr lang="en-US" dirty="0"/>
              <a:t> </a:t>
            </a:r>
            <a:r>
              <a:rPr lang="en-US" dirty="0">
                <a:effectLst/>
              </a:rPr>
              <a:t>That’s what success stories are. They’re a positive review of the program from the people who have actually gone through the experience. They’re </a:t>
            </a:r>
            <a:r>
              <a:rPr lang="en-US" dirty="0"/>
              <a:t>our most </a:t>
            </a:r>
            <a:r>
              <a:rPr lang="en-US" dirty="0">
                <a:effectLst/>
              </a:rPr>
              <a:t>credible </a:t>
            </a:r>
            <a:r>
              <a:rPr lang="en-US" dirty="0"/>
              <a:t>form of communication</a:t>
            </a:r>
            <a:r>
              <a:rPr lang="en-US" dirty="0">
                <a:effectLst/>
              </a:rPr>
              <a:t>.</a:t>
            </a:r>
            <a:endParaRPr lang="en-US" dirty="0">
              <a:effectLst/>
              <a:cs typeface="Calibri"/>
            </a:endParaRPr>
          </a:p>
          <a:p>
            <a:endParaRPr lang="en-US" dirty="0"/>
          </a:p>
          <a:p>
            <a:r>
              <a:rPr lang="en-US" dirty="0">
                <a:effectLst/>
              </a:rPr>
              <a:t>Therefore, Job Corps uses them in many, if not all, of the marketing materials, because:</a:t>
            </a:r>
            <a:r>
              <a:rPr lang="en-US" dirty="0"/>
              <a:t> </a:t>
            </a:r>
            <a:endParaRPr lang="en-US" dirty="0">
              <a:effectLst/>
              <a:cs typeface="Calibri"/>
            </a:endParaRPr>
          </a:p>
          <a:p>
            <a:pPr marL="285750" indent="-285750">
              <a:buFont typeface="Arial"/>
              <a:buChar char="•"/>
            </a:pPr>
            <a:r>
              <a:rPr lang="en-US" dirty="0"/>
              <a:t> </a:t>
            </a:r>
            <a:r>
              <a:rPr lang="en-US" dirty="0">
                <a:effectLst/>
              </a:rPr>
              <a:t>We’re trying to enable a conversation or at least a connection between two groups of people: successful Job Corps students/</a:t>
            </a:r>
            <a:r>
              <a:rPr lang="en-US" dirty="0"/>
              <a:t>alumni</a:t>
            </a:r>
            <a:r>
              <a:rPr lang="en-US" dirty="0">
                <a:effectLst/>
              </a:rPr>
              <a:t> and prospective students/influencers.</a:t>
            </a:r>
            <a:r>
              <a:rPr lang="en-US" dirty="0"/>
              <a:t> </a:t>
            </a:r>
            <a:endParaRPr lang="en-US" dirty="0">
              <a:effectLst/>
              <a:cs typeface="Calibri"/>
            </a:endParaRPr>
          </a:p>
          <a:p>
            <a:pPr marL="285750" indent="-285750">
              <a:buFont typeface="Arial"/>
              <a:buChar char="•"/>
              <a:tabLst>
                <a:tab pos="457200" algn="l"/>
              </a:tabLst>
            </a:pPr>
            <a:r>
              <a:rPr lang="en-US" dirty="0">
                <a:effectLst/>
              </a:rPr>
              <a:t>We also do it because Job Corps’ target audience told us to. When we conduct focus groups with prospective students, we ask them this question:</a:t>
            </a:r>
            <a:r>
              <a:rPr lang="en-US" dirty="0"/>
              <a:t> </a:t>
            </a:r>
            <a:r>
              <a:rPr lang="en-US" dirty="0">
                <a:effectLst/>
              </a:rPr>
              <a:t>Would you rather hear from famous people or influencers, or would you rather hear from the actual students and </a:t>
            </a:r>
            <a:r>
              <a:rPr lang="en-US" dirty="0"/>
              <a:t>alumni</a:t>
            </a:r>
            <a:r>
              <a:rPr lang="en-US" dirty="0">
                <a:effectLst/>
              </a:rPr>
              <a:t>? Prospective students overwhelmingly want to hear from </a:t>
            </a:r>
            <a:r>
              <a:rPr lang="en-US" dirty="0"/>
              <a:t>those who have gone through the program</a:t>
            </a:r>
            <a:r>
              <a:rPr lang="en-US" dirty="0">
                <a:effectLst/>
              </a:rPr>
              <a:t>.</a:t>
            </a:r>
            <a:r>
              <a:rPr lang="en-US" dirty="0"/>
              <a:t> </a:t>
            </a:r>
            <a:endParaRPr lang="en-US" dirty="0">
              <a:effectLst/>
              <a:cs typeface="Calibri"/>
            </a:endParaRPr>
          </a:p>
          <a:p>
            <a:pPr marL="285750" indent="-285750">
              <a:buFont typeface="Arial"/>
              <a:buChar char="•"/>
            </a:pPr>
            <a:endParaRPr lang="en-US" dirty="0"/>
          </a:p>
          <a:p>
            <a:r>
              <a:rPr lang="en-US" dirty="0">
                <a:effectLst/>
              </a:rPr>
              <a:t>Through stories, we make a connection … to help the reader start thinking—How am I like this person? Or do I know someone like this person?</a:t>
            </a:r>
            <a:r>
              <a:rPr lang="en-US" dirty="0"/>
              <a:t> Maybe even: Can I be like this person?</a:t>
            </a:r>
            <a:endParaRPr lang="en-US" dirty="0">
              <a:effectLst/>
              <a:cs typeface="Calibri"/>
            </a:endParaRPr>
          </a:p>
          <a:p>
            <a:pPr marL="0" marR="0">
              <a:lnSpc>
                <a:spcPct val="107000"/>
              </a:lnSpc>
              <a:spcBef>
                <a:spcPts val="0"/>
              </a:spcBef>
              <a:spcAft>
                <a:spcPts val="800"/>
              </a:spcAft>
            </a:pPr>
            <a:endParaRPr lang="en-US" sz="1800" dirty="0">
              <a:effectLst/>
              <a:latin typeface="Gill Sans M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8</a:t>
            </a:fld>
            <a:endParaRPr lang="en-US"/>
          </a:p>
        </p:txBody>
      </p:sp>
    </p:spTree>
    <p:extLst>
      <p:ext uri="{BB962C8B-B14F-4D97-AF65-F5344CB8AC3E}">
        <p14:creationId xmlns:p14="http://schemas.microsoft.com/office/powerpoint/2010/main" val="256223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Success stories are also important because the Department of Labor needs them.</a:t>
            </a:r>
            <a:r>
              <a:rPr lang="en-US" dirty="0"/>
              <a:t> </a:t>
            </a:r>
            <a:r>
              <a:rPr lang="en-US" dirty="0">
                <a:effectLst/>
              </a:rPr>
              <a:t>The Secretary’s Office needs them. Members of Congress and your senators need them.</a:t>
            </a:r>
            <a:r>
              <a:rPr lang="en-US" dirty="0"/>
              <a:t> The Office of Public Affairs—they need success stories just like you see on the screen.</a:t>
            </a:r>
          </a:p>
          <a:p>
            <a:endParaRPr lang="en-US" dirty="0"/>
          </a:p>
          <a:p>
            <a:r>
              <a:rPr lang="en-US" dirty="0"/>
              <a:t>See the request from the Office of Public Affairs on the screen. It's important to have success story leads in mind, so we can fulfill requests as they come in and represent all centers and training areas. </a:t>
            </a:r>
            <a:endParaRPr lang="en-US" dirty="0">
              <a:effectLst/>
            </a:endParaRPr>
          </a:p>
          <a:p>
            <a:endParaRPr lang="en-US" dirty="0"/>
          </a:p>
          <a:p>
            <a:r>
              <a:rPr lang="en-US" dirty="0">
                <a:effectLst/>
              </a:rPr>
              <a:t>You don’t always know when you’ll need to use or provide a success story. So, I recommend preparing ahead of time and </a:t>
            </a:r>
            <a:r>
              <a:rPr lang="en-US" dirty="0"/>
              <a:t>building </a:t>
            </a:r>
            <a:r>
              <a:rPr lang="en-US" dirty="0">
                <a:effectLst/>
              </a:rPr>
              <a:t>your own database of stories, with at least one recent story for every industry you recruit for or offer on your center.</a:t>
            </a:r>
            <a:r>
              <a:rPr lang="en-US" dirty="0"/>
              <a:t> </a:t>
            </a:r>
            <a:endParaRPr lang="en-US" dirty="0">
              <a:effectLst/>
            </a:endParaRPr>
          </a:p>
          <a:p>
            <a:endParaRPr lang="en-US" dirty="0"/>
          </a:p>
          <a:p>
            <a:r>
              <a:rPr lang="en-US" dirty="0">
                <a:effectLst/>
              </a:rPr>
              <a:t>To do that, rely on not just yourself, but other staff.</a:t>
            </a:r>
            <a:r>
              <a:rPr lang="en-US" dirty="0"/>
              <a:t> </a:t>
            </a:r>
            <a:r>
              <a:rPr lang="en-US" dirty="0">
                <a:effectLst/>
              </a:rPr>
              <a:t> You have only two eyes, and you can’t be everywhere. But if you enlist the help of your colleagues so that everybody is looking out for success stories, you can cover a lot more ground.</a:t>
            </a:r>
            <a:r>
              <a:rPr lang="en-US" dirty="0"/>
              <a:t> </a:t>
            </a:r>
            <a:endParaRPr lang="en-US" dirty="0">
              <a:effectLst/>
            </a:endParaRPr>
          </a:p>
          <a:p>
            <a:endParaRPr lang="en-US" dirty="0"/>
          </a:p>
          <a:p>
            <a:r>
              <a:rPr lang="en-US" dirty="0">
                <a:effectLst/>
              </a:rPr>
              <a:t>You don’t have to be “a writer” </a:t>
            </a:r>
            <a:r>
              <a:rPr lang="en-US" dirty="0"/>
              <a:t>even</a:t>
            </a:r>
            <a:r>
              <a:rPr lang="en-US" dirty="0">
                <a:effectLst/>
              </a:rPr>
              <a:t>. If you’re meeting with staff to ask them to be your eyes and ears, provide a template … some sort of form that helps you and them summarize a story.</a:t>
            </a:r>
            <a:endParaRPr lang="en-US" dirty="0">
              <a:cs typeface="Calibri"/>
            </a:endParaRPr>
          </a:p>
          <a:p>
            <a:endParaRPr lang="en-US" dirty="0"/>
          </a:p>
          <a:p>
            <a:pPr marL="0" marR="0">
              <a:lnSpc>
                <a:spcPct val="107000"/>
              </a:lnSpc>
              <a:spcBef>
                <a:spcPts val="0"/>
              </a:spcBef>
              <a:spcAft>
                <a:spcPts val="800"/>
              </a:spcAft>
            </a:pPr>
            <a:endParaRPr lang="en-US" sz="1800" dirty="0">
              <a:effectLst/>
              <a:latin typeface="Gill Sans M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9</a:t>
            </a:fld>
            <a:endParaRPr lang="en-US"/>
          </a:p>
        </p:txBody>
      </p:sp>
    </p:spTree>
    <p:extLst>
      <p:ext uri="{BB962C8B-B14F-4D97-AF65-F5344CB8AC3E}">
        <p14:creationId xmlns:p14="http://schemas.microsoft.com/office/powerpoint/2010/main" val="257236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Here’s what the template might look like when you fill out everything. I’m not suggesting you put all of this on a slide, but this shows what it could look like.</a:t>
            </a:r>
            <a:r>
              <a:rPr lang="en-US" dirty="0"/>
              <a:t> </a:t>
            </a:r>
            <a:endParaRPr lang="en-US" dirty="0">
              <a:effectLst/>
            </a:endParaRPr>
          </a:p>
          <a:p>
            <a:endParaRPr lang="en-US" dirty="0"/>
          </a:p>
          <a:p>
            <a:r>
              <a:rPr lang="en-US" dirty="0">
                <a:effectLst/>
              </a:rPr>
              <a:t>I included direct quotes as the last bullet on the previous slide. If you can get a quote from the </a:t>
            </a:r>
            <a:r>
              <a:rPr lang="en-US" dirty="0"/>
              <a:t>alum</a:t>
            </a:r>
            <a:r>
              <a:rPr lang="en-US" dirty="0">
                <a:effectLst/>
              </a:rPr>
              <a:t>, it’s a nice touch, something that breathes more life into these profiles and </a:t>
            </a:r>
            <a:r>
              <a:rPr lang="en-US" dirty="0"/>
              <a:t>reflect </a:t>
            </a:r>
            <a:r>
              <a:rPr lang="en-US" dirty="0">
                <a:effectLst/>
              </a:rPr>
              <a:t>the </a:t>
            </a:r>
            <a:r>
              <a:rPr lang="en-US" dirty="0"/>
              <a:t>personality and journey </a:t>
            </a:r>
            <a:r>
              <a:rPr lang="en-US" dirty="0">
                <a:effectLst/>
              </a:rPr>
              <a:t>of the </a:t>
            </a:r>
            <a:r>
              <a:rPr lang="en-US" dirty="0"/>
              <a:t>alumni</a:t>
            </a:r>
            <a:r>
              <a:rPr lang="en-US" dirty="0">
                <a:effectLst/>
              </a:rPr>
              <a:t>.</a:t>
            </a:r>
            <a:endParaRPr lang="en-US" dirty="0">
              <a:effectLst/>
              <a:cs typeface="Calibri"/>
            </a:endParaRPr>
          </a:p>
          <a:p>
            <a:endParaRPr lang="en-US" dirty="0"/>
          </a:p>
          <a:p>
            <a:r>
              <a:rPr lang="en-US" dirty="0">
                <a:effectLst/>
              </a:rPr>
              <a:t>At the very least, please confirm with any </a:t>
            </a:r>
            <a:r>
              <a:rPr lang="en-US" dirty="0"/>
              <a:t>alumni </a:t>
            </a:r>
            <a:r>
              <a:rPr lang="en-US" dirty="0">
                <a:effectLst/>
              </a:rPr>
              <a:t>that you plan to submit their information for a Job Corps success story and that it could be included in Job Corps’ outreach, marketing or social media.</a:t>
            </a:r>
            <a:r>
              <a:rPr lang="en-US" dirty="0"/>
              <a:t> Please also include their graduation year with any submission along with a high-quality photo. </a:t>
            </a:r>
            <a:endParaRPr lang="en-US" dirty="0">
              <a:effectLst/>
              <a:cs typeface="Calibri"/>
            </a:endParaRPr>
          </a:p>
          <a:p>
            <a:endParaRPr lang="en-US" dirty="0"/>
          </a:p>
          <a:p>
            <a:r>
              <a:rPr lang="en-US" dirty="0">
                <a:effectLst/>
              </a:rPr>
              <a:t>In the next few slides, I’ll also highlight a few other success stories and some of the different ways we use them to promote Job Corps.</a:t>
            </a:r>
            <a:endParaRPr lang="en-US" dirty="0">
              <a:effectLst/>
              <a:cs typeface="Calibri"/>
            </a:endParaRPr>
          </a:p>
          <a:p>
            <a:pPr>
              <a:spcBef>
                <a:spcPts val="0"/>
              </a:spcBef>
            </a:pPr>
            <a:endParaRPr lang="en-US" dirty="0">
              <a:effectLst/>
            </a:endParaRPr>
          </a:p>
          <a:p>
            <a:pPr marL="0" marR="0">
              <a:lnSpc>
                <a:spcPct val="107000"/>
              </a:lnSpc>
              <a:spcBef>
                <a:spcPts val="0"/>
              </a:spcBef>
              <a:spcAft>
                <a:spcPts val="800"/>
              </a:spcAft>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3FB95D8-32F6-4251-B6DD-11C28173D8A4}" type="slidenum">
              <a:rPr lang="en-US" smtClean="0"/>
              <a:pPr/>
              <a:t>10</a:t>
            </a:fld>
            <a:endParaRPr lang="en-US"/>
          </a:p>
        </p:txBody>
      </p:sp>
    </p:spTree>
    <p:extLst>
      <p:ext uri="{BB962C8B-B14F-4D97-AF65-F5344CB8AC3E}">
        <p14:creationId xmlns:p14="http://schemas.microsoft.com/office/powerpoint/2010/main" val="274791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see a long-form success story about Shakirah, a Job Corps alum. This success story is great for a few reasons. </a:t>
            </a:r>
          </a:p>
          <a:p>
            <a:endParaRPr lang="en-US" dirty="0"/>
          </a:p>
          <a:p>
            <a:r>
              <a:rPr lang="en-US" dirty="0"/>
              <a:t> One, this story is a job training match. She currently works in the same industry she studied at Job Corps. </a:t>
            </a:r>
          </a:p>
          <a:p>
            <a:endParaRPr lang="en-US" dirty="0">
              <a:cs typeface="Calibri"/>
            </a:endParaRPr>
          </a:p>
          <a:p>
            <a:r>
              <a:rPr lang="en-US" dirty="0"/>
              <a:t>Two, this story includes direct quotes from Shakirah about her experience at Job Corps and how it prepared her for a career. As I mentioned, direct quotes are always a great way for a grad to tell their story in their own words. Direct quotes are a great opportunity to highlight the skills Job Corps students gain outside of the classroom, such as working with others. While career training and current employment are critical components to a strong success story, any time we can spotlight the “soft skills” students earn at Job Corps is a great bonus. </a:t>
            </a:r>
          </a:p>
          <a:p>
            <a:endParaRPr lang="en-US" dirty="0"/>
          </a:p>
          <a:p>
            <a:r>
              <a:rPr lang="en-US" dirty="0"/>
              <a:t> Three, Shakirah's story highlights how Job Corps alumni can continue to advance in their careers several years after graduating from the program. Her story shows how Job Corps was the first step in her career path and that she’s been able to progress even further in her career and expand her options by continuing her education and using what she learned while at Job Corps. </a:t>
            </a:r>
          </a:p>
          <a:p>
            <a:endParaRPr lang="en-US" dirty="0"/>
          </a:p>
          <a:p>
            <a:r>
              <a:rPr lang="en-US" dirty="0"/>
              <a:t>And lastly, this photo both is high-res and shows Shakirah in her workplace attire. In addition to professional photos of alumni, it’s always useful if we can share photos of them “in action” in their careers as well.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11</a:t>
            </a:fld>
            <a:endParaRPr lang="en-US"/>
          </a:p>
        </p:txBody>
      </p:sp>
    </p:spTree>
    <p:extLst>
      <p:ext uri="{BB962C8B-B14F-4D97-AF65-F5344CB8AC3E}">
        <p14:creationId xmlns:p14="http://schemas.microsoft.com/office/powerpoint/2010/main" val="86552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this slide, you can see several alumni-focused social posts that were featured on Job Corps' social media platforms, including Facebook, Instagram, LinkedIn, Twitter and YouTube. You can see these photos are high-quality and professional and even feature training area-specific photos. </a:t>
            </a:r>
          </a:p>
          <a:p>
            <a:endParaRPr lang="en-US" dirty="0"/>
          </a:p>
          <a:p>
            <a:r>
              <a:rPr lang="en-US" dirty="0"/>
              <a:t> We use the alumni's success stories to create engaging content on social media. The content is tailored to what performs best on each specific platform. The posts include the alumni's story, tags, hashtags, quotes, locations, calls to action, and of course a photo or a few photos. All of these elements can help boost engagement (likes, shares, comments) on social posts, strengthening the reach of these incredible stories.</a:t>
            </a:r>
            <a:endParaRPr lang="en-US" dirty="0">
              <a:cs typeface="Calibri"/>
            </a:endParaRPr>
          </a:p>
          <a:p>
            <a:endParaRPr lang="en-US" dirty="0"/>
          </a:p>
          <a:p>
            <a:r>
              <a:rPr lang="en-US"/>
              <a:t> Success story content is a great way to vary the types of content we feature on social media between students, alumni, partnerships and more.</a:t>
            </a:r>
          </a:p>
          <a:p>
            <a:endParaRPr lang="en-US" dirty="0">
              <a:cs typeface="Calibri"/>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12</a:t>
            </a:fld>
            <a:endParaRPr lang="en-US"/>
          </a:p>
        </p:txBody>
      </p:sp>
    </p:spTree>
    <p:extLst>
      <p:ext uri="{BB962C8B-B14F-4D97-AF65-F5344CB8AC3E}">
        <p14:creationId xmlns:p14="http://schemas.microsoft.com/office/powerpoint/2010/main" val="75232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12/19/2023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jcsuccess.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F_DA23411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594" y="2210801"/>
            <a:ext cx="6625931" cy="1855559"/>
          </a:xfrm>
        </p:spPr>
        <p:txBody>
          <a:bodyPr>
            <a:normAutofit/>
          </a:bodyPr>
          <a:lstStyle/>
          <a:p>
            <a:pPr algn="l">
              <a:lnSpc>
                <a:spcPct val="100000"/>
              </a:lnSpc>
              <a:spcBef>
                <a:spcPts val="0"/>
              </a:spcBef>
            </a:pPr>
            <a:r>
              <a:rPr lang="en-US" sz="4400" b="1" cap="small" spc="50"/>
              <a:t>Success Stories: </a:t>
            </a:r>
          </a:p>
          <a:p>
            <a:pPr algn="l">
              <a:lnSpc>
                <a:spcPct val="100000"/>
              </a:lnSpc>
              <a:spcBef>
                <a:spcPts val="0"/>
              </a:spcBef>
            </a:pPr>
            <a:r>
              <a:rPr lang="en-US" sz="4400" b="1" cap="small" spc="50"/>
              <a:t>They Come From You</a:t>
            </a:r>
            <a:endParaRPr lang="en-US" sz="4400" b="1" cap="small" spc="50">
              <a:solidFill>
                <a:schemeClr val="bg1"/>
              </a:solidFill>
            </a:endParaRPr>
          </a:p>
        </p:txBody>
      </p:sp>
    </p:spTree>
    <p:extLst>
      <p:ext uri="{BB962C8B-B14F-4D97-AF65-F5344CB8AC3E}">
        <p14:creationId xmlns:p14="http://schemas.microsoft.com/office/powerpoint/2010/main" val="264683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ABCE-1F14-4A15-9114-BD4CD7D0A5AE}"/>
              </a:ext>
            </a:extLst>
          </p:cNvPr>
          <p:cNvSpPr>
            <a:spLocks noGrp="1"/>
          </p:cNvSpPr>
          <p:nvPr>
            <p:ph type="title"/>
          </p:nvPr>
        </p:nvSpPr>
        <p:spPr>
          <a:xfrm>
            <a:off x="475512" y="103709"/>
            <a:ext cx="8186503" cy="1350546"/>
          </a:xfrm>
        </p:spPr>
        <p:txBody>
          <a:bodyPr>
            <a:normAutofit/>
          </a:bodyPr>
          <a:lstStyle/>
          <a:p>
            <a:pPr algn="ctr"/>
            <a:r>
              <a:rPr lang="en-US" sz="4000" b="1" dirty="0">
                <a:latin typeface="Avenir Medium"/>
              </a:rPr>
              <a:t>One Success Story </a:t>
            </a:r>
            <a:r>
              <a:rPr lang="en-US" sz="4000" b="1" dirty="0">
                <a:latin typeface="Avenir Medium"/>
                <a:sym typeface="Wingdings" panose="05000000000000000000" pitchFamily="2" charset="2"/>
              </a:rPr>
              <a:t> Multiple Paths</a:t>
            </a:r>
            <a:br>
              <a:rPr lang="en-US" sz="4000" b="1" dirty="0"/>
            </a:br>
            <a:r>
              <a:rPr lang="en-US" sz="2700" b="1" i="1" dirty="0">
                <a:latin typeface="Avenir Medium"/>
              </a:rPr>
              <a:t>Christine – Clinical Medical Assistant alum</a:t>
            </a:r>
            <a:endParaRPr lang="en-US" sz="4000" b="1" dirty="0">
              <a:latin typeface="Avenir Medium"/>
            </a:endParaRPr>
          </a:p>
        </p:txBody>
      </p:sp>
      <p:sp>
        <p:nvSpPr>
          <p:cNvPr id="20" name="Content Placeholder 2">
            <a:extLst>
              <a:ext uri="{FF2B5EF4-FFF2-40B4-BE49-F238E27FC236}">
                <a16:creationId xmlns:a16="http://schemas.microsoft.com/office/drawing/2014/main" id="{06AFCAB9-6701-4753-8B09-DB7DE08FE4E2}"/>
              </a:ext>
            </a:extLst>
          </p:cNvPr>
          <p:cNvSpPr txBox="1">
            <a:spLocks/>
          </p:cNvSpPr>
          <p:nvPr/>
        </p:nvSpPr>
        <p:spPr>
          <a:xfrm>
            <a:off x="2148922" y="1475972"/>
            <a:ext cx="4975723" cy="807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defRPr/>
            </a:pPr>
            <a:r>
              <a:rPr lang="en-US" sz="3000" i="1"/>
              <a:t>Long-form success story</a:t>
            </a:r>
            <a:endParaRPr lang="en-US" sz="2600" i="1"/>
          </a:p>
          <a:p>
            <a:pPr>
              <a:spcBef>
                <a:spcPct val="20000"/>
              </a:spcBef>
              <a:defRPr/>
            </a:pPr>
            <a:endParaRPr lang="en-US" sz="2600" i="1"/>
          </a:p>
        </p:txBody>
      </p:sp>
      <p:sp>
        <p:nvSpPr>
          <p:cNvPr id="21" name="Down Arrow 2">
            <a:extLst>
              <a:ext uri="{FF2B5EF4-FFF2-40B4-BE49-F238E27FC236}">
                <a16:creationId xmlns:a16="http://schemas.microsoft.com/office/drawing/2014/main" id="{4606655B-5F0A-4EE1-B61D-B9C1632D7FC9}"/>
              </a:ext>
            </a:extLst>
          </p:cNvPr>
          <p:cNvSpPr/>
          <p:nvPr/>
        </p:nvSpPr>
        <p:spPr>
          <a:xfrm>
            <a:off x="4413289" y="2058487"/>
            <a:ext cx="327661" cy="534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Graphical user interface, text, application, chat or text message&#10;&#10;Description automatically generated">
            <a:extLst>
              <a:ext uri="{FF2B5EF4-FFF2-40B4-BE49-F238E27FC236}">
                <a16:creationId xmlns:a16="http://schemas.microsoft.com/office/drawing/2014/main" id="{0944DB59-9EAA-4D1C-BA4D-9F5DDBEC3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034" y="3105005"/>
            <a:ext cx="2486921" cy="2076753"/>
          </a:xfrm>
          <a:prstGeom prst="rect">
            <a:avLst/>
          </a:prstGeom>
          <a:ln w="12700">
            <a:solidFill>
              <a:schemeClr val="bg1"/>
            </a:solidFill>
          </a:ln>
        </p:spPr>
      </p:pic>
      <p:pic>
        <p:nvPicPr>
          <p:cNvPr id="35" name="Picture 34" descr="A person wearing glasses&#10;&#10;Description automatically generated with medium confidence">
            <a:extLst>
              <a:ext uri="{FF2B5EF4-FFF2-40B4-BE49-F238E27FC236}">
                <a16:creationId xmlns:a16="http://schemas.microsoft.com/office/drawing/2014/main" id="{13CFEA5C-B8C7-4C30-8B12-53E0DE4C0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888" y="3015715"/>
            <a:ext cx="3121227" cy="2257371"/>
          </a:xfrm>
          <a:prstGeom prst="rect">
            <a:avLst/>
          </a:prstGeom>
          <a:ln>
            <a:solidFill>
              <a:schemeClr val="bg1"/>
            </a:solidFill>
          </a:ln>
        </p:spPr>
      </p:pic>
      <p:pic>
        <p:nvPicPr>
          <p:cNvPr id="37" name="Picture 36" descr="A person wearing glasses&#10;&#10;Description automatically generated with medium confidence">
            <a:extLst>
              <a:ext uri="{FF2B5EF4-FFF2-40B4-BE49-F238E27FC236}">
                <a16:creationId xmlns:a16="http://schemas.microsoft.com/office/drawing/2014/main" id="{D8C1E2B0-0D40-478F-92A7-C173A3AA5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79" y="2595948"/>
            <a:ext cx="3121532" cy="3090350"/>
          </a:xfrm>
          <a:prstGeom prst="rect">
            <a:avLst/>
          </a:prstGeom>
          <a:ln w="12700">
            <a:solidFill>
              <a:schemeClr val="bg1"/>
            </a:solidFill>
          </a:ln>
        </p:spPr>
      </p:pic>
    </p:spTree>
    <p:extLst>
      <p:ext uri="{BB962C8B-B14F-4D97-AF65-F5344CB8AC3E}">
        <p14:creationId xmlns:p14="http://schemas.microsoft.com/office/powerpoint/2010/main" val="321976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01B9-9F82-493B-9F0C-26FECD1D08D0}"/>
              </a:ext>
            </a:extLst>
          </p:cNvPr>
          <p:cNvSpPr>
            <a:spLocks noGrp="1"/>
          </p:cNvSpPr>
          <p:nvPr>
            <p:ph type="title"/>
          </p:nvPr>
        </p:nvSpPr>
        <p:spPr>
          <a:xfrm>
            <a:off x="628650" y="77815"/>
            <a:ext cx="7886700" cy="1325563"/>
          </a:xfrm>
        </p:spPr>
        <p:txBody>
          <a:bodyPr/>
          <a:lstStyle/>
          <a:p>
            <a:pPr algn="ctr"/>
            <a:r>
              <a:rPr lang="en-US" b="1"/>
              <a:t>Video Testimonials</a:t>
            </a:r>
          </a:p>
        </p:txBody>
      </p:sp>
      <p:pic>
        <p:nvPicPr>
          <p:cNvPr id="5" name="Picture 6">
            <a:extLst>
              <a:ext uri="{FF2B5EF4-FFF2-40B4-BE49-F238E27FC236}">
                <a16:creationId xmlns:a16="http://schemas.microsoft.com/office/drawing/2014/main" id="{64F116DC-E253-36B2-FFED-7B7B58F8F43B}"/>
              </a:ext>
            </a:extLst>
          </p:cNvPr>
          <p:cNvPicPr>
            <a:picLocks noChangeAspect="1"/>
          </p:cNvPicPr>
          <p:nvPr/>
        </p:nvPicPr>
        <p:blipFill>
          <a:blip r:embed="rId3"/>
          <a:stretch>
            <a:fillRect/>
          </a:stretch>
        </p:blipFill>
        <p:spPr>
          <a:xfrm>
            <a:off x="818170" y="1151558"/>
            <a:ext cx="2324430" cy="4114800"/>
          </a:xfrm>
          <a:prstGeom prst="rect">
            <a:avLst/>
          </a:prstGeom>
          <a:ln w="12700">
            <a:solidFill>
              <a:schemeClr val="bg1"/>
            </a:solidFill>
          </a:ln>
        </p:spPr>
      </p:pic>
      <p:pic>
        <p:nvPicPr>
          <p:cNvPr id="7" name="Picture 7" descr="A picture containing text, person, window, blue&#10;&#10;Description automatically generated">
            <a:extLst>
              <a:ext uri="{FF2B5EF4-FFF2-40B4-BE49-F238E27FC236}">
                <a16:creationId xmlns:a16="http://schemas.microsoft.com/office/drawing/2014/main" id="{0551DBA0-79B5-FA64-0262-68FBC171277A}"/>
              </a:ext>
            </a:extLst>
          </p:cNvPr>
          <p:cNvPicPr>
            <a:picLocks noChangeAspect="1"/>
          </p:cNvPicPr>
          <p:nvPr/>
        </p:nvPicPr>
        <p:blipFill rotWithShape="1">
          <a:blip r:embed="rId4"/>
          <a:srcRect r="4568" b="461"/>
          <a:stretch/>
        </p:blipFill>
        <p:spPr>
          <a:xfrm>
            <a:off x="2271331" y="4091273"/>
            <a:ext cx="4601675" cy="2648467"/>
          </a:xfrm>
          <a:prstGeom prst="rect">
            <a:avLst/>
          </a:prstGeom>
          <a:ln w="12700">
            <a:solidFill>
              <a:schemeClr val="bg1"/>
            </a:solidFill>
          </a:ln>
        </p:spPr>
      </p:pic>
      <p:pic>
        <p:nvPicPr>
          <p:cNvPr id="8" name="Picture 8" descr="A picture containing person&#10;&#10;Description automatically generated">
            <a:extLst>
              <a:ext uri="{FF2B5EF4-FFF2-40B4-BE49-F238E27FC236}">
                <a16:creationId xmlns:a16="http://schemas.microsoft.com/office/drawing/2014/main" id="{33034028-C44D-A24D-0EC4-60B5735F3E8C}"/>
              </a:ext>
            </a:extLst>
          </p:cNvPr>
          <p:cNvPicPr>
            <a:picLocks noChangeAspect="1"/>
          </p:cNvPicPr>
          <p:nvPr/>
        </p:nvPicPr>
        <p:blipFill>
          <a:blip r:embed="rId5"/>
          <a:stretch>
            <a:fillRect/>
          </a:stretch>
        </p:blipFill>
        <p:spPr>
          <a:xfrm>
            <a:off x="3408218" y="1157416"/>
            <a:ext cx="4601339" cy="2648353"/>
          </a:xfrm>
          <a:prstGeom prst="rect">
            <a:avLst/>
          </a:prstGeom>
          <a:ln w="12700">
            <a:solidFill>
              <a:schemeClr val="bg1"/>
            </a:solidFill>
          </a:ln>
        </p:spPr>
      </p:pic>
    </p:spTree>
    <p:extLst>
      <p:ext uri="{BB962C8B-B14F-4D97-AF65-F5344CB8AC3E}">
        <p14:creationId xmlns:p14="http://schemas.microsoft.com/office/powerpoint/2010/main" val="52781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128DF5-CA13-5CB8-74CF-B2B94F22AA13}"/>
              </a:ext>
            </a:extLst>
          </p:cNvPr>
          <p:cNvSpPr txBox="1"/>
          <p:nvPr/>
        </p:nvSpPr>
        <p:spPr>
          <a:xfrm>
            <a:off x="414938" y="1716656"/>
            <a:ext cx="830723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FFFF"/>
                </a:solidFill>
                <a:latin typeface="Avenir Book"/>
                <a:cs typeface="Segoe UI"/>
              </a:rPr>
              <a:t>1. Owned and Earned Media</a:t>
            </a:r>
            <a:endParaRPr lang="en-US" sz="3600" dirty="0">
              <a:solidFill>
                <a:srgbClr val="FFFFFF"/>
              </a:solidFill>
              <a:latin typeface="Avenir Book"/>
              <a:cs typeface="Segoe UI"/>
            </a:endParaRPr>
          </a:p>
          <a:p>
            <a:pPr marL="1200150" lvl="2" indent="-285750">
              <a:buFont typeface="Arial"/>
              <a:buChar char="•"/>
            </a:pPr>
            <a:r>
              <a:rPr lang="en-US" sz="3200" dirty="0">
                <a:solidFill>
                  <a:srgbClr val="FFFFFF"/>
                </a:solidFill>
                <a:latin typeface="Avenir Book"/>
                <a:cs typeface="Arial"/>
              </a:rPr>
              <a:t>Social media</a:t>
            </a:r>
          </a:p>
          <a:p>
            <a:pPr lvl="2">
              <a:buChar char="•"/>
            </a:pPr>
            <a:r>
              <a:rPr lang="en-US" sz="3200" dirty="0">
                <a:solidFill>
                  <a:srgbClr val="FFFFFF"/>
                </a:solidFill>
                <a:latin typeface="Avenir Book"/>
                <a:cs typeface="Arial"/>
              </a:rPr>
              <a:t> Newsletter distribution lists</a:t>
            </a:r>
          </a:p>
          <a:p>
            <a:pPr lvl="2">
              <a:buChar char="•"/>
            </a:pPr>
            <a:r>
              <a:rPr lang="en-US" sz="3200" dirty="0">
                <a:solidFill>
                  <a:srgbClr val="FFFFFF"/>
                </a:solidFill>
                <a:latin typeface="Avenir Book"/>
                <a:cs typeface="Arial"/>
              </a:rPr>
              <a:t> Local media</a:t>
            </a:r>
          </a:p>
          <a:p>
            <a:r>
              <a:rPr lang="en-US" sz="3600" b="1" dirty="0">
                <a:solidFill>
                  <a:srgbClr val="FFFFFF"/>
                </a:solidFill>
                <a:latin typeface="Avenir Book"/>
                <a:cs typeface="Arial"/>
              </a:rPr>
              <a:t>2. Presentations</a:t>
            </a:r>
          </a:p>
          <a:p>
            <a:pPr marL="1200150" lvl="2" indent="-285750">
              <a:buFont typeface="Arial"/>
              <a:buChar char="•"/>
            </a:pPr>
            <a:r>
              <a:rPr lang="en-US" sz="3200" dirty="0">
                <a:solidFill>
                  <a:schemeClr val="bg1"/>
                </a:solidFill>
                <a:latin typeface="Avenir Book"/>
              </a:rPr>
              <a:t>Show them your star alumni and students. </a:t>
            </a:r>
            <a:endParaRPr lang="en-US" sz="3200">
              <a:solidFill>
                <a:schemeClr val="bg1"/>
              </a:solidFill>
              <a:latin typeface="Avenir Book"/>
              <a:cs typeface="Calibri"/>
            </a:endParaRPr>
          </a:p>
          <a:p>
            <a:pPr marL="1200150" lvl="2" indent="-285750">
              <a:buFont typeface="Arial"/>
              <a:buChar char="•"/>
            </a:pPr>
            <a:r>
              <a:rPr lang="en-US" sz="3200" dirty="0">
                <a:solidFill>
                  <a:schemeClr val="bg1"/>
                </a:solidFill>
                <a:latin typeface="Avenir Book"/>
              </a:rPr>
              <a:t>Let them know that Job Corps is a good investment.</a:t>
            </a:r>
            <a:endParaRPr lang="en-US" sz="3200" dirty="0">
              <a:solidFill>
                <a:schemeClr val="bg1"/>
              </a:solidFill>
              <a:latin typeface="Avenir Book"/>
              <a:cs typeface="Calibri"/>
            </a:endParaRPr>
          </a:p>
        </p:txBody>
      </p:sp>
      <p:sp>
        <p:nvSpPr>
          <p:cNvPr id="4" name="Title 1">
            <a:extLst>
              <a:ext uri="{FF2B5EF4-FFF2-40B4-BE49-F238E27FC236}">
                <a16:creationId xmlns:a16="http://schemas.microsoft.com/office/drawing/2014/main" id="{489EFC5A-DA54-706B-F861-2FF35ED60DE2}"/>
              </a:ext>
            </a:extLst>
          </p:cNvPr>
          <p:cNvSpPr>
            <a:spLocks noGrp="1"/>
          </p:cNvSpPr>
          <p:nvPr>
            <p:ph type="title"/>
          </p:nvPr>
        </p:nvSpPr>
        <p:spPr>
          <a:xfrm>
            <a:off x="628650" y="77815"/>
            <a:ext cx="7886700" cy="1325563"/>
          </a:xfrm>
        </p:spPr>
        <p:txBody>
          <a:bodyPr/>
          <a:lstStyle/>
          <a:p>
            <a:pPr algn="ctr"/>
            <a:r>
              <a:rPr lang="en-US" b="1" dirty="0">
                <a:latin typeface="Avenir Medium"/>
              </a:rPr>
              <a:t>Where to Share Success Stories</a:t>
            </a:r>
            <a:endParaRPr lang="en-US" b="1" dirty="0"/>
          </a:p>
        </p:txBody>
      </p:sp>
    </p:spTree>
    <p:extLst>
      <p:ext uri="{BB962C8B-B14F-4D97-AF65-F5344CB8AC3E}">
        <p14:creationId xmlns:p14="http://schemas.microsoft.com/office/powerpoint/2010/main" val="304279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FA90F-B939-5FA1-1332-FFB2ADF8C64C}"/>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A0ED2DDE-DF17-FF30-77B4-01B29DF08580}"/>
              </a:ext>
            </a:extLst>
          </p:cNvPr>
          <p:cNvSpPr txBox="1"/>
          <p:nvPr/>
        </p:nvSpPr>
        <p:spPr>
          <a:xfrm>
            <a:off x="497457" y="844586"/>
            <a:ext cx="8149086"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FFFF"/>
                </a:solidFill>
                <a:latin typeface="Avenir Book"/>
                <a:ea typeface="+mn-lt"/>
                <a:cs typeface="+mn-lt"/>
              </a:rPr>
              <a:t>3. Share with Job Corps</a:t>
            </a:r>
            <a:endParaRPr lang="en-US" sz="3600" dirty="0">
              <a:latin typeface="Avenir Book"/>
            </a:endParaRPr>
          </a:p>
          <a:p>
            <a:pPr marL="1028700" lvl="1">
              <a:buFont typeface="Arial"/>
              <a:buChar char="•"/>
            </a:pPr>
            <a:r>
              <a:rPr lang="en-US" sz="3600" dirty="0">
                <a:solidFill>
                  <a:srgbClr val="FFFFFF"/>
                </a:solidFill>
                <a:latin typeface="Avenir Book"/>
                <a:ea typeface="+mn-lt"/>
                <a:cs typeface="+mn-lt"/>
              </a:rPr>
              <a:t> </a:t>
            </a:r>
            <a:r>
              <a:rPr lang="en-US" sz="3200" dirty="0">
                <a:solidFill>
                  <a:srgbClr val="FFFFFF"/>
                </a:solidFill>
                <a:latin typeface="Avenir Book"/>
                <a:ea typeface="+mn-lt"/>
                <a:cs typeface="+mn-lt"/>
              </a:rPr>
              <a:t>Internal</a:t>
            </a:r>
          </a:p>
          <a:p>
            <a:pPr marL="1028700" lvl="1">
              <a:buFont typeface="Arial"/>
              <a:buChar char="•"/>
            </a:pPr>
            <a:r>
              <a:rPr lang="en-US" sz="3200" dirty="0">
                <a:solidFill>
                  <a:srgbClr val="FFFFFF"/>
                </a:solidFill>
                <a:latin typeface="Avenir Book"/>
                <a:ea typeface="+mn-lt"/>
                <a:cs typeface="+mn-lt"/>
              </a:rPr>
              <a:t> External</a:t>
            </a:r>
            <a:endParaRPr lang="en-US" sz="3200" dirty="0">
              <a:solidFill>
                <a:srgbClr val="000000"/>
              </a:solidFill>
              <a:latin typeface="Avenir Book"/>
              <a:ea typeface="+mn-lt"/>
              <a:cs typeface="+mn-lt"/>
            </a:endParaRPr>
          </a:p>
          <a:p>
            <a:r>
              <a:rPr lang="en-US" sz="3600" b="1" dirty="0">
                <a:solidFill>
                  <a:srgbClr val="FFFFFF"/>
                </a:solidFill>
                <a:latin typeface="Avenir Book"/>
                <a:ea typeface="+mn-lt"/>
                <a:cs typeface="+mn-lt"/>
              </a:rPr>
              <a:t>4. Share with MP&amp;F</a:t>
            </a:r>
            <a:endParaRPr lang="en-US" sz="3600" dirty="0">
              <a:solidFill>
                <a:srgbClr val="000000"/>
              </a:solidFill>
              <a:latin typeface="Avenir Book"/>
              <a:ea typeface="+mn-lt"/>
              <a:cs typeface="+mn-lt"/>
            </a:endParaRPr>
          </a:p>
          <a:p>
            <a:pPr marL="1028700" lvl="1">
              <a:buFont typeface="Arial"/>
              <a:buChar char="•"/>
            </a:pPr>
            <a:r>
              <a:rPr lang="en-US" sz="3200" dirty="0">
                <a:solidFill>
                  <a:schemeClr val="bg1"/>
                </a:solidFill>
                <a:ea typeface="+mn-lt"/>
                <a:cs typeface="+mn-lt"/>
              </a:rPr>
              <a:t> Send to jcdigital@mpf.com</a:t>
            </a:r>
          </a:p>
          <a:p>
            <a:pPr marL="1028700" lvl="1">
              <a:buFont typeface="Arial"/>
              <a:buChar char="•"/>
            </a:pPr>
            <a:r>
              <a:rPr lang="en-US" sz="3200" dirty="0">
                <a:solidFill>
                  <a:schemeClr val="bg1"/>
                </a:solidFill>
                <a:latin typeface="Calibri"/>
                <a:ea typeface="+mn-lt"/>
                <a:cs typeface="+mn-lt"/>
              </a:rPr>
              <a:t> Submit at jcsuccess.org </a:t>
            </a:r>
          </a:p>
          <a:p>
            <a:r>
              <a:rPr lang="en-US" sz="3600" b="1" dirty="0">
                <a:solidFill>
                  <a:schemeClr val="bg1"/>
                </a:solidFill>
                <a:latin typeface="Avenir Book"/>
                <a:ea typeface="+mn-lt"/>
                <a:cs typeface="+mn-lt"/>
              </a:rPr>
              <a:t>5</a:t>
            </a:r>
            <a:r>
              <a:rPr lang="en-US" sz="3600" b="1" dirty="0">
                <a:solidFill>
                  <a:srgbClr val="FFFFFF"/>
                </a:solidFill>
                <a:latin typeface="Avenir Book"/>
                <a:ea typeface="+mn-lt"/>
                <a:cs typeface="+mn-lt"/>
              </a:rPr>
              <a:t>. Share with DOL</a:t>
            </a:r>
            <a:endParaRPr lang="en-US" sz="3600" dirty="0">
              <a:cs typeface="Calibri"/>
            </a:endParaRPr>
          </a:p>
          <a:p>
            <a:pPr marL="1028700" lvl="1">
              <a:buFont typeface="Arial"/>
              <a:buChar char="•"/>
            </a:pPr>
            <a:r>
              <a:rPr lang="en-US" sz="3600" dirty="0">
                <a:solidFill>
                  <a:srgbClr val="FFFFFF"/>
                </a:solidFill>
                <a:latin typeface="Avenir Book"/>
                <a:cs typeface="Calibri"/>
              </a:rPr>
              <a:t> </a:t>
            </a:r>
            <a:r>
              <a:rPr lang="en-US" sz="3200" dirty="0">
                <a:solidFill>
                  <a:srgbClr val="FFFFFF"/>
                </a:solidFill>
                <a:latin typeface="Avenir Book"/>
                <a:cs typeface="Calibri"/>
              </a:rPr>
              <a:t>Secretary's Newsletter</a:t>
            </a:r>
          </a:p>
          <a:p>
            <a:pPr marL="1028700" lvl="1">
              <a:buFont typeface="Arial"/>
              <a:buChar char="•"/>
            </a:pPr>
            <a:r>
              <a:rPr lang="en-US" sz="3200" dirty="0">
                <a:solidFill>
                  <a:srgbClr val="FFFFFF"/>
                </a:solidFill>
                <a:latin typeface="Avenir Book"/>
                <a:cs typeface="Calibri"/>
              </a:rPr>
              <a:t> Secretary's Blog</a:t>
            </a:r>
          </a:p>
        </p:txBody>
      </p:sp>
    </p:spTree>
    <p:extLst>
      <p:ext uri="{BB962C8B-B14F-4D97-AF65-F5344CB8AC3E}">
        <p14:creationId xmlns:p14="http://schemas.microsoft.com/office/powerpoint/2010/main" val="150450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2F8-0256-AA3E-5BDB-ED9AED96C439}"/>
              </a:ext>
            </a:extLst>
          </p:cNvPr>
          <p:cNvSpPr>
            <a:spLocks noGrp="1"/>
          </p:cNvSpPr>
          <p:nvPr>
            <p:ph type="title"/>
          </p:nvPr>
        </p:nvSpPr>
        <p:spPr>
          <a:xfrm>
            <a:off x="638255" y="134"/>
            <a:ext cx="7886700" cy="1325563"/>
          </a:xfrm>
        </p:spPr>
        <p:txBody>
          <a:bodyPr/>
          <a:lstStyle/>
          <a:p>
            <a:pPr algn="ctr"/>
            <a:r>
              <a:rPr lang="en-US" b="1">
                <a:latin typeface="Avenir Medium"/>
              </a:rPr>
              <a:t>Job Corps Success</a:t>
            </a:r>
            <a:endParaRPr lang="en-US"/>
          </a:p>
        </p:txBody>
      </p:sp>
      <p:sp>
        <p:nvSpPr>
          <p:cNvPr id="3" name="TextBox 2">
            <a:extLst>
              <a:ext uri="{FF2B5EF4-FFF2-40B4-BE49-F238E27FC236}">
                <a16:creationId xmlns:a16="http://schemas.microsoft.com/office/drawing/2014/main" id="{A9C12478-8CC2-B5F7-6D83-ED47D562B9D2}"/>
              </a:ext>
            </a:extLst>
          </p:cNvPr>
          <p:cNvSpPr txBox="1"/>
          <p:nvPr/>
        </p:nvSpPr>
        <p:spPr>
          <a:xfrm>
            <a:off x="5078852" y="2829591"/>
            <a:ext cx="39879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Avenir Book"/>
                <a:ea typeface="+mn-lt"/>
                <a:cs typeface="+mn-lt"/>
                <a:hlinkClick r:id="rId3">
                  <a:extLst>
                    <a:ext uri="{A12FA001-AC4F-418D-AE19-62706E023703}">
                      <ahyp:hlinkClr xmlns:ahyp="http://schemas.microsoft.com/office/drawing/2018/hyperlinkcolor" val="tx"/>
                    </a:ext>
                  </a:extLst>
                </a:hlinkClick>
              </a:rPr>
              <a:t>https://jcsuccess.org/</a:t>
            </a:r>
            <a:endParaRPr lang="en-US" sz="2400" b="1">
              <a:solidFill>
                <a:schemeClr val="bg1"/>
              </a:solidFill>
              <a:latin typeface="Avenir Book"/>
              <a:cs typeface="Calibri"/>
            </a:endParaRPr>
          </a:p>
          <a:p>
            <a:r>
              <a:rPr lang="en-US" sz="2400" b="1">
                <a:solidFill>
                  <a:schemeClr val="bg1"/>
                </a:solidFill>
                <a:latin typeface="Avenir Book"/>
                <a:ea typeface="+mn-lt"/>
                <a:cs typeface="+mn-lt"/>
              </a:rPr>
              <a:t>Username: </a:t>
            </a:r>
            <a:r>
              <a:rPr lang="en-US" sz="2400" b="1" err="1">
                <a:solidFill>
                  <a:schemeClr val="bg1"/>
                </a:solidFill>
                <a:latin typeface="Avenir Book"/>
                <a:ea typeface="+mn-lt"/>
                <a:cs typeface="+mn-lt"/>
              </a:rPr>
              <a:t>doljobcorps</a:t>
            </a:r>
            <a:br>
              <a:rPr lang="en-US" sz="2400" b="1">
                <a:latin typeface="Avenir Book"/>
                <a:ea typeface="+mn-lt"/>
                <a:cs typeface="+mn-lt"/>
              </a:rPr>
            </a:br>
            <a:r>
              <a:rPr lang="en-US" sz="2400" b="1">
                <a:solidFill>
                  <a:schemeClr val="bg1"/>
                </a:solidFill>
                <a:latin typeface="Avenir Book"/>
                <a:ea typeface="+mn-lt"/>
                <a:cs typeface="+mn-lt"/>
              </a:rPr>
              <a:t>Password: </a:t>
            </a:r>
            <a:r>
              <a:rPr lang="en-US" sz="2400" b="1" err="1">
                <a:solidFill>
                  <a:schemeClr val="bg1"/>
                </a:solidFill>
                <a:latin typeface="Avenir Book"/>
                <a:ea typeface="+mn-lt"/>
                <a:cs typeface="+mn-lt"/>
              </a:rPr>
              <a:t>CareersBeginHere</a:t>
            </a:r>
            <a:endParaRPr lang="en-US" sz="2400" b="1" err="1">
              <a:solidFill>
                <a:schemeClr val="bg1"/>
              </a:solidFill>
              <a:latin typeface="Avenir Book"/>
            </a:endParaRPr>
          </a:p>
        </p:txBody>
      </p:sp>
      <p:pic>
        <p:nvPicPr>
          <p:cNvPr id="12" name="Picture 12" descr="Graphical user interface, text&#10;&#10;Description automatically generated">
            <a:extLst>
              <a:ext uri="{FF2B5EF4-FFF2-40B4-BE49-F238E27FC236}">
                <a16:creationId xmlns:a16="http://schemas.microsoft.com/office/drawing/2014/main" id="{6E4F6B48-8CDC-9DED-34CE-085A91DBD10E}"/>
              </a:ext>
            </a:extLst>
          </p:cNvPr>
          <p:cNvPicPr>
            <a:picLocks noChangeAspect="1"/>
          </p:cNvPicPr>
          <p:nvPr/>
        </p:nvPicPr>
        <p:blipFill>
          <a:blip r:embed="rId4"/>
          <a:stretch>
            <a:fillRect/>
          </a:stretch>
        </p:blipFill>
        <p:spPr>
          <a:xfrm>
            <a:off x="406240" y="1142291"/>
            <a:ext cx="4392427" cy="5531083"/>
          </a:xfrm>
          <a:prstGeom prst="rect">
            <a:avLst/>
          </a:prstGeom>
          <a:ln>
            <a:solidFill>
              <a:schemeClr val="bg1"/>
            </a:solidFill>
          </a:ln>
        </p:spPr>
      </p:pic>
    </p:spTree>
    <p:extLst>
      <p:ext uri="{BB962C8B-B14F-4D97-AF65-F5344CB8AC3E}">
        <p14:creationId xmlns:p14="http://schemas.microsoft.com/office/powerpoint/2010/main" val="82333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2F8-0256-AA3E-5BDB-ED9AED96C439}"/>
              </a:ext>
            </a:extLst>
          </p:cNvPr>
          <p:cNvSpPr>
            <a:spLocks noGrp="1"/>
          </p:cNvSpPr>
          <p:nvPr>
            <p:ph type="title"/>
          </p:nvPr>
        </p:nvSpPr>
        <p:spPr>
          <a:xfrm>
            <a:off x="628650" y="38555"/>
            <a:ext cx="7886700" cy="1325563"/>
          </a:xfrm>
        </p:spPr>
        <p:txBody>
          <a:bodyPr/>
          <a:lstStyle/>
          <a:p>
            <a:pPr algn="ctr"/>
            <a:r>
              <a:rPr lang="en-US" b="1">
                <a:latin typeface="Avenir Medium"/>
              </a:rPr>
              <a:t>Find a Story</a:t>
            </a:r>
            <a:endParaRPr lang="en-US"/>
          </a:p>
        </p:txBody>
      </p:sp>
      <p:pic>
        <p:nvPicPr>
          <p:cNvPr id="5" name="Picture 5" descr="Graphical user interface, Teams&#10;&#10;Description automatically generated">
            <a:extLst>
              <a:ext uri="{FF2B5EF4-FFF2-40B4-BE49-F238E27FC236}">
                <a16:creationId xmlns:a16="http://schemas.microsoft.com/office/drawing/2014/main" id="{EFBE4F26-EED4-8762-DE96-12E916D36712}"/>
              </a:ext>
            </a:extLst>
          </p:cNvPr>
          <p:cNvPicPr>
            <a:picLocks noChangeAspect="1"/>
          </p:cNvPicPr>
          <p:nvPr/>
        </p:nvPicPr>
        <p:blipFill>
          <a:blip r:embed="rId3"/>
          <a:stretch>
            <a:fillRect/>
          </a:stretch>
        </p:blipFill>
        <p:spPr>
          <a:xfrm>
            <a:off x="2115030" y="1112230"/>
            <a:ext cx="4923544" cy="4864181"/>
          </a:xfrm>
          <a:prstGeom prst="rect">
            <a:avLst/>
          </a:prstGeom>
          <a:ln>
            <a:solidFill>
              <a:schemeClr val="bg1"/>
            </a:solidFill>
          </a:ln>
        </p:spPr>
      </p:pic>
    </p:spTree>
    <p:extLst>
      <p:ext uri="{BB962C8B-B14F-4D97-AF65-F5344CB8AC3E}">
        <p14:creationId xmlns:p14="http://schemas.microsoft.com/office/powerpoint/2010/main" val="54275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2F8-0256-AA3E-5BDB-ED9AED96C439}"/>
              </a:ext>
            </a:extLst>
          </p:cNvPr>
          <p:cNvSpPr>
            <a:spLocks noGrp="1"/>
          </p:cNvSpPr>
          <p:nvPr>
            <p:ph type="title"/>
          </p:nvPr>
        </p:nvSpPr>
        <p:spPr>
          <a:xfrm>
            <a:off x="753516" y="134"/>
            <a:ext cx="7886700" cy="1325563"/>
          </a:xfrm>
        </p:spPr>
        <p:txBody>
          <a:bodyPr/>
          <a:lstStyle/>
          <a:p>
            <a:pPr algn="ctr"/>
            <a:r>
              <a:rPr lang="en-US" b="1">
                <a:latin typeface="Avenir Medium"/>
              </a:rPr>
              <a:t>Submit a Story</a:t>
            </a:r>
            <a:endParaRPr lang="en-US"/>
          </a:p>
        </p:txBody>
      </p:sp>
      <p:pic>
        <p:nvPicPr>
          <p:cNvPr id="5" name="Picture 5" descr="Graphical user interface, text&#10;&#10;Description automatically generated">
            <a:extLst>
              <a:ext uri="{FF2B5EF4-FFF2-40B4-BE49-F238E27FC236}">
                <a16:creationId xmlns:a16="http://schemas.microsoft.com/office/drawing/2014/main" id="{838FD469-79A8-28B3-3305-D6D0F7BB643C}"/>
              </a:ext>
            </a:extLst>
          </p:cNvPr>
          <p:cNvPicPr>
            <a:picLocks noChangeAspect="1"/>
          </p:cNvPicPr>
          <p:nvPr/>
        </p:nvPicPr>
        <p:blipFill>
          <a:blip r:embed="rId3"/>
          <a:stretch>
            <a:fillRect/>
          </a:stretch>
        </p:blipFill>
        <p:spPr>
          <a:xfrm>
            <a:off x="2095820" y="1103726"/>
            <a:ext cx="4952359" cy="4823437"/>
          </a:xfrm>
          <a:prstGeom prst="rect">
            <a:avLst/>
          </a:prstGeom>
          <a:ln>
            <a:solidFill>
              <a:schemeClr val="bg1"/>
            </a:solidFill>
          </a:ln>
        </p:spPr>
      </p:pic>
    </p:spTree>
    <p:extLst>
      <p:ext uri="{BB962C8B-B14F-4D97-AF65-F5344CB8AC3E}">
        <p14:creationId xmlns:p14="http://schemas.microsoft.com/office/powerpoint/2010/main" val="143301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2F8-0256-AA3E-5BDB-ED9AED96C439}"/>
              </a:ext>
            </a:extLst>
          </p:cNvPr>
          <p:cNvSpPr>
            <a:spLocks noGrp="1"/>
          </p:cNvSpPr>
          <p:nvPr>
            <p:ph type="title"/>
          </p:nvPr>
        </p:nvSpPr>
        <p:spPr>
          <a:xfrm>
            <a:off x="177213" y="38555"/>
            <a:ext cx="8789573" cy="1325563"/>
          </a:xfrm>
        </p:spPr>
        <p:txBody>
          <a:bodyPr/>
          <a:lstStyle/>
          <a:p>
            <a:pPr algn="ctr"/>
            <a:r>
              <a:rPr lang="en-US" b="1">
                <a:latin typeface="Avenir Medium"/>
              </a:rPr>
              <a:t>Resources, FAQs and More</a:t>
            </a:r>
            <a:endParaRPr lang="en-US"/>
          </a:p>
        </p:txBody>
      </p:sp>
      <p:pic>
        <p:nvPicPr>
          <p:cNvPr id="5" name="Picture 5" descr="Graphical user interface, text&#10;&#10;Description automatically generated">
            <a:extLst>
              <a:ext uri="{FF2B5EF4-FFF2-40B4-BE49-F238E27FC236}">
                <a16:creationId xmlns:a16="http://schemas.microsoft.com/office/drawing/2014/main" id="{56E99EFF-4896-8A99-600D-366620F6E92F}"/>
              </a:ext>
            </a:extLst>
          </p:cNvPr>
          <p:cNvPicPr>
            <a:picLocks noChangeAspect="1"/>
          </p:cNvPicPr>
          <p:nvPr/>
        </p:nvPicPr>
        <p:blipFill>
          <a:blip r:embed="rId3"/>
          <a:stretch>
            <a:fillRect/>
          </a:stretch>
        </p:blipFill>
        <p:spPr>
          <a:xfrm>
            <a:off x="2047795" y="1130440"/>
            <a:ext cx="5048409" cy="4846851"/>
          </a:xfrm>
          <a:prstGeom prst="rect">
            <a:avLst/>
          </a:prstGeom>
          <a:ln>
            <a:solidFill>
              <a:schemeClr val="bg1"/>
            </a:solidFill>
          </a:ln>
        </p:spPr>
      </p:pic>
    </p:spTree>
    <p:extLst>
      <p:ext uri="{BB962C8B-B14F-4D97-AF65-F5344CB8AC3E}">
        <p14:creationId xmlns:p14="http://schemas.microsoft.com/office/powerpoint/2010/main" val="163663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2F8-0256-AA3E-5BDB-ED9AED96C439}"/>
              </a:ext>
            </a:extLst>
          </p:cNvPr>
          <p:cNvSpPr>
            <a:spLocks noGrp="1"/>
          </p:cNvSpPr>
          <p:nvPr>
            <p:ph type="title"/>
          </p:nvPr>
        </p:nvSpPr>
        <p:spPr>
          <a:xfrm>
            <a:off x="640810" y="-143051"/>
            <a:ext cx="7886700" cy="1325563"/>
          </a:xfrm>
        </p:spPr>
        <p:txBody>
          <a:bodyPr/>
          <a:lstStyle/>
          <a:p>
            <a:pPr algn="ctr"/>
            <a:r>
              <a:rPr lang="en-US" b="1">
                <a:latin typeface="Avenir Medium"/>
              </a:rPr>
              <a:t>Job Corps Hall of Fame</a:t>
            </a:r>
            <a:endParaRPr lang="en-US"/>
          </a:p>
        </p:txBody>
      </p:sp>
      <p:pic>
        <p:nvPicPr>
          <p:cNvPr id="3" name="Picture 2" descr="A collage of people with a qr code&#10;&#10;Description automatically generated">
            <a:extLst>
              <a:ext uri="{FF2B5EF4-FFF2-40B4-BE49-F238E27FC236}">
                <a16:creationId xmlns:a16="http://schemas.microsoft.com/office/drawing/2014/main" id="{FEF5B6E7-5820-C843-4224-7BF574949B57}"/>
              </a:ext>
            </a:extLst>
          </p:cNvPr>
          <p:cNvPicPr>
            <a:picLocks noChangeAspect="1"/>
          </p:cNvPicPr>
          <p:nvPr/>
        </p:nvPicPr>
        <p:blipFill>
          <a:blip r:embed="rId4"/>
          <a:stretch>
            <a:fillRect/>
          </a:stretch>
        </p:blipFill>
        <p:spPr>
          <a:xfrm>
            <a:off x="2677007" y="961487"/>
            <a:ext cx="3820617" cy="5716649"/>
          </a:xfrm>
          <a:prstGeom prst="rect">
            <a:avLst/>
          </a:prstGeom>
        </p:spPr>
      </p:pic>
    </p:spTree>
    <p:extLst>
      <p:ext uri="{BB962C8B-B14F-4D97-AF65-F5344CB8AC3E}">
        <p14:creationId xmlns:p14="http://schemas.microsoft.com/office/powerpoint/2010/main" val="365974350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52E49-C25A-4D86-9BA2-1149FF08F928}"/>
              </a:ext>
            </a:extLst>
          </p:cNvPr>
          <p:cNvSpPr>
            <a:spLocks noGrp="1"/>
          </p:cNvSpPr>
          <p:nvPr>
            <p:ph idx="1"/>
          </p:nvPr>
        </p:nvSpPr>
        <p:spPr>
          <a:xfrm>
            <a:off x="283595" y="1834462"/>
            <a:ext cx="8591190" cy="4069867"/>
          </a:xfrm>
        </p:spPr>
        <p:txBody>
          <a:bodyPr vert="horz" lIns="91440" tIns="45720" rIns="91440" bIns="45720" rtlCol="0" anchor="t">
            <a:normAutofit fontScale="25000" lnSpcReduction="20000"/>
          </a:bodyPr>
          <a:lstStyle/>
          <a:p>
            <a:pPr marL="0" indent="0" algn="ctr">
              <a:lnSpc>
                <a:spcPct val="120000"/>
              </a:lnSpc>
              <a:buNone/>
            </a:pPr>
            <a:r>
              <a:rPr lang="en-US" sz="11200" dirty="0">
                <a:latin typeface="Avenir Book"/>
                <a:cs typeface="Arial"/>
              </a:rPr>
              <a:t>Please send success story leads to </a:t>
            </a:r>
            <a:r>
              <a:rPr lang="en-US" sz="11200" b="1" dirty="0">
                <a:latin typeface="Avenir Book"/>
                <a:cs typeface="Arial"/>
              </a:rPr>
              <a:t>jcsuccess.org/submit-a-story</a:t>
            </a:r>
            <a:r>
              <a:rPr lang="en-US" sz="11200" dirty="0">
                <a:latin typeface="Avenir Book"/>
                <a:cs typeface="Arial"/>
              </a:rPr>
              <a:t> </a:t>
            </a:r>
            <a:endParaRPr lang="en-US" sz="11200" b="1">
              <a:cs typeface="Arial"/>
            </a:endParaRPr>
          </a:p>
          <a:p>
            <a:pPr marL="0" indent="0" algn="ctr">
              <a:lnSpc>
                <a:spcPct val="120000"/>
              </a:lnSpc>
              <a:buNone/>
            </a:pPr>
            <a:r>
              <a:rPr lang="en-US" sz="11200" dirty="0">
                <a:latin typeface="Avenir Book"/>
                <a:cs typeface="Arial"/>
              </a:rPr>
              <a:t>or e-mail </a:t>
            </a:r>
            <a:r>
              <a:rPr lang="en-US" sz="11200" b="1" dirty="0">
                <a:latin typeface="Avenir Book"/>
                <a:cs typeface="Arial"/>
              </a:rPr>
              <a:t>jcdigital@mpf.com</a:t>
            </a:r>
            <a:r>
              <a:rPr lang="en-US" sz="11200" dirty="0">
                <a:latin typeface="Avenir Book"/>
                <a:cs typeface="Arial"/>
              </a:rPr>
              <a:t>.</a:t>
            </a:r>
            <a:endParaRPr lang="en-US" sz="11200" b="1">
              <a:cs typeface="Arial"/>
            </a:endParaRPr>
          </a:p>
          <a:p>
            <a:pPr marL="0" indent="0" algn="ctr">
              <a:lnSpc>
                <a:spcPct val="120000"/>
              </a:lnSpc>
              <a:buNone/>
            </a:pPr>
            <a:endParaRPr lang="en-US" sz="11200">
              <a:cs typeface="Arial" panose="020B0604020202020204" pitchFamily="34" charset="0"/>
            </a:endParaRPr>
          </a:p>
          <a:p>
            <a:pPr marL="0" indent="0" algn="ctr">
              <a:lnSpc>
                <a:spcPct val="120000"/>
              </a:lnSpc>
              <a:buNone/>
            </a:pPr>
            <a:r>
              <a:rPr lang="en-US" sz="11200" dirty="0">
                <a:latin typeface="Avenir Book"/>
                <a:cs typeface="Arial"/>
              </a:rPr>
              <a:t>For questions or to share other social media content leads, e-mail </a:t>
            </a:r>
            <a:r>
              <a:rPr lang="en-US" sz="11200" b="1" dirty="0">
                <a:latin typeface="Avenir Book"/>
                <a:cs typeface="Arial"/>
              </a:rPr>
              <a:t>jcdigital@mpf.com</a:t>
            </a:r>
            <a:r>
              <a:rPr lang="en-US" sz="11200" dirty="0">
                <a:latin typeface="Avenir Book"/>
                <a:cs typeface="Arial"/>
              </a:rPr>
              <a:t>.</a:t>
            </a:r>
            <a:endParaRPr lang="en-US"/>
          </a:p>
          <a:p>
            <a:pPr marL="0" indent="0" algn="ctr">
              <a:lnSpc>
                <a:spcPct val="120000"/>
              </a:lnSpc>
              <a:buNone/>
            </a:pPr>
            <a:endParaRPr lang="en-US" sz="11200">
              <a:cs typeface="Arial" panose="020B0604020202020204" pitchFamily="34" charset="0"/>
            </a:endParaRPr>
          </a:p>
          <a:p>
            <a:pPr marL="0" indent="0" algn="ctr">
              <a:lnSpc>
                <a:spcPct val="120000"/>
              </a:lnSpc>
              <a:buNone/>
            </a:pPr>
            <a:r>
              <a:rPr lang="en-US" sz="11200" dirty="0">
                <a:latin typeface="Avenir Book"/>
                <a:cs typeface="Arial"/>
              </a:rPr>
              <a:t>Call us at (615) 259-4000.</a:t>
            </a:r>
            <a:endParaRPr lang="en-US" sz="11200">
              <a:cs typeface="Arial"/>
            </a:endParaRPr>
          </a:p>
          <a:p>
            <a:pPr marL="0" indent="0" algn="ctr">
              <a:buNone/>
            </a:pPr>
            <a:endParaRPr lang="en-US" sz="4400" b="1"/>
          </a:p>
        </p:txBody>
      </p:sp>
      <p:sp>
        <p:nvSpPr>
          <p:cNvPr id="4" name="Title 1">
            <a:extLst>
              <a:ext uri="{FF2B5EF4-FFF2-40B4-BE49-F238E27FC236}">
                <a16:creationId xmlns:a16="http://schemas.microsoft.com/office/drawing/2014/main" id="{9EF778DD-3E79-4ED9-8CA3-0353766D99CB}"/>
              </a:ext>
            </a:extLst>
          </p:cNvPr>
          <p:cNvSpPr>
            <a:spLocks noGrp="1"/>
          </p:cNvSpPr>
          <p:nvPr>
            <p:ph type="title"/>
          </p:nvPr>
        </p:nvSpPr>
        <p:spPr>
          <a:xfrm>
            <a:off x="723900" y="321994"/>
            <a:ext cx="7696200" cy="1325563"/>
          </a:xfrm>
        </p:spPr>
        <p:txBody>
          <a:bodyPr/>
          <a:lstStyle/>
          <a:p>
            <a:pPr algn="ctr"/>
            <a:r>
              <a:rPr lang="en-US" b="1"/>
              <a:t>Questions?</a:t>
            </a:r>
          </a:p>
        </p:txBody>
      </p:sp>
    </p:spTree>
    <p:extLst>
      <p:ext uri="{BB962C8B-B14F-4D97-AF65-F5344CB8AC3E}">
        <p14:creationId xmlns:p14="http://schemas.microsoft.com/office/powerpoint/2010/main" val="2675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p:txBody>
          <a:bodyPr/>
          <a:lstStyle/>
          <a:p>
            <a:pPr algn="ctr"/>
            <a:r>
              <a:rPr lang="en-US" b="1"/>
              <a:t>Overview</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628650" y="1690689"/>
            <a:ext cx="7886700" cy="4351338"/>
          </a:xfrm>
        </p:spPr>
        <p:txBody>
          <a:bodyPr vert="horz" lIns="91440" tIns="45720" rIns="91440" bIns="45720" rtlCol="0" anchor="t">
            <a:normAutofit/>
          </a:bodyPr>
          <a:lstStyle/>
          <a:p>
            <a:pPr marL="742950" indent="-742950" defTabSz="457200">
              <a:buAutoNum type="arabicPeriod"/>
              <a:defRPr/>
            </a:pPr>
            <a:r>
              <a:rPr lang="en-US" sz="3200" dirty="0">
                <a:latin typeface="Avenir Book"/>
                <a:cs typeface="Calibri Light"/>
              </a:rPr>
              <a:t>What makes a great success story</a:t>
            </a:r>
          </a:p>
          <a:p>
            <a:pPr marL="742950" indent="-742950" defTabSz="457200">
              <a:buAutoNum type="arabicPeriod"/>
              <a:defRPr/>
            </a:pPr>
            <a:r>
              <a:rPr lang="en-US" sz="3200" dirty="0">
                <a:latin typeface="Avenir Book"/>
                <a:cs typeface="Calibri Light"/>
              </a:rPr>
              <a:t>How to capture success stories</a:t>
            </a:r>
          </a:p>
          <a:p>
            <a:pPr marL="742950" indent="-742950" defTabSz="457200">
              <a:buAutoNum type="arabicPeriod"/>
              <a:defRPr/>
            </a:pPr>
            <a:r>
              <a:rPr lang="en-US" sz="3200" dirty="0">
                <a:latin typeface="Avenir Book"/>
                <a:cs typeface="Calibri Light"/>
              </a:rPr>
              <a:t>How success stories can be used</a:t>
            </a:r>
          </a:p>
          <a:p>
            <a:pPr marL="742950" indent="-742950" defTabSz="457200">
              <a:buAutoNum type="arabicPeriod"/>
              <a:defRPr/>
            </a:pPr>
            <a:r>
              <a:rPr lang="en-US" sz="3200" dirty="0">
                <a:latin typeface="Avenir Book"/>
                <a:cs typeface="Calibri Light"/>
              </a:rPr>
              <a:t>How to use and access JCSuccess.org</a:t>
            </a:r>
            <a:endParaRPr lang="en-US" sz="3200" dirty="0">
              <a:latin typeface="Avenir Book"/>
              <a:cs typeface="Calibri Light" panose="020F0302020204030204" pitchFamily="34" charset="0"/>
            </a:endParaRPr>
          </a:p>
          <a:p>
            <a:pPr marL="0" indent="0" defTabSz="457200">
              <a:buNone/>
              <a:defRPr/>
            </a:pPr>
            <a:br>
              <a:rPr lang="en-US" sz="2800" dirty="0">
                <a:latin typeface="Avenir Book"/>
                <a:cs typeface="Calibri Light" panose="020F0302020204030204" pitchFamily="34" charset="0"/>
              </a:rPr>
            </a:br>
            <a:endParaRPr lang="en-US" sz="2800">
              <a:latin typeface="Avenir Book"/>
              <a:cs typeface="Calibri Light" panose="020F0302020204030204" pitchFamily="34" charset="0"/>
            </a:endParaRPr>
          </a:p>
          <a:p>
            <a:pPr marL="0" indent="0" defTabSz="457200">
              <a:buNone/>
              <a:defRPr/>
            </a:pPr>
            <a:r>
              <a:rPr lang="en-US" sz="2400" dirty="0">
                <a:latin typeface="Avenir Book"/>
                <a:cs typeface="Calibri Light"/>
              </a:rPr>
              <a:t>You will be able to find this presentation under the “Webinars” section at JCMarketplace.com. </a:t>
            </a:r>
            <a:endParaRPr lang="en-US" sz="2400" dirty="0">
              <a:latin typeface="Avenir Book"/>
              <a:cs typeface="Calibri Light" panose="020F0302020204030204" pitchFamily="34" charset="0"/>
            </a:endParaRPr>
          </a:p>
          <a:p>
            <a:endParaRPr lang="en-US"/>
          </a:p>
        </p:txBody>
      </p:sp>
    </p:spTree>
    <p:extLst>
      <p:ext uri="{BB962C8B-B14F-4D97-AF65-F5344CB8AC3E}">
        <p14:creationId xmlns:p14="http://schemas.microsoft.com/office/powerpoint/2010/main" val="175296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2716-F33B-4E88-B7C4-0D49E3209370}"/>
              </a:ext>
            </a:extLst>
          </p:cNvPr>
          <p:cNvSpPr>
            <a:spLocks noGrp="1"/>
          </p:cNvSpPr>
          <p:nvPr>
            <p:ph type="title"/>
          </p:nvPr>
        </p:nvSpPr>
        <p:spPr/>
        <p:txBody>
          <a:bodyPr/>
          <a:lstStyle/>
          <a:p>
            <a:pPr algn="ctr"/>
            <a:r>
              <a:rPr lang="en-US" b="1"/>
              <a:t>What is a success story?</a:t>
            </a:r>
          </a:p>
        </p:txBody>
      </p:sp>
      <p:sp>
        <p:nvSpPr>
          <p:cNvPr id="3" name="Content Placeholder 2">
            <a:extLst>
              <a:ext uri="{FF2B5EF4-FFF2-40B4-BE49-F238E27FC236}">
                <a16:creationId xmlns:a16="http://schemas.microsoft.com/office/drawing/2014/main" id="{8250DD1A-2A40-4044-B1D3-0BA23453098A}"/>
              </a:ext>
            </a:extLst>
          </p:cNvPr>
          <p:cNvSpPr>
            <a:spLocks noGrp="1"/>
          </p:cNvSpPr>
          <p:nvPr>
            <p:ph idx="1"/>
          </p:nvPr>
        </p:nvSpPr>
        <p:spPr>
          <a:xfrm>
            <a:off x="628650" y="2093843"/>
            <a:ext cx="7886700" cy="4083120"/>
          </a:xfrm>
        </p:spPr>
        <p:txBody>
          <a:bodyPr vert="horz" lIns="91440" tIns="45720" rIns="91440" bIns="45720" rtlCol="0" anchor="t">
            <a:normAutofit/>
          </a:bodyPr>
          <a:lstStyle/>
          <a:p>
            <a:pPr marL="457200" indent="-457200"/>
            <a:r>
              <a:rPr lang="en-US" sz="3200" dirty="0">
                <a:latin typeface="Avenir Book"/>
              </a:rPr>
              <a:t>A personal account of how Job Corps helped a student, alumni, employer </a:t>
            </a:r>
            <a:endParaRPr lang="en-US" sz="3200" dirty="0"/>
          </a:p>
          <a:p>
            <a:pPr marL="0" indent="0">
              <a:buNone/>
            </a:pPr>
            <a:endParaRPr lang="en-US" sz="3200" dirty="0"/>
          </a:p>
          <a:p>
            <a:pPr marL="457200" indent="-457200"/>
            <a:r>
              <a:rPr lang="en-US" sz="3200" dirty="0">
                <a:latin typeface="Avenir Book"/>
              </a:rPr>
              <a:t>Good news</a:t>
            </a:r>
            <a:endParaRPr lang="en-US" sz="3200" dirty="0"/>
          </a:p>
          <a:p>
            <a:pPr marL="457200" indent="-457200"/>
            <a:endParaRPr lang="en-US" sz="3200" dirty="0">
              <a:latin typeface="Avenir Book"/>
            </a:endParaRPr>
          </a:p>
          <a:p>
            <a:pPr marL="457200" indent="-457200"/>
            <a:r>
              <a:rPr lang="en-US" sz="3200" dirty="0">
                <a:latin typeface="Avenir Book"/>
              </a:rPr>
              <a:t>A personal story/snapshot that shows that Job Corps works</a:t>
            </a:r>
            <a:endParaRPr lang="en-US" sz="3200"/>
          </a:p>
        </p:txBody>
      </p:sp>
    </p:spTree>
    <p:extLst>
      <p:ext uri="{BB962C8B-B14F-4D97-AF65-F5344CB8AC3E}">
        <p14:creationId xmlns:p14="http://schemas.microsoft.com/office/powerpoint/2010/main" val="125617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254D-5A2F-4A59-BBE9-D71B3C2F5427}"/>
              </a:ext>
            </a:extLst>
          </p:cNvPr>
          <p:cNvSpPr>
            <a:spLocks noGrp="1"/>
          </p:cNvSpPr>
          <p:nvPr>
            <p:ph type="title"/>
          </p:nvPr>
        </p:nvSpPr>
        <p:spPr/>
        <p:txBody>
          <a:bodyPr/>
          <a:lstStyle/>
          <a:p>
            <a:pPr algn="ctr"/>
            <a:r>
              <a:rPr lang="en-US" b="1" dirty="0">
                <a:latin typeface="Avenir Medium"/>
              </a:rPr>
              <a:t>Important Success Story Indicators</a:t>
            </a:r>
          </a:p>
        </p:txBody>
      </p:sp>
      <p:sp>
        <p:nvSpPr>
          <p:cNvPr id="3" name="Content Placeholder 2">
            <a:extLst>
              <a:ext uri="{FF2B5EF4-FFF2-40B4-BE49-F238E27FC236}">
                <a16:creationId xmlns:a16="http://schemas.microsoft.com/office/drawing/2014/main" id="{809FD6CF-4C3C-49D6-89E0-1092967E4EE7}"/>
              </a:ext>
            </a:extLst>
          </p:cNvPr>
          <p:cNvSpPr>
            <a:spLocks noGrp="1"/>
          </p:cNvSpPr>
          <p:nvPr>
            <p:ph idx="1"/>
          </p:nvPr>
        </p:nvSpPr>
        <p:spPr>
          <a:xfrm>
            <a:off x="628649" y="1825624"/>
            <a:ext cx="7728541" cy="4667249"/>
          </a:xfrm>
        </p:spPr>
        <p:txBody>
          <a:bodyPr vert="horz" lIns="91440" tIns="45720" rIns="91440" bIns="45720" rtlCol="0" anchor="t">
            <a:normAutofit lnSpcReduction="10000"/>
          </a:bodyPr>
          <a:lstStyle/>
          <a:p>
            <a:r>
              <a:rPr lang="en-US" sz="3000">
                <a:latin typeface="Avenir Book"/>
              </a:rPr>
              <a:t>Successful alumni</a:t>
            </a:r>
            <a:endParaRPr lang="en-US" sz="3000"/>
          </a:p>
          <a:p>
            <a:endParaRPr lang="en-US" sz="3000"/>
          </a:p>
          <a:p>
            <a:r>
              <a:rPr lang="en-US" sz="3000">
                <a:latin typeface="Avenir Book"/>
              </a:rPr>
              <a:t>Good wage or higher education</a:t>
            </a:r>
          </a:p>
          <a:p>
            <a:endParaRPr lang="en-US" sz="3000"/>
          </a:p>
          <a:p>
            <a:r>
              <a:rPr lang="en-US" sz="3000">
                <a:latin typeface="Avenir Book"/>
              </a:rPr>
              <a:t>Job training match</a:t>
            </a:r>
          </a:p>
          <a:p>
            <a:endParaRPr lang="en-US" sz="3000"/>
          </a:p>
          <a:p>
            <a:r>
              <a:rPr lang="en-US" sz="3000">
                <a:latin typeface="Avenir Book"/>
              </a:rPr>
              <a:t>Overcoming challenges</a:t>
            </a:r>
          </a:p>
          <a:p>
            <a:endParaRPr lang="en-US" sz="3000"/>
          </a:p>
          <a:p>
            <a:r>
              <a:rPr lang="en-US" sz="3000">
                <a:latin typeface="Avenir Book"/>
              </a:rPr>
              <a:t>The friend test</a:t>
            </a:r>
          </a:p>
          <a:p>
            <a:pPr marL="0" indent="0">
              <a:buNone/>
            </a:pPr>
            <a:endParaRPr lang="en-US"/>
          </a:p>
        </p:txBody>
      </p:sp>
    </p:spTree>
    <p:extLst>
      <p:ext uri="{BB962C8B-B14F-4D97-AF65-F5344CB8AC3E}">
        <p14:creationId xmlns:p14="http://schemas.microsoft.com/office/powerpoint/2010/main" val="81676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F841-83FC-48C3-A5B4-C8ECFE292CF9}"/>
              </a:ext>
            </a:extLst>
          </p:cNvPr>
          <p:cNvSpPr>
            <a:spLocks noGrp="1"/>
          </p:cNvSpPr>
          <p:nvPr>
            <p:ph type="title"/>
          </p:nvPr>
        </p:nvSpPr>
        <p:spPr>
          <a:xfrm>
            <a:off x="1650637" y="646196"/>
            <a:ext cx="5857098" cy="882120"/>
          </a:xfrm>
        </p:spPr>
        <p:txBody>
          <a:bodyPr>
            <a:noAutofit/>
          </a:bodyPr>
          <a:lstStyle/>
          <a:p>
            <a:pPr algn="ctr"/>
            <a:r>
              <a:rPr lang="en-US" b="1" dirty="0">
                <a:latin typeface="Avenir Medium"/>
              </a:rPr>
              <a:t>Why are Success Stories important?</a:t>
            </a:r>
          </a:p>
        </p:txBody>
      </p:sp>
      <p:sp>
        <p:nvSpPr>
          <p:cNvPr id="3" name="TextBox 2">
            <a:extLst>
              <a:ext uri="{FF2B5EF4-FFF2-40B4-BE49-F238E27FC236}">
                <a16:creationId xmlns:a16="http://schemas.microsoft.com/office/drawing/2014/main" id="{7463372E-9E5B-4501-B30E-913A9262FD97}"/>
              </a:ext>
            </a:extLst>
          </p:cNvPr>
          <p:cNvSpPr txBox="1"/>
          <p:nvPr/>
        </p:nvSpPr>
        <p:spPr>
          <a:xfrm>
            <a:off x="749929" y="1857604"/>
            <a:ext cx="7644138" cy="4062651"/>
          </a:xfrm>
          <a:prstGeom prst="rect">
            <a:avLst/>
          </a:prstGeom>
          <a:noFill/>
        </p:spPr>
        <p:txBody>
          <a:bodyPr wrap="square" lIns="91440" tIns="45720" rIns="91440" bIns="45720" rtlCol="0" anchor="t">
            <a:spAutoFit/>
          </a:bodyPr>
          <a:lstStyle/>
          <a:p>
            <a:pPr marL="0" indent="0" algn="ctr">
              <a:buNone/>
            </a:pPr>
            <a:r>
              <a:rPr lang="en-US" sz="3000" b="1" dirty="0">
                <a:solidFill>
                  <a:schemeClr val="bg1"/>
                </a:solidFill>
                <a:latin typeface="Avenir Book"/>
                <a:cs typeface="Arial"/>
              </a:rPr>
              <a:t>Successful alumni: </a:t>
            </a:r>
            <a:r>
              <a:rPr lang="en-US" sz="3000" dirty="0">
                <a:solidFill>
                  <a:schemeClr val="bg1"/>
                </a:solidFill>
                <a:latin typeface="Avenir Book"/>
                <a:cs typeface="Arial"/>
              </a:rPr>
              <a:t>your best, most powerful, most impactful communications tool</a:t>
            </a:r>
          </a:p>
          <a:p>
            <a:pPr marL="0" indent="0" algn="ctr">
              <a:buNone/>
            </a:pPr>
            <a:endParaRPr lang="en-US" sz="3000">
              <a:solidFill>
                <a:schemeClr val="bg1"/>
              </a:solidFill>
              <a:latin typeface="Avenir Book"/>
              <a:cs typeface="Arial" panose="020B0604020202020204" pitchFamily="34" charset="0"/>
            </a:endParaRPr>
          </a:p>
          <a:p>
            <a:pPr marL="0" indent="0" algn="ctr">
              <a:buNone/>
            </a:pPr>
            <a:r>
              <a:rPr lang="en-US" sz="3000" dirty="0">
                <a:solidFill>
                  <a:schemeClr val="bg1"/>
                </a:solidFill>
                <a:latin typeface="Avenir Book"/>
                <a:cs typeface="Arial"/>
              </a:rPr>
              <a:t>Job Corps’ target audience told us this is who they want to hear from</a:t>
            </a:r>
          </a:p>
          <a:p>
            <a:pPr marL="0" indent="0" algn="ctr">
              <a:buNone/>
            </a:pPr>
            <a:endParaRPr lang="en-US" sz="3000">
              <a:solidFill>
                <a:schemeClr val="bg1"/>
              </a:solidFill>
              <a:latin typeface="Avenir Book"/>
              <a:cs typeface="Arial" panose="020B0604020202020204" pitchFamily="34" charset="0"/>
            </a:endParaRPr>
          </a:p>
          <a:p>
            <a:pPr marL="0" indent="0" algn="ctr">
              <a:buNone/>
            </a:pPr>
            <a:r>
              <a:rPr lang="en-US" sz="3000" dirty="0">
                <a:solidFill>
                  <a:schemeClr val="bg1"/>
                </a:solidFill>
                <a:latin typeface="Avenir Book"/>
                <a:cs typeface="Arial"/>
              </a:rPr>
              <a:t>Success stories help the reader connect personally</a:t>
            </a:r>
          </a:p>
          <a:p>
            <a:endParaRPr lang="en-US"/>
          </a:p>
        </p:txBody>
      </p:sp>
    </p:spTree>
    <p:extLst>
      <p:ext uri="{BB962C8B-B14F-4D97-AF65-F5344CB8AC3E}">
        <p14:creationId xmlns:p14="http://schemas.microsoft.com/office/powerpoint/2010/main" val="290728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8DE6-D3D7-4D0A-9E79-4DFE21DA600C}"/>
              </a:ext>
            </a:extLst>
          </p:cNvPr>
          <p:cNvSpPr>
            <a:spLocks noGrp="1"/>
          </p:cNvSpPr>
          <p:nvPr>
            <p:ph type="title"/>
          </p:nvPr>
        </p:nvSpPr>
        <p:spPr>
          <a:xfrm>
            <a:off x="628650" y="158352"/>
            <a:ext cx="7886700" cy="1325563"/>
          </a:xfrm>
        </p:spPr>
        <p:txBody>
          <a:bodyPr/>
          <a:lstStyle/>
          <a:p>
            <a:pPr algn="ctr"/>
            <a:r>
              <a:rPr lang="en-US" b="1"/>
              <a:t>Why is it important?</a:t>
            </a:r>
          </a:p>
        </p:txBody>
      </p:sp>
      <p:sp>
        <p:nvSpPr>
          <p:cNvPr id="3" name="TextBox 2">
            <a:extLst>
              <a:ext uri="{FF2B5EF4-FFF2-40B4-BE49-F238E27FC236}">
                <a16:creationId xmlns:a16="http://schemas.microsoft.com/office/drawing/2014/main" id="{50407CD8-4A0B-49DD-A6D0-828700858E8D}"/>
              </a:ext>
            </a:extLst>
          </p:cNvPr>
          <p:cNvSpPr txBox="1"/>
          <p:nvPr/>
        </p:nvSpPr>
        <p:spPr>
          <a:xfrm>
            <a:off x="628650" y="1669976"/>
            <a:ext cx="4181549" cy="4524315"/>
          </a:xfrm>
          <a:prstGeom prst="rect">
            <a:avLst/>
          </a:prstGeom>
          <a:solidFill>
            <a:schemeClr val="bg1"/>
          </a:solidFill>
          <a:ln w="38100">
            <a:solidFill>
              <a:schemeClr val="bg1"/>
            </a:solidFill>
          </a:ln>
        </p:spPr>
        <p:txBody>
          <a:bodyPr wrap="square" lIns="91440" tIns="45720" rIns="91440" bIns="45720" rtlCol="0" anchor="t">
            <a:spAutoFit/>
          </a:bodyPr>
          <a:lstStyle/>
          <a:p>
            <a:r>
              <a:rPr lang="en-US" dirty="0">
                <a:latin typeface="Avenir Medium"/>
              </a:rPr>
              <a:t>I am looking to highlight a Job Corps success story in an upcoming installment of the DOL newsletter. I’m looking for recent JC success stories from TN, NC, SC, GA, FL, AL or MS. Please provide me any information you may have and all contact information for the person. I will contact them and ask a few questions to get their perspective, etc. I would like to talk to them as early as possible this week.</a:t>
            </a:r>
          </a:p>
          <a:p>
            <a:endParaRPr lang="en-US">
              <a:latin typeface="Avenir Medium"/>
            </a:endParaRPr>
          </a:p>
          <a:p>
            <a:r>
              <a:rPr lang="en-US" dirty="0">
                <a:latin typeface="Avenir Medium"/>
              </a:rPr>
              <a:t>Thanks, </a:t>
            </a:r>
          </a:p>
          <a:p>
            <a:endParaRPr lang="en-US">
              <a:latin typeface="Avenir Medium"/>
            </a:endParaRPr>
          </a:p>
          <a:p>
            <a:r>
              <a:rPr lang="en-US" dirty="0">
                <a:latin typeface="Avenir Medium"/>
              </a:rPr>
              <a:t>Deputy Regional Director-Public Affairs –Atlanta</a:t>
            </a:r>
          </a:p>
          <a:p>
            <a:endParaRPr lang="en-US" dirty="0">
              <a:latin typeface="Avenir Medium"/>
            </a:endParaRPr>
          </a:p>
        </p:txBody>
      </p:sp>
      <p:sp>
        <p:nvSpPr>
          <p:cNvPr id="10" name="TextBox 9">
            <a:extLst>
              <a:ext uri="{FF2B5EF4-FFF2-40B4-BE49-F238E27FC236}">
                <a16:creationId xmlns:a16="http://schemas.microsoft.com/office/drawing/2014/main" id="{8D62C53E-BE0B-4667-867C-17D47A204415}"/>
              </a:ext>
            </a:extLst>
          </p:cNvPr>
          <p:cNvSpPr txBox="1"/>
          <p:nvPr/>
        </p:nvSpPr>
        <p:spPr>
          <a:xfrm>
            <a:off x="5089376" y="1713107"/>
            <a:ext cx="3893355" cy="2400657"/>
          </a:xfrm>
          <a:prstGeom prst="rect">
            <a:avLst/>
          </a:prstGeom>
          <a:noFill/>
        </p:spPr>
        <p:txBody>
          <a:bodyPr wrap="square">
            <a:spAutoFit/>
          </a:bodyPr>
          <a:lstStyle/>
          <a:p>
            <a:pPr marL="0" indent="0">
              <a:buNone/>
            </a:pPr>
            <a:r>
              <a:rPr lang="en-US" sz="3000" b="1">
                <a:solidFill>
                  <a:schemeClr val="bg1"/>
                </a:solidFill>
                <a:latin typeface="Avenir Book"/>
              </a:rPr>
              <a:t>How do you capture the data?</a:t>
            </a:r>
          </a:p>
          <a:p>
            <a:pPr marL="0" indent="0">
              <a:buNone/>
            </a:pPr>
            <a:endParaRPr lang="en-US" sz="3000" b="1">
              <a:solidFill>
                <a:schemeClr val="bg1"/>
              </a:solidFill>
              <a:latin typeface="Avenir Book"/>
            </a:endParaRPr>
          </a:p>
          <a:p>
            <a:pPr marL="742950" indent="-742950">
              <a:buAutoNum type="arabicPeriod"/>
            </a:pPr>
            <a:r>
              <a:rPr lang="en-US" sz="3000">
                <a:solidFill>
                  <a:schemeClr val="bg1"/>
                </a:solidFill>
                <a:latin typeface="Avenir Book"/>
              </a:rPr>
              <a:t>With lots of help</a:t>
            </a:r>
          </a:p>
          <a:p>
            <a:pPr marL="742950" indent="-742950">
              <a:buAutoNum type="arabicPeriod"/>
            </a:pPr>
            <a:r>
              <a:rPr lang="en-US" sz="3000">
                <a:solidFill>
                  <a:schemeClr val="bg1"/>
                </a:solidFill>
                <a:latin typeface="Avenir Book"/>
              </a:rPr>
              <a:t>Use a template</a:t>
            </a:r>
          </a:p>
        </p:txBody>
      </p:sp>
    </p:spTree>
    <p:extLst>
      <p:ext uri="{BB962C8B-B14F-4D97-AF65-F5344CB8AC3E}">
        <p14:creationId xmlns:p14="http://schemas.microsoft.com/office/powerpoint/2010/main" val="278527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94B32A-AB34-47C6-A25C-E1DDF7773B59}"/>
              </a:ext>
            </a:extLst>
          </p:cNvPr>
          <p:cNvSpPr txBox="1"/>
          <p:nvPr/>
        </p:nvSpPr>
        <p:spPr>
          <a:xfrm>
            <a:off x="412450" y="2935960"/>
            <a:ext cx="8669558" cy="3416320"/>
          </a:xfrm>
          <a:prstGeom prst="rect">
            <a:avLst/>
          </a:prstGeom>
          <a:noFill/>
        </p:spPr>
        <p:txBody>
          <a:bodyPr wrap="square" lIns="91440" tIns="45720" rIns="91440" bIns="45720" rtlCol="0" anchor="t">
            <a:spAutoFit/>
          </a:bodyPr>
          <a:lstStyle/>
          <a:p>
            <a:r>
              <a:rPr lang="en-US" dirty="0">
                <a:solidFill>
                  <a:schemeClr val="bg1"/>
                </a:solidFill>
                <a:latin typeface="Avenir Book"/>
                <a:cs typeface="Arial"/>
              </a:rPr>
              <a:t>Mirella Solis is a security specialist for a high-security company where her primary responsibilities include access control and ensuring the building, employees and guests remain safe at all times. She trained in both Security and Office Administration so she could combine skills and put them into practice. </a:t>
            </a:r>
            <a:endParaRPr lang="en-US" dirty="0">
              <a:solidFill>
                <a:schemeClr val="bg1"/>
              </a:solidFill>
            </a:endParaRPr>
          </a:p>
          <a:p>
            <a:endParaRPr lang="en-US">
              <a:solidFill>
                <a:schemeClr val="bg1"/>
              </a:solidFill>
              <a:latin typeface="Avenir Book"/>
              <a:cs typeface="Arial"/>
            </a:endParaRPr>
          </a:p>
          <a:p>
            <a:r>
              <a:rPr lang="en-US" dirty="0">
                <a:solidFill>
                  <a:schemeClr val="bg1"/>
                </a:solidFill>
                <a:latin typeface="Avenir Book"/>
                <a:cs typeface="Arial"/>
              </a:rPr>
              <a:t>Job Corps gave her the opportunity to train in a field and work toward goals that she had always aspired to. Not only did Mirella embrace her time at Job Corps professionally, but she also became a part of the Job Corps community and attended center activities, with her fondest memories being the community bonfires.</a:t>
            </a:r>
            <a:endParaRPr lang="en-US" dirty="0">
              <a:solidFill>
                <a:schemeClr val="bg1"/>
              </a:solidFill>
              <a:cs typeface="Calibri"/>
            </a:endParaRPr>
          </a:p>
          <a:p>
            <a:endParaRPr lang="en-US">
              <a:solidFill>
                <a:schemeClr val="bg1"/>
              </a:solidFill>
              <a:latin typeface="Avenir Book"/>
              <a:cs typeface="Arial" panose="020B0604020202020204" pitchFamily="34" charset="0"/>
            </a:endParaRPr>
          </a:p>
          <a:p>
            <a:r>
              <a:rPr lang="en-US" dirty="0">
                <a:solidFill>
                  <a:schemeClr val="bg1"/>
                </a:solidFill>
                <a:latin typeface="Avenir Book"/>
                <a:cs typeface="Arial"/>
              </a:rPr>
              <a:t>“Job Corps helped train me for success and get hands-on experience through internship opportunities. It prepared me for a job that I love.”</a:t>
            </a:r>
          </a:p>
        </p:txBody>
      </p:sp>
      <p:sp>
        <p:nvSpPr>
          <p:cNvPr id="14" name="Rectangle 13">
            <a:extLst>
              <a:ext uri="{FF2B5EF4-FFF2-40B4-BE49-F238E27FC236}">
                <a16:creationId xmlns:a16="http://schemas.microsoft.com/office/drawing/2014/main" id="{7606C54F-4C65-47F8-9546-976E958D11C5}"/>
              </a:ext>
            </a:extLst>
          </p:cNvPr>
          <p:cNvSpPr/>
          <p:nvPr/>
        </p:nvSpPr>
        <p:spPr>
          <a:xfrm>
            <a:off x="2779642" y="44210"/>
            <a:ext cx="6364358" cy="2549544"/>
          </a:xfrm>
          <a:prstGeom prst="rect">
            <a:avLst/>
          </a:prstGeom>
        </p:spPr>
        <p:txBody>
          <a:bodyPr wrap="square" lIns="91440" tIns="45720" rIns="91440" bIns="45720" anchor="t">
            <a:spAutoFit/>
          </a:bodyPr>
          <a:lstStyle/>
          <a:p>
            <a:pPr>
              <a:lnSpc>
                <a:spcPct val="115000"/>
              </a:lnSpc>
              <a:spcBef>
                <a:spcPts val="0"/>
              </a:spcBef>
              <a:spcAft>
                <a:spcPts val="0"/>
              </a:spcAft>
            </a:pPr>
            <a:r>
              <a:rPr lang="en-US" sz="3200" b="1">
                <a:solidFill>
                  <a:schemeClr val="bg1"/>
                </a:solidFill>
                <a:latin typeface="Avenir Book"/>
                <a:ea typeface="Calibri" panose="020F0502020204030204" pitchFamily="34" charset="0"/>
                <a:cs typeface="Arial"/>
              </a:rPr>
              <a:t>Mirella Solis</a:t>
            </a:r>
          </a:p>
          <a:p>
            <a:pPr>
              <a:lnSpc>
                <a:spcPct val="115000"/>
              </a:lnSpc>
            </a:pPr>
            <a:r>
              <a:rPr lang="en-US" b="1">
                <a:solidFill>
                  <a:schemeClr val="bg1"/>
                </a:solidFill>
                <a:latin typeface="Avenir Book"/>
                <a:ea typeface="Calibri" panose="020F0502020204030204" pitchFamily="34" charset="0"/>
                <a:cs typeface="Arial"/>
              </a:rPr>
              <a:t>Hometown:  </a:t>
            </a:r>
            <a:r>
              <a:rPr lang="en-US">
                <a:solidFill>
                  <a:schemeClr val="bg1"/>
                </a:solidFill>
                <a:latin typeface="Avenir Book"/>
                <a:ea typeface="Calibri" panose="020F0502020204030204" pitchFamily="34" charset="0"/>
                <a:cs typeface="Arial"/>
              </a:rPr>
              <a:t>San Diego, Calif.</a:t>
            </a:r>
          </a:p>
          <a:p>
            <a:pPr>
              <a:lnSpc>
                <a:spcPct val="114999"/>
              </a:lnSpc>
            </a:pPr>
            <a:r>
              <a:rPr lang="en-US" b="1">
                <a:solidFill>
                  <a:schemeClr val="bg1"/>
                </a:solidFill>
                <a:ea typeface="+mn-lt"/>
                <a:cs typeface="+mn-lt"/>
              </a:rPr>
              <a:t>Center:  </a:t>
            </a:r>
            <a:r>
              <a:rPr lang="en-US">
                <a:solidFill>
                  <a:schemeClr val="bg1"/>
                </a:solidFill>
                <a:ea typeface="+mn-lt"/>
                <a:cs typeface="+mn-lt"/>
              </a:rPr>
              <a:t>San Diego Job Corps</a:t>
            </a:r>
            <a:endParaRPr lang="en-US">
              <a:solidFill>
                <a:schemeClr val="bg1"/>
              </a:solidFill>
            </a:endParaRPr>
          </a:p>
          <a:p>
            <a:pPr>
              <a:lnSpc>
                <a:spcPct val="115000"/>
              </a:lnSpc>
            </a:pPr>
            <a:r>
              <a:rPr lang="en-US" b="1">
                <a:solidFill>
                  <a:schemeClr val="bg1"/>
                </a:solidFill>
                <a:latin typeface="Avenir Book"/>
                <a:ea typeface="Calibri" panose="020F0502020204030204" pitchFamily="34" charset="0"/>
                <a:cs typeface="Arial"/>
              </a:rPr>
              <a:t>Training Area:  </a:t>
            </a:r>
            <a:r>
              <a:rPr lang="en-US">
                <a:solidFill>
                  <a:schemeClr val="bg1"/>
                </a:solidFill>
                <a:latin typeface="Avenir Book"/>
                <a:ea typeface="Calibri" panose="020F0502020204030204" pitchFamily="34" charset="0"/>
                <a:cs typeface="Arial"/>
              </a:rPr>
              <a:t>Security and Protective Services, Office Administration</a:t>
            </a:r>
          </a:p>
          <a:p>
            <a:pPr>
              <a:lnSpc>
                <a:spcPct val="115000"/>
              </a:lnSpc>
            </a:pPr>
            <a:r>
              <a:rPr lang="en-US" b="1">
                <a:solidFill>
                  <a:schemeClr val="bg1"/>
                </a:solidFill>
                <a:latin typeface="Avenir Book"/>
                <a:ea typeface="Calibri" panose="020F0502020204030204" pitchFamily="34" charset="0"/>
                <a:cs typeface="Arial"/>
              </a:rPr>
              <a:t>Graduated:  </a:t>
            </a:r>
            <a:r>
              <a:rPr lang="en-US">
                <a:solidFill>
                  <a:schemeClr val="bg1"/>
                </a:solidFill>
                <a:latin typeface="Avenir Book"/>
                <a:ea typeface="Calibri" panose="020F0502020204030204" pitchFamily="34" charset="0"/>
                <a:cs typeface="Arial"/>
              </a:rPr>
              <a:t>2018</a:t>
            </a:r>
          </a:p>
          <a:p>
            <a:pPr>
              <a:lnSpc>
                <a:spcPct val="115000"/>
              </a:lnSpc>
            </a:pPr>
            <a:r>
              <a:rPr lang="en-US" b="1">
                <a:solidFill>
                  <a:schemeClr val="bg1"/>
                </a:solidFill>
                <a:latin typeface="Avenir Book"/>
                <a:ea typeface="Calibri" panose="020F0502020204030204" pitchFamily="34" charset="0"/>
                <a:cs typeface="Arial"/>
              </a:rPr>
              <a:t>Employer:</a:t>
            </a:r>
            <a:r>
              <a:rPr lang="en-US">
                <a:solidFill>
                  <a:schemeClr val="bg1"/>
                </a:solidFill>
                <a:latin typeface="Avenir Book"/>
                <a:ea typeface="Calibri" panose="020F0502020204030204" pitchFamily="34" charset="0"/>
                <a:cs typeface="Arial"/>
              </a:rPr>
              <a:t>  High-security company, security specialist</a:t>
            </a:r>
          </a:p>
        </p:txBody>
      </p:sp>
      <p:pic>
        <p:nvPicPr>
          <p:cNvPr id="3" name="Picture 2" descr="A person in a wheelchair&#10;&#10;Description automatically generated with medium confidence">
            <a:extLst>
              <a:ext uri="{FF2B5EF4-FFF2-40B4-BE49-F238E27FC236}">
                <a16:creationId xmlns:a16="http://schemas.microsoft.com/office/drawing/2014/main" id="{555AABC1-F3F4-4C0F-89A8-92273F06C266}"/>
              </a:ext>
            </a:extLst>
          </p:cNvPr>
          <p:cNvPicPr>
            <a:picLocks noChangeAspect="1"/>
          </p:cNvPicPr>
          <p:nvPr/>
        </p:nvPicPr>
        <p:blipFill rotWithShape="1">
          <a:blip r:embed="rId3">
            <a:extLst>
              <a:ext uri="{28A0092B-C50C-407E-A947-70E740481C1C}">
                <a14:useLocalDpi xmlns:a14="http://schemas.microsoft.com/office/drawing/2010/main" val="0"/>
              </a:ext>
            </a:extLst>
          </a:blip>
          <a:srcRect t="1505" b="5371"/>
          <a:stretch/>
        </p:blipFill>
        <p:spPr>
          <a:xfrm>
            <a:off x="510482" y="187984"/>
            <a:ext cx="2031034" cy="2528384"/>
          </a:xfrm>
          <a:prstGeom prst="rect">
            <a:avLst/>
          </a:prstGeom>
          <a:ln w="12700">
            <a:solidFill>
              <a:schemeClr val="bg1"/>
            </a:solidFill>
          </a:ln>
        </p:spPr>
      </p:pic>
    </p:spTree>
    <p:extLst>
      <p:ext uri="{BB962C8B-B14F-4D97-AF65-F5344CB8AC3E}">
        <p14:creationId xmlns:p14="http://schemas.microsoft.com/office/powerpoint/2010/main" val="36672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B64F2597-F479-D965-2358-424325D6C713}"/>
              </a:ext>
            </a:extLst>
          </p:cNvPr>
          <p:cNvPicPr>
            <a:picLocks noChangeAspect="1"/>
          </p:cNvPicPr>
          <p:nvPr/>
        </p:nvPicPr>
        <p:blipFill rotWithShape="1">
          <a:blip r:embed="rId3"/>
          <a:srcRect l="357" r="200" b="14186"/>
          <a:stretch/>
        </p:blipFill>
        <p:spPr>
          <a:xfrm>
            <a:off x="735788" y="224201"/>
            <a:ext cx="7688639" cy="5707928"/>
          </a:xfrm>
          <a:prstGeom prst="rect">
            <a:avLst/>
          </a:prstGeom>
        </p:spPr>
      </p:pic>
    </p:spTree>
    <p:extLst>
      <p:ext uri="{BB962C8B-B14F-4D97-AF65-F5344CB8AC3E}">
        <p14:creationId xmlns:p14="http://schemas.microsoft.com/office/powerpoint/2010/main" val="352381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665F4C-56E4-990A-D5CA-C4217F0B03FF}"/>
              </a:ext>
            </a:extLst>
          </p:cNvPr>
          <p:cNvPicPr>
            <a:picLocks noChangeAspect="1"/>
          </p:cNvPicPr>
          <p:nvPr/>
        </p:nvPicPr>
        <p:blipFill>
          <a:blip r:embed="rId3"/>
          <a:stretch>
            <a:fillRect/>
          </a:stretch>
        </p:blipFill>
        <p:spPr>
          <a:xfrm>
            <a:off x="3310422" y="136252"/>
            <a:ext cx="3036589" cy="3920531"/>
          </a:xfrm>
          <a:prstGeom prst="rect">
            <a:avLst/>
          </a:prstGeom>
          <a:ln w="12700">
            <a:solidFill>
              <a:schemeClr val="bg1"/>
            </a:solidFill>
          </a:ln>
        </p:spPr>
      </p:pic>
      <p:pic>
        <p:nvPicPr>
          <p:cNvPr id="6" name="Picture 6" descr="A picture containing graphical user interface&#10;&#10;Description automatically generated">
            <a:extLst>
              <a:ext uri="{FF2B5EF4-FFF2-40B4-BE49-F238E27FC236}">
                <a16:creationId xmlns:a16="http://schemas.microsoft.com/office/drawing/2014/main" id="{B82FAC5A-028C-CE5E-04C0-4DA33A7CBB4A}"/>
              </a:ext>
            </a:extLst>
          </p:cNvPr>
          <p:cNvPicPr>
            <a:picLocks noChangeAspect="1"/>
          </p:cNvPicPr>
          <p:nvPr/>
        </p:nvPicPr>
        <p:blipFill>
          <a:blip r:embed="rId4"/>
          <a:stretch>
            <a:fillRect/>
          </a:stretch>
        </p:blipFill>
        <p:spPr>
          <a:xfrm>
            <a:off x="1586751" y="3268023"/>
            <a:ext cx="3232182" cy="3463675"/>
          </a:xfrm>
          <a:prstGeom prst="rect">
            <a:avLst/>
          </a:prstGeom>
          <a:ln w="12700">
            <a:solidFill>
              <a:schemeClr val="bg1"/>
            </a:solidFill>
            <a:prstDash val="solid"/>
          </a:ln>
        </p:spPr>
      </p:pic>
      <p:pic>
        <p:nvPicPr>
          <p:cNvPr id="5" name="Picture 5" descr="A picture containing graphical user interface&#10;&#10;Description automatically generated">
            <a:extLst>
              <a:ext uri="{FF2B5EF4-FFF2-40B4-BE49-F238E27FC236}">
                <a16:creationId xmlns:a16="http://schemas.microsoft.com/office/drawing/2014/main" id="{940C7FFE-8F19-525D-5873-6C3B34DB2C67}"/>
              </a:ext>
            </a:extLst>
          </p:cNvPr>
          <p:cNvPicPr>
            <a:picLocks noChangeAspect="1"/>
          </p:cNvPicPr>
          <p:nvPr/>
        </p:nvPicPr>
        <p:blipFill>
          <a:blip r:embed="rId5"/>
          <a:stretch>
            <a:fillRect/>
          </a:stretch>
        </p:blipFill>
        <p:spPr>
          <a:xfrm>
            <a:off x="168701" y="130825"/>
            <a:ext cx="2963242" cy="3931390"/>
          </a:xfrm>
          <a:prstGeom prst="rect">
            <a:avLst/>
          </a:prstGeom>
          <a:ln w="12700">
            <a:solidFill>
              <a:schemeClr val="bg1"/>
            </a:solidFill>
          </a:ln>
        </p:spPr>
      </p:pic>
      <p:pic>
        <p:nvPicPr>
          <p:cNvPr id="7" name="Picture 7">
            <a:extLst>
              <a:ext uri="{FF2B5EF4-FFF2-40B4-BE49-F238E27FC236}">
                <a16:creationId xmlns:a16="http://schemas.microsoft.com/office/drawing/2014/main" id="{640AD0DF-BDEF-20ED-A407-50524A273090}"/>
              </a:ext>
            </a:extLst>
          </p:cNvPr>
          <p:cNvPicPr>
            <a:picLocks noChangeAspect="1"/>
          </p:cNvPicPr>
          <p:nvPr/>
        </p:nvPicPr>
        <p:blipFill>
          <a:blip r:embed="rId6"/>
          <a:stretch>
            <a:fillRect/>
          </a:stretch>
        </p:blipFill>
        <p:spPr>
          <a:xfrm>
            <a:off x="6207651" y="670012"/>
            <a:ext cx="2743200" cy="3928778"/>
          </a:xfrm>
          <a:prstGeom prst="rect">
            <a:avLst/>
          </a:prstGeom>
          <a:ln w="12700">
            <a:solidFill>
              <a:schemeClr val="bg1"/>
            </a:solidFill>
          </a:ln>
        </p:spPr>
      </p:pic>
      <p:pic>
        <p:nvPicPr>
          <p:cNvPr id="8" name="Picture 8" descr="Graphical user interface, text, application&#10;&#10;Description automatically generated">
            <a:extLst>
              <a:ext uri="{FF2B5EF4-FFF2-40B4-BE49-F238E27FC236}">
                <a16:creationId xmlns:a16="http://schemas.microsoft.com/office/drawing/2014/main" id="{4E20EB2E-8A02-DA24-6E6E-85EBECB0D8BD}"/>
              </a:ext>
            </a:extLst>
          </p:cNvPr>
          <p:cNvPicPr>
            <a:picLocks noChangeAspect="1"/>
          </p:cNvPicPr>
          <p:nvPr/>
        </p:nvPicPr>
        <p:blipFill>
          <a:blip r:embed="rId7"/>
          <a:stretch>
            <a:fillRect/>
          </a:stretch>
        </p:blipFill>
        <p:spPr>
          <a:xfrm>
            <a:off x="5021866" y="4773001"/>
            <a:ext cx="3928986" cy="1951488"/>
          </a:xfrm>
          <a:prstGeom prst="rect">
            <a:avLst/>
          </a:prstGeom>
          <a:ln w="12700">
            <a:solidFill>
              <a:schemeClr val="bg1"/>
            </a:solidFill>
          </a:ln>
        </p:spPr>
      </p:pic>
    </p:spTree>
    <p:extLst>
      <p:ext uri="{BB962C8B-B14F-4D97-AF65-F5344CB8AC3E}">
        <p14:creationId xmlns:p14="http://schemas.microsoft.com/office/powerpoint/2010/main" val="2866355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lcf76f155ced4ddcb4097134ff3c332f xmlns="917e6702-67a8-474f-9f79-c81f2b2d782f">
      <Terms xmlns="http://schemas.microsoft.com/office/infopath/2007/PartnerControls"/>
    </lcf76f155ced4ddcb4097134ff3c332f>
    <Image xmlns="917e6702-67a8-474f-9f79-c81f2b2d782f" xsi:nil="true"/>
    <Number xmlns="917e6702-67a8-474f-9f79-c81f2b2d782f" xsi:nil="true"/>
    <MWReviewed xmlns="917e6702-67a8-474f-9f79-c81f2b2d782f" xsi:nil="true"/>
    <Reviewed xmlns="917e6702-67a8-474f-9f79-c81f2b2d782f">false</Review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1" ma:contentTypeDescription="Create a new document." ma:contentTypeScope="" ma:versionID="ca0444ec0005b6930714f1c94c2459f6">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0d185741849114f73a09bf82b5fe63e1"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BC1F6-E20D-4349-AC15-A46C40D0515C}">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3EFB78-711F-4B71-A455-968DA1546E3B}">
  <ds:schemaRefs>
    <ds:schemaRef ds:uri="http://schemas.microsoft.com/sharepoint/v3/contenttype/forms"/>
  </ds:schemaRefs>
</ds:datastoreItem>
</file>

<file path=customXml/itemProps3.xml><?xml version="1.0" encoding="utf-8"?>
<ds:datastoreItem xmlns:ds="http://schemas.openxmlformats.org/officeDocument/2006/customXml" ds:itemID="{15446A71-DF29-4D46-A0EE-8FA593A35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e6702-67a8-474f-9f79-c81f2b2d782f"/>
    <ds:schemaRef ds:uri="0bc566ea-3687-4866-8539-4065a8f36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5308</Words>
  <Application>Microsoft Office PowerPoint</Application>
  <PresentationFormat>On-screen Show (4:3)</PresentationFormat>
  <Paragraphs>289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Overview</vt:lpstr>
      <vt:lpstr>What is a success story?</vt:lpstr>
      <vt:lpstr>Important Success Story Indicators</vt:lpstr>
      <vt:lpstr>Why are Success Stories important?</vt:lpstr>
      <vt:lpstr>Why is it important?</vt:lpstr>
      <vt:lpstr>PowerPoint Presentation</vt:lpstr>
      <vt:lpstr>PowerPoint Presentation</vt:lpstr>
      <vt:lpstr>PowerPoint Presentation</vt:lpstr>
      <vt:lpstr>One Success Story  Multiple Paths Christine – Clinical Medical Assistant alum</vt:lpstr>
      <vt:lpstr>Video Testimonials</vt:lpstr>
      <vt:lpstr>Where to Share Success Stories</vt:lpstr>
      <vt:lpstr>PowerPoint Presentation</vt:lpstr>
      <vt:lpstr>Job Corps Success</vt:lpstr>
      <vt:lpstr>Find a Story</vt:lpstr>
      <vt:lpstr>Submit a Story</vt:lpstr>
      <vt:lpstr>Resources, FAQs and More</vt:lpstr>
      <vt:lpstr>Job Corps Hall of Fame</vt:lpstr>
      <vt:lpstr>Questions?</vt:lpstr>
    </vt:vector>
  </TitlesOfParts>
  <Company>MP&amp;F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Krugman</dc:creator>
  <cp:lastModifiedBy>Angela Argiro</cp:lastModifiedBy>
  <cp:revision>410</cp:revision>
  <cp:lastPrinted>2018-11-19T22:12:12Z</cp:lastPrinted>
  <dcterms:created xsi:type="dcterms:W3CDTF">2017-02-15T16:09:25Z</dcterms:created>
  <dcterms:modified xsi:type="dcterms:W3CDTF">2023-12-19T18:05:46Z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Order">
    <vt:r8>2437600</vt:r8>
  </property>
  <property fmtid="{D5CDD505-2E9C-101B-9397-08002B2CF9AE}" pid="4" name="MediaServiceImageTags">
    <vt:lpwstr/>
  </property>
</Properties>
</file>