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0.xml" ContentType="application/vnd.ms-powerpoint.comments+xml"/>
  <Override PartName="/ppt/notesSlides/notesSlide2.xml" ContentType="application/vnd.openxmlformats-officedocument.presentationml.notesSlide+xml"/>
  <Override PartName="/ppt/comments/modernComment_101_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3_0.xml" ContentType="application/vnd.ms-powerpoint.comments+xml"/>
  <Override PartName="/ppt/notesSlides/notesSlide5.xml" ContentType="application/vnd.openxmlformats-officedocument.presentationml.notesSlide+xml"/>
  <Override PartName="/ppt/comments/modernComment_105_0.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10_0.xml" ContentType="application/vnd.ms-powerpoint.comments+xml"/>
  <Override PartName="/ppt/notesSlides/notesSlide18.xml" ContentType="application/vnd.openxmlformats-officedocument.presentationml.notesSlide+xml"/>
  <Override PartName="/ppt/comments/modernComment_111_0.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15_0.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4"/>
  </p:sldMasterIdLst>
  <p:notesMasterIdLst>
    <p:notesMasterId r:id="rId27"/>
  </p:notesMasterIdLst>
  <p:sldIdLst>
    <p:sldId id="256" r:id="rId5"/>
    <p:sldId id="257" r:id="rId6"/>
    <p:sldId id="258" r:id="rId7"/>
    <p:sldId id="259" r:id="rId8"/>
    <p:sldId id="261" r:id="rId9"/>
    <p:sldId id="260" r:id="rId10"/>
    <p:sldId id="262" r:id="rId11"/>
    <p:sldId id="263" r:id="rId12"/>
    <p:sldId id="264" r:id="rId13"/>
    <p:sldId id="265" r:id="rId14"/>
    <p:sldId id="267" r:id="rId15"/>
    <p:sldId id="266" r:id="rId16"/>
    <p:sldId id="268" r:id="rId17"/>
    <p:sldId id="269" r:id="rId18"/>
    <p:sldId id="270" r:id="rId19"/>
    <p:sldId id="271" r:id="rId20"/>
    <p:sldId id="272" r:id="rId21"/>
    <p:sldId id="273" r:id="rId22"/>
    <p:sldId id="274" r:id="rId23"/>
    <p:sldId id="315" r:id="rId24"/>
    <p:sldId id="276" r:id="rId25"/>
    <p:sldId id="277" r:id="rId26"/>
  </p:sldIdLst>
  <p:sldSz cx="9144000" cy="6858000" type="screen4x3"/>
  <p:notesSz cx="7010400" cy="9296400"/>
  <p:embeddedFontLst>
    <p:embeddedFont>
      <p:font typeface="Oswald" panose="00000500000000000000" pitchFamily="2" charset="0"/>
      <p:regular r:id="rId28"/>
      <p:bold r:id="rId29"/>
    </p:embeddedFont>
    <p:embeddedFont>
      <p:font typeface="Oswald Medium" panose="00000600000000000000" pitchFamily="2"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2">
          <p15:clr>
            <a:srgbClr val="A4A3A4"/>
          </p15:clr>
        </p15:guide>
        <p15:guide id="2" pos="456">
          <p15:clr>
            <a:srgbClr val="A4A3A4"/>
          </p15:clr>
        </p15:guide>
        <p15:guide id="3" orient="horz" pos="1176">
          <p15:clr>
            <a:srgbClr val="A4A3A4"/>
          </p15:clr>
        </p15:guide>
        <p15:guide id="4" orient="horz" pos="2112">
          <p15:clr>
            <a:srgbClr val="A4A3A4"/>
          </p15:clr>
        </p15:guide>
        <p15:guide id="5" pos="5304">
          <p15:clr>
            <a:srgbClr val="A4A3A4"/>
          </p15:clr>
        </p15:guide>
        <p15:guide id="6"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11E502-2DA0-9DEE-740A-7D62742146E7}" name="Angela Argiro" initials="AA" userId="S::angelaa@headquarters.mpfpr.com::070c1317-def5-4136-9002-ced1759d73b0" providerId="AD"/>
  <p188:author id="{B3231E37-7080-C480-5180-54D3B274FEFD}" name="Andrea Lindsey" initials="AL" userId="S::andreal@headquarters.mpfpr.com::a9c4ad07-5d0f-46a4-a654-823d5e9f0bfc" providerId="AD"/>
  <p188:author id="{DFCBD35A-1B44-1BCF-F685-84CAC0749866}" name="Andrea Lindsey" initials="" userId="S::AndreaL@headquarters.mpfpr.com::a9c4ad07-5d0f-46a4-a654-823d5e9f0bfc" providerId="AD"/>
  <p188:author id="{E066ABC1-D1B0-0765-2033-B9334B6CEC05}" name="Shawna McIntosh" initials="SM" userId="S::shawnam@headquarters.mpfpr.com::993de3a6-8967-482a-ac81-c4f0b40ee541" providerId="AD"/>
  <p188:author id="{285D19DC-BD56-79A5-F982-1FCE6A60569E}" name="Diane Roberts" initials="DR" userId="S::dianer@headquarters.mpfpr.com::2fdd2ae2-e67b-41b2-8647-9ddba04f48c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F428C"/>
    <a:srgbClr val="D834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935B28-E346-2253-79D9-7EFFDF560503}" v="4" dt="2024-04-10T19:58:02.1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02"/>
        <p:guide pos="456"/>
        <p:guide orient="horz" pos="1176"/>
        <p:guide orient="horz" pos="2112"/>
        <p:guide pos="5304"/>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00_0.xml><?xml version="1.0" encoding="utf-8"?>
<p188:cmLst xmlns:a="http://schemas.openxmlformats.org/drawingml/2006/main" xmlns:r="http://schemas.openxmlformats.org/officeDocument/2006/relationships" xmlns:p188="http://schemas.microsoft.com/office/powerpoint/2018/8/main">
  <p188:cm id="{9706C187-502E-42AA-9998-4FD7909C45C5}" authorId="{285D19DC-BD56-79A5-F982-1FCE6A60569E}" status="resolved" created="2024-01-24T19:15:38.759" complete="100000">
    <pc:sldMkLst xmlns:pc="http://schemas.microsoft.com/office/powerpoint/2013/main/command">
      <pc:docMk/>
      <pc:sldMk cId="0" sldId="256"/>
    </pc:sldMkLst>
    <p188:txBody>
      <a:bodyPr/>
      <a:lstStyle/>
      <a:p>
        <a:r>
          <a:rPr lang="en-US"/>
          <a:t>Right-most photo extends way off edge of slide.</a:t>
        </a:r>
      </a:p>
    </p188:txBody>
  </p188:cm>
</p188:cmLst>
</file>

<file path=ppt/comments/modernComment_101_0.xml><?xml version="1.0" encoding="utf-8"?>
<p188:cmLst xmlns:a="http://schemas.openxmlformats.org/drawingml/2006/main" xmlns:r="http://schemas.openxmlformats.org/officeDocument/2006/relationships" xmlns:p188="http://schemas.microsoft.com/office/powerpoint/2018/8/main">
  <p188:cm id="{EEAA03F7-FBA3-477C-B382-29627A1518A0}" authorId="{285D19DC-BD56-79A5-F982-1FCE6A60569E}" status="resolved" created="2024-01-24T19:16:37.996" complete="100000">
    <ac:deMkLst xmlns:ac="http://schemas.microsoft.com/office/drawing/2013/main/command">
      <pc:docMk xmlns:pc="http://schemas.microsoft.com/office/powerpoint/2013/main/command"/>
      <pc:sldMk xmlns:pc="http://schemas.microsoft.com/office/powerpoint/2013/main/command" cId="0" sldId="257"/>
      <ac:spMk id="3" creationId="{20292DAC-B77E-72D0-2F4C-B3E68FAE0236}"/>
    </ac:deMkLst>
    <p188:txBody>
      <a:bodyPr/>
      <a:lstStyle/>
      <a:p>
        <a:r>
          <a:rPr lang="en-US"/>
          <a:t>I lowercased "webinar" twice.</a:t>
        </a:r>
      </a:p>
    </p188:txBody>
  </p188:cm>
</p188:cmLst>
</file>

<file path=ppt/comments/modernComment_103_0.xml><?xml version="1.0" encoding="utf-8"?>
<p188:cmLst xmlns:a="http://schemas.openxmlformats.org/drawingml/2006/main" xmlns:r="http://schemas.openxmlformats.org/officeDocument/2006/relationships" xmlns:p188="http://schemas.microsoft.com/office/powerpoint/2018/8/main">
  <p188:cm id="{CDBE950F-517E-4DA8-BBA8-77A16C455D56}" authorId="{285D19DC-BD56-79A5-F982-1FCE6A60569E}" status="resolved" created="2024-01-24T19:18:18.203" complete="100000">
    <ac:deMkLst xmlns:ac="http://schemas.microsoft.com/office/drawing/2013/main/command">
      <pc:docMk xmlns:pc="http://schemas.microsoft.com/office/powerpoint/2013/main/command"/>
      <pc:sldMk xmlns:pc="http://schemas.microsoft.com/office/powerpoint/2013/main/command" cId="0" sldId="259"/>
      <ac:spMk id="122" creationId="{00000000-0000-0000-0000-000000000000}"/>
    </ac:deMkLst>
    <p188:txBody>
      <a:bodyPr/>
      <a:lstStyle/>
      <a:p>
        <a:r>
          <a:rPr lang="en-US"/>
          <a:t>I added final periods.</a:t>
        </a:r>
      </a:p>
    </p188:txBody>
  </p188:cm>
</p188:cmLst>
</file>

<file path=ppt/comments/modernComment_105_0.xml><?xml version="1.0" encoding="utf-8"?>
<p188:cmLst xmlns:a="http://schemas.openxmlformats.org/drawingml/2006/main" xmlns:r="http://schemas.openxmlformats.org/officeDocument/2006/relationships" xmlns:p188="http://schemas.microsoft.com/office/powerpoint/2018/8/main">
  <p188:cm id="{50C110C8-14D2-4A80-B13C-8CBB725F272D}" authorId="{285D19DC-BD56-79A5-F982-1FCE6A60569E}" status="resolved" created="2024-01-24T19:19:26.205" complete="100000">
    <ac:deMkLst xmlns:ac="http://schemas.microsoft.com/office/drawing/2013/main/command">
      <pc:docMk xmlns:pc="http://schemas.microsoft.com/office/powerpoint/2013/main/command"/>
      <pc:sldMk xmlns:pc="http://schemas.microsoft.com/office/powerpoint/2013/main/command" cId="0" sldId="261"/>
      <ac:spMk id="158" creationId="{00000000-0000-0000-0000-000000000000}"/>
    </ac:deMkLst>
    <p188:txBody>
      <a:bodyPr/>
      <a:lstStyle/>
      <a:p>
        <a:r>
          <a:rPr lang="en-US"/>
          <a:t>Lowercased "rate" and "swiped away"</a:t>
        </a:r>
      </a:p>
    </p188:txBody>
  </p188:cm>
  <p188:cm id="{0B2D1504-763E-4519-BBF8-696E6F7FC930}" authorId="{285D19DC-BD56-79A5-F982-1FCE6A60569E}" status="resolved" created="2024-01-24T19:20:28.833" complete="100000">
    <pc:sldMkLst xmlns:pc="http://schemas.microsoft.com/office/powerpoint/2013/main/command">
      <pc:docMk/>
      <pc:sldMk cId="0" sldId="261"/>
    </pc:sldMkLst>
    <p188:txBody>
      <a:bodyPr/>
      <a:lstStyle/>
      <a:p>
        <a:r>
          <a:rPr lang="en-US"/>
          <a:t>In narrative, should second bullet say "by over 3,000%"?</a:t>
        </a:r>
      </a:p>
    </p188:txBody>
  </p188:cm>
</p188:cmLst>
</file>

<file path=ppt/comments/modernComment_110_0.xml><?xml version="1.0" encoding="utf-8"?>
<p188:cmLst xmlns:a="http://schemas.openxmlformats.org/drawingml/2006/main" xmlns:r="http://schemas.openxmlformats.org/officeDocument/2006/relationships" xmlns:p188="http://schemas.microsoft.com/office/powerpoint/2018/8/main">
  <p188:cm id="{72FAAD47-A4F3-495D-BFE8-1F61D89ED55E}" authorId="{285D19DC-BD56-79A5-F982-1FCE6A60569E}" status="resolved" created="2024-01-24T19:34:26.333" complete="100000">
    <pc:sldMkLst xmlns:pc="http://schemas.microsoft.com/office/powerpoint/2013/main/command">
      <pc:docMk/>
      <pc:sldMk cId="0" sldId="272"/>
    </pc:sldMkLst>
    <p188:txBody>
      <a:bodyPr/>
      <a:lstStyle/>
      <a:p>
        <a:r>
          <a:rPr lang="en-US"/>
          <a:t>The "Wipe off" sentence was on same line as "Always film" so I moved it down and added a period after "orientation"</a:t>
        </a:r>
      </a:p>
    </p188:txBody>
  </p188:cm>
</p188:cmLst>
</file>

<file path=ppt/comments/modernComment_111_0.xml><?xml version="1.0" encoding="utf-8"?>
<p188:cmLst xmlns:a="http://schemas.openxmlformats.org/drawingml/2006/main" xmlns:r="http://schemas.openxmlformats.org/officeDocument/2006/relationships" xmlns:p188="http://schemas.microsoft.com/office/powerpoint/2018/8/main">
  <p188:cm id="{2D0AD4AF-B838-423C-8E54-D51C95A8A687}" authorId="{285D19DC-BD56-79A5-F982-1FCE6A60569E}" status="resolved" created="2024-01-24T19:35:52.696" complete="100000">
    <ac:deMkLst xmlns:ac="http://schemas.microsoft.com/office/drawing/2013/main/command">
      <pc:docMk xmlns:pc="http://schemas.microsoft.com/office/powerpoint/2013/main/command"/>
      <pc:sldMk xmlns:pc="http://schemas.microsoft.com/office/powerpoint/2013/main/command" cId="0" sldId="273"/>
      <ac:spMk id="2" creationId="{E40B9C41-9659-BF78-C387-87564AA49E5A}"/>
    </ac:deMkLst>
    <p188:txBody>
      <a:bodyPr/>
      <a:lstStyle/>
      <a:p>
        <a:r>
          <a:rPr lang="en-US"/>
          <a:t>I added final period to last bullet.</a:t>
        </a:r>
      </a:p>
    </p188:txBody>
  </p188:cm>
</p188:cmLst>
</file>

<file path=ppt/comments/modernComment_115_0.xml><?xml version="1.0" encoding="utf-8"?>
<p188:cmLst xmlns:a="http://schemas.openxmlformats.org/drawingml/2006/main" xmlns:r="http://schemas.openxmlformats.org/officeDocument/2006/relationships" xmlns:p188="http://schemas.microsoft.com/office/powerpoint/2018/8/main">
  <p188:cm id="{DD02FF0B-0F98-486B-A862-2A6ABECF06C1}" authorId="{285D19DC-BD56-79A5-F982-1FCE6A60569E}" status="resolved" created="2024-01-24T19:38:14.982" complete="100000">
    <ac:deMkLst xmlns:ac="http://schemas.microsoft.com/office/drawing/2013/main/command">
      <pc:docMk xmlns:pc="http://schemas.microsoft.com/office/powerpoint/2013/main/command"/>
      <pc:sldMk xmlns:pc="http://schemas.microsoft.com/office/powerpoint/2013/main/command" cId="0" sldId="277"/>
      <ac:spMk id="449" creationId="{00000000-0000-0000-0000-000000000000}"/>
    </ac:deMkLst>
    <p188:txBody>
      <a:bodyPr/>
      <a:lstStyle/>
      <a:p>
        <a:r>
          <a:rPr lang="en-US"/>
          <a:t>I capitalized the "C" in the URL.</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3038475" cy="4667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339" y="1"/>
            <a:ext cx="3038475" cy="4667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6" y="4473575"/>
            <a:ext cx="5607050" cy="36607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29676"/>
            <a:ext cx="3038475" cy="4667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339" y="8829676"/>
            <a:ext cx="3038475" cy="4667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jcdigital@mpf.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mailto:jcdigital@mpf.co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jcdigital@mpf.co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adfa72dabd_0_18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adfa72dabd_0_180: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171450" indent="-171450">
              <a:buFont typeface="Arial,Sans-Serif"/>
              <a:buChar char="•"/>
            </a:pPr>
            <a:r>
              <a:rPr lang="en-US"/>
              <a:t>Hi, everyone. Thank you so much for joining us today. </a:t>
            </a:r>
          </a:p>
          <a:p>
            <a:pPr marL="0" indent="0"/>
            <a:endParaRPr lang="en-US"/>
          </a:p>
          <a:p>
            <a:pPr marL="171450" indent="-171450">
              <a:buFont typeface="Arial,Sans-Serif"/>
              <a:buChar char="•"/>
            </a:pPr>
            <a:r>
              <a:rPr lang="en-US"/>
              <a:t>My name is Shawna McIntosh, and I work for MP&amp;F Strategic Communications. We are the communications support contractor for Job Corps, and are responsible for creating national recruitment materials, coordinating Job Corps’ national advertising campaigns, and managing the program’s social media accounts.</a:t>
            </a:r>
          </a:p>
          <a:p>
            <a:pPr marL="0" indent="0"/>
            <a:endParaRPr lang="en-US"/>
          </a:p>
          <a:p>
            <a:pPr marL="0" indent="0"/>
            <a:endParaRPr lang="en-US"/>
          </a:p>
        </p:txBody>
      </p:sp>
      <p:sp>
        <p:nvSpPr>
          <p:cNvPr id="72" name="Google Shape;72;g2adfa72dabd_0_180: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adfe740303_0_15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adfe740303_0_153: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buFont typeface="Arial,Sans-Serif"/>
              <a:buChar char="•"/>
            </a:pPr>
            <a:r>
              <a:rPr lang="en-US"/>
              <a:t>Before I get into all the ways to incorporate videos in your recruitment and outreach efforts, I wanted to mention that we do offer Recruiting 101 and Recruiting 201 trainings that go over the best recruitment practices admissions staff members should utilize in the field and discusses how to recruit on a budget and how to access and order materials through the Materials Marketplace. If you haven’t already taken this training, we highly suggest signing up, especially if you are new to Job Corps. </a:t>
            </a:r>
          </a:p>
          <a:p>
            <a:pPr marL="285750" indent="-285750">
              <a:buFont typeface="Arial,Sans-Serif"/>
              <a:buChar char="•"/>
            </a:pPr>
            <a:endParaRPr lang="en-US"/>
          </a:p>
          <a:p>
            <a:pPr marL="285750" indent="-285750">
              <a:buFont typeface="Arial,Sans-Serif"/>
              <a:buChar char="•"/>
            </a:pPr>
            <a:r>
              <a:rPr lang="en-US"/>
              <a:t>OK, so for those of you who have worked in Outreach and Admissions or with students for a long time, you know that, when it comes to promoting Job Corps to the target age group of 16- through 24-year-olds, you have to be timely, flexible and personable in all your outreach efforts. </a:t>
            </a:r>
          </a:p>
          <a:p>
            <a:pPr marL="285750" indent="-285750">
              <a:buFont typeface="Arial,Sans-Serif"/>
              <a:buChar char="•"/>
            </a:pPr>
            <a:endParaRPr lang="en-US"/>
          </a:p>
          <a:p>
            <a:pPr marL="285750" indent="-285750">
              <a:buFont typeface="Arial,Sans-Serif"/>
              <a:buChar char="•"/>
            </a:pPr>
            <a:r>
              <a:rPr lang="en-US"/>
              <a:t>Well, videos are a great resource to use in your outreach efforts, because they can easily be shared via </a:t>
            </a:r>
            <a:r>
              <a:rPr lang="en-US" b="1"/>
              <a:t>e-mail or text or even shown at a recruitment or community event</a:t>
            </a:r>
            <a:r>
              <a:rPr lang="en-US"/>
              <a:t>. And they add a personal touch to your outreach methods by showcasing an authentic view of the program—especially if you are sharing a success story video. </a:t>
            </a:r>
          </a:p>
          <a:p>
            <a:pPr marL="285750" indent="-285750">
              <a:buFont typeface="Arial,Sans-Serif"/>
              <a:buChar char="•"/>
            </a:pPr>
            <a:endParaRPr lang="en-US"/>
          </a:p>
          <a:p>
            <a:pPr marL="285750" indent="-285750">
              <a:buFont typeface="Arial,Sans-Serif"/>
              <a:buChar char="•"/>
            </a:pPr>
            <a:r>
              <a:rPr lang="en-US"/>
              <a:t>The Job Corps YouTube page has videos that showcase students with diverse background experiences and a variety of training areas available at centers across the country. They also show what life is like on center or after graduating from Job Corps. Whether you’ve been communicating with a student who faced homelessness or a student who wants to be a nurse, you should be able to find videos that will resonate with your prospective students and their specific situations.</a:t>
            </a:r>
          </a:p>
          <a:p>
            <a:pPr marL="285750" indent="-285750">
              <a:buFont typeface="Arial,Sans-Serif"/>
              <a:buChar char="•"/>
            </a:pPr>
            <a:endParaRPr lang="en-US"/>
          </a:p>
          <a:p>
            <a:pPr marL="285750" indent="-285750">
              <a:buFont typeface="Arial,Sans-Serif"/>
              <a:buChar char="•"/>
            </a:pPr>
            <a:r>
              <a:rPr lang="en-US"/>
              <a:t>Anyone and everyone can search for specific content on the YouTube page—after going to the </a:t>
            </a:r>
            <a:r>
              <a:rPr lang="en-US" err="1"/>
              <a:t>DOLJobCorps</a:t>
            </a:r>
            <a:r>
              <a:rPr lang="en-US"/>
              <a:t> YouTube channel—to find videos. On the screen, you’ll see that I searched the word “dorm tour” and several different video options surfaced. You can choose to include whichever video you feel your prospective student will connect with. </a:t>
            </a:r>
          </a:p>
          <a:p>
            <a:pPr marL="285750" indent="-285750">
              <a:buFont typeface="Arial,Sans-Serif"/>
              <a:buChar char="•"/>
            </a:pPr>
            <a:endParaRPr lang="en-US"/>
          </a:p>
          <a:p>
            <a:pPr marL="285750" indent="-285750">
              <a:buFont typeface="Arial,Sans-Serif"/>
              <a:buChar char="•"/>
            </a:pPr>
            <a:r>
              <a:rPr lang="en-US"/>
              <a:t>You can even share playlists, which we’ll go over in the next slide.</a:t>
            </a:r>
          </a:p>
          <a:p>
            <a:pPr marL="285750" indent="-285750">
              <a:buFont typeface="Arial,Sans-Serif"/>
              <a:buChar char="•"/>
            </a:pPr>
            <a:endParaRPr lang="en-US"/>
          </a:p>
          <a:p>
            <a:pPr marL="0" lvl="0" indent="0" algn="l">
              <a:spcBef>
                <a:spcPts val="0"/>
              </a:spcBef>
              <a:spcAft>
                <a:spcPts val="0"/>
              </a:spcAft>
              <a:buNone/>
            </a:pPr>
            <a:endParaRPr/>
          </a:p>
        </p:txBody>
      </p:sp>
      <p:sp>
        <p:nvSpPr>
          <p:cNvPr id="220" name="Google Shape;220;g2adfe740303_0_153: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adfe740303_0_19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adfe740303_0_190: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171450" indent="-171450">
              <a:buFont typeface="Arial,Sans-Serif"/>
              <a:buChar char="•"/>
            </a:pPr>
            <a:r>
              <a:rPr lang="en-US"/>
              <a:t>So playlists aren’t just made up of songs anymore! </a:t>
            </a:r>
          </a:p>
          <a:p>
            <a:pPr marL="171450" indent="-171450">
              <a:buFont typeface="Arial,Sans-Serif"/>
              <a:buChar char="•"/>
            </a:pPr>
            <a:endParaRPr lang="en-US"/>
          </a:p>
          <a:p>
            <a:pPr marL="171450" indent="-171450">
              <a:buFont typeface="Arial,Sans-Serif"/>
              <a:buChar char="•"/>
            </a:pPr>
            <a:r>
              <a:rPr lang="en-US"/>
              <a:t>On YouTube, Job Corps offers playlists that cater to specific groups. These playlists are great to share with </a:t>
            </a:r>
            <a:r>
              <a:rPr lang="en-US" b="1"/>
              <a:t>prospective students and stakeholder groups</a:t>
            </a:r>
            <a:r>
              <a:rPr lang="en-US"/>
              <a:t>, including parents and employers, over e-mail or text. And since these videos highlight real students sharing their stories, Job Corps also links to the relevant YouTube playlists when answering prospective students’ questions about the program that come in through social media. </a:t>
            </a:r>
          </a:p>
          <a:p>
            <a:pPr marL="171450" indent="-171450">
              <a:buFont typeface="Arial,Sans-Serif"/>
              <a:buChar char="•"/>
            </a:pPr>
            <a:endParaRPr lang="en-US"/>
          </a:p>
          <a:p>
            <a:pPr marL="171450" indent="-171450">
              <a:buFont typeface="Arial,Sans-Serif"/>
              <a:buChar char="•"/>
            </a:pPr>
            <a:r>
              <a:rPr lang="en-US"/>
              <a:t>You can find these playlists by going to the Job Corps YouTube Channel homepage and clicking on the “playlists” tab. You can see what it looks like on this slide. I encourage you to check this section out and watch the different videos found in each playlist.</a:t>
            </a:r>
          </a:p>
          <a:p>
            <a:pPr marL="0" indent="0"/>
            <a:endParaRPr lang="en-US"/>
          </a:p>
          <a:p>
            <a:pPr marL="171450" indent="-171450">
              <a:buFont typeface="Arial,Sans-Serif"/>
              <a:buChar char="•"/>
            </a:pPr>
            <a:r>
              <a:rPr lang="en-US"/>
              <a:t>You'll see playlists such as: </a:t>
            </a:r>
          </a:p>
          <a:p>
            <a:pPr marL="342900" lvl="1" indent="-171450">
              <a:buFont typeface="Courier New,monospace"/>
              <a:buChar char="o"/>
            </a:pPr>
            <a:r>
              <a:rPr lang="en-US"/>
              <a:t>Begin Here, Go Anywhere: Job Corps</a:t>
            </a:r>
          </a:p>
          <a:p>
            <a:pPr marL="342900" lvl="1" indent="-171450">
              <a:buFont typeface="Courier New,monospace"/>
              <a:buChar char="o"/>
            </a:pPr>
            <a:r>
              <a:rPr lang="en-US"/>
              <a:t>Shorts</a:t>
            </a:r>
          </a:p>
          <a:p>
            <a:pPr marL="342900" lvl="1" indent="-171450">
              <a:buFont typeface="Courier New,monospace"/>
              <a:buChar char="o"/>
            </a:pPr>
            <a:r>
              <a:rPr lang="en-US"/>
              <a:t>Job Corps Classroom Tours</a:t>
            </a:r>
          </a:p>
          <a:p>
            <a:pPr marL="342900" lvl="1" indent="-171450">
              <a:buFont typeface="Courier New,monospace"/>
              <a:buChar char="o"/>
            </a:pPr>
            <a:r>
              <a:rPr lang="en-US"/>
              <a:t>Employer's Corner</a:t>
            </a:r>
          </a:p>
          <a:p>
            <a:pPr marL="342900" lvl="1" indent="-171450">
              <a:buFont typeface="Courier New,monospace"/>
              <a:buChar char="o"/>
            </a:pPr>
            <a:r>
              <a:rPr lang="en-US"/>
              <a:t>Job Corps Espanol </a:t>
            </a:r>
          </a:p>
          <a:p>
            <a:pPr marL="342900" lvl="1" indent="-171450">
              <a:buFont typeface="Courier New,monospace"/>
              <a:buChar char="o"/>
            </a:pPr>
            <a:r>
              <a:rPr lang="en-US"/>
              <a:t>Job Corps Inspiration</a:t>
            </a:r>
          </a:p>
          <a:p>
            <a:pPr marL="342900" lvl="1" indent="-171450">
              <a:buFont typeface="Courier New,monospace"/>
              <a:buChar char="o"/>
            </a:pPr>
            <a:r>
              <a:rPr lang="en-US"/>
              <a:t>For the Parents </a:t>
            </a:r>
          </a:p>
          <a:p>
            <a:pPr marL="342900" lvl="1" indent="-171450">
              <a:buFont typeface="Courier New,monospace"/>
              <a:buChar char="o"/>
            </a:pPr>
            <a:r>
              <a:rPr lang="en-US"/>
              <a:t>Woman Up with Job Corps</a:t>
            </a:r>
          </a:p>
          <a:p>
            <a:pPr marL="342900" lvl="1" indent="-171450">
              <a:buFont typeface="Courier New,monospace"/>
              <a:buChar char="o"/>
            </a:pPr>
            <a:r>
              <a:rPr lang="en-US"/>
              <a:t>Job Corps FAQs</a:t>
            </a:r>
          </a:p>
          <a:p>
            <a:pPr marL="342900" lvl="1" indent="-171450">
              <a:buFont typeface="Courier New,monospace"/>
              <a:buChar char="o"/>
            </a:pPr>
            <a:r>
              <a:rPr lang="en-US"/>
              <a:t>And </a:t>
            </a:r>
          </a:p>
          <a:p>
            <a:pPr marL="342900" lvl="1" indent="-171450">
              <a:buFont typeface="Courier New,monospace"/>
              <a:buChar char="o"/>
            </a:pPr>
            <a:r>
              <a:rPr lang="en-US"/>
              <a:t>Job Corps Life </a:t>
            </a:r>
          </a:p>
          <a:p>
            <a:pPr marL="171450" indent="-171450">
              <a:buFont typeface="Arial,Sans-Serif"/>
              <a:buChar char="•"/>
            </a:pPr>
            <a:endParaRPr lang="en-US"/>
          </a:p>
          <a:p>
            <a:pPr marL="171450" indent="-171450">
              <a:buFont typeface="Arial,Sans-Serif"/>
              <a:buChar char="•"/>
            </a:pPr>
            <a:r>
              <a:rPr lang="en-US"/>
              <a:t>I'll briefly talk about a few I just listed.</a:t>
            </a:r>
          </a:p>
          <a:p>
            <a:pPr marL="171450" indent="-171450">
              <a:buFont typeface="Arial,Sans-Serif"/>
              <a:buChar char="•"/>
            </a:pPr>
            <a:endParaRPr lang="en-US"/>
          </a:p>
          <a:p>
            <a:pPr marL="171450" indent="-171450">
              <a:buFont typeface="Arial,Sans-Serif"/>
              <a:buChar char="•"/>
            </a:pPr>
            <a:r>
              <a:rPr lang="en-US"/>
              <a:t>"Employer’s Corner” is a playlist made for sharing information about Job Corps with employers. This playlist can also be shared with other stakeholder groups such as parents or school counselors. The videos in this playlist have employer testimonials in them, which really speak to how hardworking Job Corps students are. </a:t>
            </a:r>
          </a:p>
          <a:p>
            <a:pPr marL="171450" indent="-171450">
              <a:buFont typeface="Arial,Sans-Serif"/>
              <a:buChar char="•"/>
            </a:pPr>
            <a:endParaRPr lang="en-US"/>
          </a:p>
          <a:p>
            <a:pPr marL="171450" indent="-171450">
              <a:buFont typeface="Arial,Sans-Serif"/>
              <a:buChar char="•"/>
            </a:pPr>
            <a:r>
              <a:rPr lang="en-US"/>
              <a:t>“Job Corps Life" is a playlist that includes videos that cover topics such as tips for living on a Job Corps campus and advice for prospective students from current students. Ideally, this playlist is one that can be shared with prospective students during their enrollment process. </a:t>
            </a:r>
          </a:p>
          <a:p>
            <a:pPr marL="171450" indent="-171450">
              <a:buFont typeface="Arial,Sans-Serif"/>
              <a:buChar char="•"/>
            </a:pPr>
            <a:endParaRPr lang="en-US"/>
          </a:p>
          <a:p>
            <a:pPr marL="171450" indent="-171450">
              <a:buFont typeface="Arial,Sans-Serif"/>
              <a:buChar char="•"/>
            </a:pPr>
            <a:r>
              <a:rPr lang="en-US"/>
              <a:t>“Job Corps FAQs” is a playlist of videos that cover some frequently asked questions, including “What can the Job Corps experience give you?” and “What are the teachers like at Job Corps?” Again, this is a great playlist to share with anyone interested in learning more about Job Corps. </a:t>
            </a:r>
          </a:p>
          <a:p>
            <a:pPr marL="171450" indent="-171450">
              <a:buFont typeface="Arial,Sans-Serif"/>
              <a:buChar char="•"/>
            </a:pPr>
            <a:endParaRPr lang="en-US"/>
          </a:p>
          <a:p>
            <a:pPr marL="171450" indent="-171450">
              <a:buFont typeface="Arial,Sans-Serif"/>
              <a:buChar char="•"/>
            </a:pPr>
            <a:r>
              <a:rPr lang="en-US"/>
              <a:t>The “Job Corps Works” playlist is a success stories playlist that features mostly graduates with a few current student testimonials sprinkled in. In this playlist, you’ll hear from Job Corps grads who went to college, experienced homelessness and completely turned their lives around with Job Corps, joined the military, and so much more. This is a playlist you can share with prospective students, school counselors and parents. </a:t>
            </a:r>
          </a:p>
          <a:p>
            <a:pPr marL="0" indent="0"/>
            <a:endParaRPr lang="en-US"/>
          </a:p>
          <a:p>
            <a:pPr marL="0" indent="0"/>
            <a:endParaRPr lang="en-US"/>
          </a:p>
          <a:p>
            <a:pPr marL="0" indent="0"/>
            <a:endParaRPr lang="en-US"/>
          </a:p>
          <a:p>
            <a:pPr marL="0" indent="0"/>
            <a:endParaRPr lang="en-US"/>
          </a:p>
          <a:p>
            <a:pPr marL="0" lvl="0" indent="0" algn="l">
              <a:spcBef>
                <a:spcPts val="0"/>
              </a:spcBef>
              <a:spcAft>
                <a:spcPts val="0"/>
              </a:spcAft>
              <a:buNone/>
            </a:pPr>
            <a:endParaRPr/>
          </a:p>
        </p:txBody>
      </p:sp>
      <p:sp>
        <p:nvSpPr>
          <p:cNvPr id="257" name="Google Shape;257;g2adfe740303_0_190: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adfe740303_0_17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adfe740303_0_171: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buFont typeface="Arial,Sans-Serif"/>
              <a:buChar char="•"/>
            </a:pPr>
            <a:r>
              <a:rPr lang="en-US"/>
              <a:t>Now that we’ve talked about how Job Corps uses videos and why they’re so important for recruitment and outreach efforts, we’re going to shift over to discussing best practices for recording videos at your own center that can be shared with us.</a:t>
            </a:r>
          </a:p>
          <a:p>
            <a:pPr marL="285750" indent="-285750">
              <a:buFont typeface="Arial,Sans-Serif"/>
              <a:buChar char="•"/>
            </a:pPr>
            <a:endParaRPr lang="en-US"/>
          </a:p>
          <a:p>
            <a:pPr marL="285750" indent="-285750">
              <a:buFont typeface="Arial,Sans-Serif"/>
              <a:buChar char="•"/>
            </a:pPr>
            <a:r>
              <a:rPr lang="en-US"/>
              <a:t>Some centers and operators are already really great about sharing this type of content with us, but we'll go over tips for recording videos in these next few slides.</a:t>
            </a:r>
          </a:p>
          <a:p>
            <a:pPr marL="285750" indent="-285750">
              <a:buFont typeface="Arial,Sans-Serif"/>
              <a:buChar char="•"/>
            </a:pPr>
            <a:endParaRPr lang="en-US"/>
          </a:p>
          <a:p>
            <a:pPr marL="0" lvl="0" indent="0" algn="l">
              <a:spcBef>
                <a:spcPts val="0"/>
              </a:spcBef>
              <a:spcAft>
                <a:spcPts val="0"/>
              </a:spcAft>
              <a:buNone/>
            </a:pPr>
            <a:endParaRPr/>
          </a:p>
        </p:txBody>
      </p:sp>
      <p:sp>
        <p:nvSpPr>
          <p:cNvPr id="239" name="Google Shape;239;g2adfe740303_0_171: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adfe740303_0_22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adfe740303_0_224: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171450" indent="-171450">
              <a:buFont typeface="Arial,Sans-Serif"/>
              <a:buChar char="•"/>
            </a:pPr>
            <a:r>
              <a:rPr lang="en-US"/>
              <a:t>First things first: You'll need to choose a student to serve as a </a:t>
            </a:r>
            <a:r>
              <a:rPr lang="en-US" b="1"/>
              <a:t>Job Corps "ambassador" </a:t>
            </a:r>
            <a:r>
              <a:rPr lang="en-US"/>
              <a:t>and be the subject of the video.</a:t>
            </a:r>
          </a:p>
          <a:p>
            <a:pPr marL="171450" indent="-171450">
              <a:buFont typeface="Arial,Sans-Serif"/>
              <a:buChar char="•"/>
            </a:pPr>
            <a:endParaRPr lang="en-US"/>
          </a:p>
          <a:p>
            <a:pPr marL="171450" indent="-171450">
              <a:buFont typeface="Arial,Sans-Serif"/>
              <a:buChar char="•"/>
            </a:pPr>
            <a:r>
              <a:rPr lang="en-US"/>
              <a:t>Whether you're filming the video or you're asking a student to share a video with you that they record on their own, you'll want to make sure the student you ask to participate is </a:t>
            </a:r>
            <a:r>
              <a:rPr lang="en-US" b="1"/>
              <a:t>engaging and articulate</a:t>
            </a:r>
            <a:r>
              <a:rPr lang="en-US"/>
              <a:t>. And you want to make sure the student is comfortable in front of the camera; sometimes the students with the biggest personalities end up being the most camera-shy.</a:t>
            </a:r>
          </a:p>
          <a:p>
            <a:pPr marL="171450" indent="-171450">
              <a:buFont typeface="Arial,Sans-Serif"/>
              <a:buChar char="•"/>
            </a:pPr>
            <a:endParaRPr lang="en-US"/>
          </a:p>
          <a:p>
            <a:pPr marL="171450" indent="-171450">
              <a:buFont typeface="Arial,Sans-Serif"/>
              <a:buChar char="•"/>
            </a:pPr>
            <a:r>
              <a:rPr lang="en-US"/>
              <a:t>I've mentioned this before, but prospective students want to hear from real Job Corps students, which is why a majority of what we share showcases real students on campus. And the content we're filming isn't scripted. Oftentimes we'll tell the students what we want them to do in the video, whether it's giving us a classroom tour or speaking to certain topics; but the students are saying what they want to say in the videos. </a:t>
            </a:r>
          </a:p>
          <a:p>
            <a:pPr marL="171450" indent="-171450">
              <a:buFont typeface="Arial,Sans-Serif"/>
              <a:buChar char="•"/>
            </a:pPr>
            <a:endParaRPr lang="en-US"/>
          </a:p>
          <a:p>
            <a:pPr marL="0" lvl="0" indent="0" algn="l">
              <a:spcBef>
                <a:spcPts val="0"/>
              </a:spcBef>
              <a:spcAft>
                <a:spcPts val="0"/>
              </a:spcAft>
              <a:buNone/>
            </a:pPr>
            <a:endParaRPr/>
          </a:p>
        </p:txBody>
      </p:sp>
      <p:sp>
        <p:nvSpPr>
          <p:cNvPr id="288" name="Google Shape;288;g2adfe740303_0_224: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adfe740303_0_23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adfe740303_0_239: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171450" indent="-171450">
              <a:buFont typeface="Arial,Sans-Serif"/>
              <a:buChar char="•"/>
            </a:pPr>
            <a:r>
              <a:rPr lang="en-US"/>
              <a:t>We really encourage you to share content with us that showcases your Job Corps center. We get a lot of comments or messages from prospective students asking us what "blank" Job Corps Center looks like, and it's always so helpful if we can point them to a video in addition to the virtual tour. </a:t>
            </a:r>
          </a:p>
          <a:p>
            <a:pPr marL="171450" indent="-171450">
              <a:buFont typeface="Arial,Sans-Serif"/>
              <a:buChar char="•"/>
            </a:pPr>
            <a:endParaRPr lang="en-US"/>
          </a:p>
          <a:p>
            <a:pPr marL="171450" indent="-171450">
              <a:buFont typeface="Arial,Sans-Serif"/>
              <a:buChar char="•"/>
            </a:pPr>
            <a:r>
              <a:rPr lang="en-US"/>
              <a:t>When recording a video or asking a student to record a video of themselves, it’s so important to </a:t>
            </a:r>
            <a:r>
              <a:rPr lang="en-US" b="1"/>
              <a:t>pick a location </a:t>
            </a:r>
            <a:r>
              <a:rPr lang="en-US"/>
              <a:t>that will not be too distracting. You want to avoid crowded areas, because it’s difficult to cut down on background noises, but you also want to make sure you're showcasing what campus looks like!</a:t>
            </a:r>
          </a:p>
          <a:p>
            <a:pPr marL="171450" indent="-171450">
              <a:buFont typeface="Arial,Sans-Serif"/>
              <a:buChar char="•"/>
            </a:pPr>
            <a:endParaRPr lang="en-US"/>
          </a:p>
          <a:p>
            <a:pPr marL="171450" indent="-171450">
              <a:buFont typeface="Arial,Sans-Serif"/>
              <a:buChar char="•"/>
            </a:pPr>
            <a:r>
              <a:rPr lang="en-US"/>
              <a:t>Examples of great locations to film at around your center would be in a </a:t>
            </a:r>
            <a:r>
              <a:rPr lang="en-US" b="1"/>
              <a:t>classroom, in a dorm, outside on campus and in a library</a:t>
            </a:r>
            <a:r>
              <a:rPr lang="en-US"/>
              <a:t>.</a:t>
            </a:r>
          </a:p>
          <a:p>
            <a:pPr marL="171450" indent="-171450">
              <a:buFont typeface="Arial,Sans-Serif"/>
              <a:buChar char="•"/>
            </a:pPr>
            <a:endParaRPr lang="en-US"/>
          </a:p>
          <a:p>
            <a:pPr marL="171450" indent="-171450">
              <a:buFont typeface="Arial,Sans-Serif"/>
              <a:buChar char="•"/>
            </a:pPr>
            <a:r>
              <a:rPr lang="en-US" b="1"/>
              <a:t>The videos that perform the best </a:t>
            </a:r>
            <a:r>
              <a:rPr lang="en-US"/>
              <a:t>on socials are the videos that allow prospective students to see what a Job Corps campus looks like. </a:t>
            </a:r>
          </a:p>
          <a:p>
            <a:pPr marL="171450" indent="-171450">
              <a:buFont typeface="Arial,Sans-Serif"/>
              <a:buChar char="•"/>
            </a:pPr>
            <a:endParaRPr lang="en-US"/>
          </a:p>
          <a:p>
            <a:pPr marL="171450" indent="-171450">
              <a:buFont typeface="Arial,Sans-Serif"/>
              <a:buChar char="•"/>
            </a:pPr>
            <a:r>
              <a:rPr lang="en-US"/>
              <a:t>The image on the screen is a screenshot from a YouTube Short/Instagram Reel that performed really well. You'll see that it's filmed outside, and viewers are able to see what that campus looks like.</a:t>
            </a:r>
            <a:endParaRPr/>
          </a:p>
        </p:txBody>
      </p:sp>
      <p:sp>
        <p:nvSpPr>
          <p:cNvPr id="306" name="Google Shape;306;g2adfe740303_0_239: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adfe740303_0_25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adfe740303_0_254: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buFont typeface="Arial,Sans-Serif"/>
              <a:buChar char="•"/>
            </a:pPr>
            <a:r>
              <a:rPr lang="en-US"/>
              <a:t>It’s important for the background to be </a:t>
            </a:r>
            <a:r>
              <a:rPr lang="en-US" b="1"/>
              <a:t>clean, simple and not the focus of the camera</a:t>
            </a:r>
            <a:r>
              <a:rPr lang="en-US"/>
              <a:t>; but it's also totally fine for things to be happening in the background as long as it's not demanding too much attention.</a:t>
            </a:r>
          </a:p>
          <a:p>
            <a:pPr marL="285750" indent="-285750">
              <a:buFont typeface="Arial,Sans-Serif"/>
              <a:buChar char="•"/>
            </a:pPr>
            <a:endParaRPr lang="en-US"/>
          </a:p>
          <a:p>
            <a:pPr marL="285750" indent="-285750">
              <a:buFont typeface="Arial,Sans-Serif"/>
              <a:buChar char="•"/>
            </a:pPr>
            <a:r>
              <a:rPr lang="en-US"/>
              <a:t>You definitely want to </a:t>
            </a:r>
            <a:r>
              <a:rPr lang="en-US" b="1"/>
              <a:t>avoid</a:t>
            </a:r>
            <a:r>
              <a:rPr lang="en-US"/>
              <a:t> </a:t>
            </a:r>
            <a:r>
              <a:rPr lang="en-US" b="1"/>
              <a:t>distracting elements</a:t>
            </a:r>
            <a:r>
              <a:rPr lang="en-US"/>
              <a:t> such as trash cans, exit signs, blinking lights, wires and general clutter; but having people simply walking in the background for example is OK. </a:t>
            </a:r>
          </a:p>
          <a:p>
            <a:pPr marL="285750" indent="-285750">
              <a:buFont typeface="Arial,Sans-Serif"/>
              <a:buChar char="•"/>
            </a:pPr>
            <a:endParaRPr lang="en-US"/>
          </a:p>
          <a:p>
            <a:pPr marL="285750" indent="-285750">
              <a:buFont typeface="Arial,Sans-Serif"/>
              <a:buChar char="•"/>
            </a:pPr>
            <a:r>
              <a:rPr lang="en-US"/>
              <a:t>The photo on the screen shows a screenshot from a video on the YouTube channel, and you can see that the background is simple and not distracting. The student is the main focal point. </a:t>
            </a:r>
            <a:endParaRPr/>
          </a:p>
        </p:txBody>
      </p:sp>
      <p:sp>
        <p:nvSpPr>
          <p:cNvPr id="323" name="Google Shape;323;g2adfe740303_0_254: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adfe740303_0_26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adfe740303_0_269: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171450" indent="-171450">
              <a:buFont typeface="Arial,Sans-Serif"/>
              <a:buChar char="•"/>
            </a:pPr>
            <a:r>
              <a:rPr lang="en-US"/>
              <a:t>Let’s talk briefly about lighting. Using a window or natural light creates the best illumination; but it’s important to remember to </a:t>
            </a:r>
            <a:r>
              <a:rPr lang="en-US" b="1"/>
              <a:t>keep light on the subject’s face</a:t>
            </a:r>
            <a:r>
              <a:rPr lang="en-US"/>
              <a:t>, not on their back. If you put someone directly in front of a window, they’re going to look like a shadow and you’re not going to be able to see their face. And if a student is filming in their dorm, for example, you want to make sure the viewer can see what the student is trying to show them.</a:t>
            </a:r>
          </a:p>
          <a:p>
            <a:pPr marL="0" indent="0"/>
            <a:endParaRPr lang="en-US"/>
          </a:p>
          <a:p>
            <a:pPr marL="171450" indent="-171450">
              <a:buFont typeface="Arial,Sans-Serif"/>
              <a:buChar char="•"/>
            </a:pPr>
            <a:r>
              <a:rPr lang="en-US"/>
              <a:t>In the example on the screen, you see that Alexis' room is well lit up. There is a window in the background, but she's not standing too close to it and the lighting on her face is bright.</a:t>
            </a:r>
          </a:p>
          <a:p>
            <a:pPr marL="0" lvl="0" indent="0" algn="l">
              <a:spcBef>
                <a:spcPts val="0"/>
              </a:spcBef>
              <a:spcAft>
                <a:spcPts val="0"/>
              </a:spcAft>
              <a:buNone/>
            </a:pPr>
            <a:endParaRPr/>
          </a:p>
        </p:txBody>
      </p:sp>
      <p:sp>
        <p:nvSpPr>
          <p:cNvPr id="341" name="Google Shape;341;g2adfe740303_0_269: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adfe740303_0_28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adfe740303_0_285: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lnSpc>
                <a:spcPct val="114999"/>
              </a:lnSpc>
              <a:buFont typeface="Arial,Sans-Serif"/>
              <a:buChar char="•"/>
            </a:pPr>
            <a:r>
              <a:rPr lang="en-US"/>
              <a:t>So we’ve talked about location, background and lighting when it comes to filming; but I have a few more tips to share with you that will help when you’re preparing to film. These tips are just to ensure that you are capturing the best content possible.</a:t>
            </a:r>
          </a:p>
          <a:p>
            <a:pPr marL="0" indent="0">
              <a:lnSpc>
                <a:spcPct val="114999"/>
              </a:lnSpc>
            </a:pPr>
            <a:endParaRPr lang="en-US"/>
          </a:p>
          <a:p>
            <a:pPr marL="285750" indent="-285750">
              <a:lnSpc>
                <a:spcPct val="114999"/>
              </a:lnSpc>
              <a:buFont typeface="Arial,Sans-Serif"/>
              <a:buChar char="•"/>
            </a:pPr>
            <a:r>
              <a:rPr lang="en-US"/>
              <a:t>First, you’ll want to choose a quality device. Older phones or tablets may not provide a </a:t>
            </a:r>
            <a:r>
              <a:rPr lang="en-US" b="1"/>
              <a:t>high-resolution video</a:t>
            </a:r>
            <a:r>
              <a:rPr lang="en-US"/>
              <a:t>. When our team is filming video content on campus, we use Google Pixel phones.</a:t>
            </a:r>
          </a:p>
          <a:p>
            <a:pPr marL="0" indent="0">
              <a:lnSpc>
                <a:spcPct val="114999"/>
              </a:lnSpc>
            </a:pPr>
            <a:endParaRPr lang="en-US"/>
          </a:p>
          <a:p>
            <a:pPr marL="285750" indent="-285750">
              <a:lnSpc>
                <a:spcPct val="114999"/>
              </a:lnSpc>
              <a:buFont typeface="Arial,Sans-Serif"/>
              <a:buChar char="•"/>
            </a:pPr>
            <a:r>
              <a:rPr lang="en-US"/>
              <a:t>Next, you’ll want to make sure your device is stabilized while recording. This can be done using a tripod, a coffee mug, books or whatever you have at your disposal. If a student is taking a selfie-style video, just make sure they’re not shaking the camera when they film. </a:t>
            </a:r>
          </a:p>
          <a:p>
            <a:pPr marL="0" indent="0">
              <a:lnSpc>
                <a:spcPct val="114999"/>
              </a:lnSpc>
            </a:pPr>
            <a:endParaRPr lang="en-US"/>
          </a:p>
          <a:p>
            <a:pPr marL="285750" indent="-285750">
              <a:lnSpc>
                <a:spcPct val="114999"/>
              </a:lnSpc>
              <a:buFont typeface="Arial,Sans-Serif"/>
              <a:buChar char="•"/>
            </a:pPr>
            <a:r>
              <a:rPr lang="en-US"/>
              <a:t>Another tip is to always record in the </a:t>
            </a:r>
            <a:r>
              <a:rPr lang="en-US" b="1"/>
              <a:t>same orientation</a:t>
            </a:r>
            <a:r>
              <a:rPr lang="en-US"/>
              <a:t>. For example, if you’re recording a classroom tour vertically, you don’t want to film another take horizontally in case we need to slice and dice the content together to create one video.</a:t>
            </a:r>
          </a:p>
          <a:p>
            <a:pPr marL="0" indent="0">
              <a:lnSpc>
                <a:spcPct val="114999"/>
              </a:lnSpc>
            </a:pPr>
            <a:endParaRPr lang="en-US"/>
          </a:p>
          <a:p>
            <a:pPr marL="285750" indent="-285750">
              <a:lnSpc>
                <a:spcPct val="114999"/>
              </a:lnSpc>
              <a:buFont typeface="Arial,Sans-Serif"/>
              <a:buChar char="•"/>
            </a:pPr>
            <a:r>
              <a:rPr lang="en-US"/>
              <a:t>Before you begin filming, wipe off your camera lens. This will help. Trust me.  </a:t>
            </a:r>
          </a:p>
          <a:p>
            <a:pPr marL="0" indent="0">
              <a:lnSpc>
                <a:spcPct val="114999"/>
              </a:lnSpc>
            </a:pPr>
            <a:endParaRPr lang="en-US"/>
          </a:p>
          <a:p>
            <a:pPr marL="285750" indent="-285750">
              <a:lnSpc>
                <a:spcPct val="114999"/>
              </a:lnSpc>
              <a:buFont typeface="Arial,Sans-Serif"/>
              <a:buChar char="•"/>
            </a:pPr>
            <a:r>
              <a:rPr lang="en-US"/>
              <a:t>And if you’re using a phone to film, it’s always a good idea to turn off your notifications so your filming isn’t interrupted with a phone call or text. </a:t>
            </a:r>
          </a:p>
          <a:p>
            <a:pPr marL="0" indent="0">
              <a:lnSpc>
                <a:spcPct val="114999"/>
              </a:lnSpc>
            </a:pPr>
            <a:endParaRPr lang="en-US"/>
          </a:p>
          <a:p>
            <a:pPr marL="0" lvl="0" indent="0" algn="l">
              <a:spcBef>
                <a:spcPts val="0"/>
              </a:spcBef>
              <a:spcAft>
                <a:spcPts val="0"/>
              </a:spcAft>
              <a:buNone/>
            </a:pPr>
            <a:endParaRPr/>
          </a:p>
        </p:txBody>
      </p:sp>
      <p:sp>
        <p:nvSpPr>
          <p:cNvPr id="359" name="Google Shape;359;g2adfe740303_0_285: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adfe740303_0_30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adfe740303_0_300: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171450" indent="-171450">
              <a:lnSpc>
                <a:spcPct val="114999"/>
              </a:lnSpc>
              <a:buFont typeface="Arial,Sans-Serif"/>
              <a:buChar char="•"/>
            </a:pPr>
            <a:r>
              <a:rPr lang="en-US"/>
              <a:t>OK, just a few more. I know this is a lot to remember, so keep in mind this entire presentation is available on the Materials Marketplace for you to reference at any time. </a:t>
            </a:r>
          </a:p>
          <a:p>
            <a:pPr marL="0" indent="0">
              <a:lnSpc>
                <a:spcPct val="114999"/>
              </a:lnSpc>
            </a:pPr>
            <a:endParaRPr lang="en-US"/>
          </a:p>
          <a:p>
            <a:pPr marL="171450" indent="-171450">
              <a:lnSpc>
                <a:spcPct val="114999"/>
              </a:lnSpc>
              <a:buFont typeface="Arial,Sans-Serif"/>
              <a:buChar char="•"/>
            </a:pPr>
            <a:r>
              <a:rPr lang="en-US"/>
              <a:t>The videos we share on socials are typically less than a minute, so we highly encourage you to </a:t>
            </a:r>
            <a:r>
              <a:rPr lang="en-US" b="1"/>
              <a:t>share short videos </a:t>
            </a:r>
            <a:r>
              <a:rPr lang="en-US"/>
              <a:t>with us. If your video is longer, do not stress – we can clip it or trim it down. </a:t>
            </a:r>
          </a:p>
          <a:p>
            <a:pPr marL="171450" indent="-171450">
              <a:lnSpc>
                <a:spcPct val="114999"/>
              </a:lnSpc>
              <a:buFont typeface="Arial,Sans-Serif"/>
              <a:buChar char="•"/>
            </a:pPr>
            <a:endParaRPr lang="en-US"/>
          </a:p>
          <a:p>
            <a:pPr marL="171450" indent="-171450">
              <a:lnSpc>
                <a:spcPct val="114999"/>
              </a:lnSpc>
              <a:buFont typeface="Arial,Sans-Serif"/>
              <a:buChar char="•"/>
            </a:pPr>
            <a:r>
              <a:rPr lang="en-US"/>
              <a:t>To ensure that you’re capturing a video with high-quality audio, you should </a:t>
            </a:r>
            <a:r>
              <a:rPr lang="en-US" b="1"/>
              <a:t>complete an audio test beforehand</a:t>
            </a:r>
            <a:r>
              <a:rPr lang="en-US"/>
              <a:t>. You can take a practice video from where you plan to record to check that the audio is clear and audible and that the filming environment is quiet.</a:t>
            </a:r>
          </a:p>
          <a:p>
            <a:pPr marL="342900" indent="-342900">
              <a:lnSpc>
                <a:spcPct val="114999"/>
              </a:lnSpc>
              <a:buFont typeface="Symbol,Sans-Serif"/>
              <a:buChar char=""/>
            </a:pPr>
            <a:endParaRPr lang="en-US"/>
          </a:p>
          <a:p>
            <a:pPr marL="171450" indent="-171450">
              <a:lnSpc>
                <a:spcPct val="114999"/>
              </a:lnSpc>
              <a:buFont typeface="Arial,Sans-Serif"/>
              <a:buChar char="•"/>
            </a:pPr>
            <a:r>
              <a:rPr lang="en-US"/>
              <a:t>And finally, the last tip is to be sure to practice what will be said in the video. The goal is to </a:t>
            </a:r>
            <a:r>
              <a:rPr lang="en-US" b="1"/>
              <a:t>make sure things flow well</a:t>
            </a:r>
            <a:r>
              <a:rPr lang="en-US"/>
              <a:t>, but we also don’t want students reading directly from a script. It should be authentic and feel natural. We tell students who are recording videos selfie-style that they should pretend they’re on FaceTime with their friends – that’s how the video should feel. </a:t>
            </a:r>
          </a:p>
          <a:p>
            <a:pPr marL="171450" indent="-171450">
              <a:lnSpc>
                <a:spcPct val="114999"/>
              </a:lnSpc>
              <a:buFont typeface="Arial,Sans-Serif"/>
              <a:buChar char="•"/>
            </a:pPr>
            <a:endParaRPr lang="en-US"/>
          </a:p>
          <a:p>
            <a:pPr marL="171450" indent="-171450">
              <a:lnSpc>
                <a:spcPct val="114999"/>
              </a:lnSpc>
              <a:buFont typeface="Arial,Sans-Serif"/>
              <a:buChar char="•"/>
            </a:pPr>
            <a:r>
              <a:rPr lang="en-US"/>
              <a:t>When sharing video content with us, we highly </a:t>
            </a:r>
            <a:r>
              <a:rPr lang="en-US" b="1"/>
              <a:t>recommend using a video file sharing tool </a:t>
            </a:r>
            <a:r>
              <a:rPr lang="en-US"/>
              <a:t>such as Dropbox to ensure that the quality remains the same. Sometimes when video content is shared via e-mail or text, the quality becomes poor, and we can no longer use the video. We try to avoid this by using tools like Dropbox. </a:t>
            </a:r>
          </a:p>
          <a:p>
            <a:pPr marL="171450" indent="-171450">
              <a:lnSpc>
                <a:spcPct val="114999"/>
              </a:lnSpc>
              <a:buFont typeface="Arial,Sans-Serif"/>
              <a:buChar char="•"/>
            </a:pPr>
            <a:endParaRPr lang="en-US"/>
          </a:p>
          <a:p>
            <a:pPr marL="171450" indent="-171450">
              <a:lnSpc>
                <a:spcPct val="114999"/>
              </a:lnSpc>
              <a:buFont typeface="Arial,Sans-Serif"/>
              <a:buChar char="•"/>
            </a:pPr>
            <a:r>
              <a:rPr lang="en-US"/>
              <a:t>We’re going to share the e-mail address on the next slide, but please share all video content with </a:t>
            </a:r>
            <a:r>
              <a:rPr lang="en-US" b="1">
                <a:hlinkClick r:id="rId3"/>
              </a:rPr>
              <a:t>jcdigital@mpf.com</a:t>
            </a:r>
            <a:r>
              <a:rPr lang="en-US"/>
              <a:t>. Even if you have questions about capturing content, feel free to shoot us an e-mail and we’ll help as best as we can. </a:t>
            </a:r>
            <a:endParaRPr/>
          </a:p>
        </p:txBody>
      </p:sp>
      <p:sp>
        <p:nvSpPr>
          <p:cNvPr id="377" name="Google Shape;377;g2adfe740303_0_300: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adfe740303_0_31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adfe740303_0_315: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171450" indent="-171450">
              <a:buFont typeface="Arial,Sans-Serif"/>
              <a:buChar char="•"/>
            </a:pPr>
            <a:r>
              <a:rPr lang="en-US"/>
              <a:t>All of the helpful video content submission tips I just discussed can be found on this flier you see on the screen that will be distributed to you all after the training. </a:t>
            </a:r>
          </a:p>
          <a:p>
            <a:pPr marL="171450" indent="-171450">
              <a:buFont typeface="Arial,Sans-Serif"/>
              <a:buChar char="•"/>
            </a:pPr>
            <a:endParaRPr lang="en-US"/>
          </a:p>
          <a:p>
            <a:pPr marL="0" indent="0"/>
            <a:endParaRPr lang="en-US"/>
          </a:p>
          <a:p>
            <a:pPr marL="0" indent="0"/>
            <a:endParaRPr lang="en-US"/>
          </a:p>
          <a:p>
            <a:pPr marL="0" lvl="0" indent="0" algn="l">
              <a:spcBef>
                <a:spcPts val="0"/>
              </a:spcBef>
              <a:spcAft>
                <a:spcPts val="0"/>
              </a:spcAft>
              <a:buNone/>
            </a:pPr>
            <a:endParaRPr/>
          </a:p>
        </p:txBody>
      </p:sp>
      <p:sp>
        <p:nvSpPr>
          <p:cNvPr id="394" name="Google Shape;394;g2adfe740303_0_315: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adfe740303_0_2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buFont typeface="Arial,Sans-Serif"/>
              <a:buChar char="•"/>
            </a:pPr>
            <a:r>
              <a:rPr lang="en-US"/>
              <a:t>Today’s training topic is all about “Job Corps Videos”—the different types of content featured in Job Corps videos on the program’s YouTube Channel and other social media platforms, how they are used to help promote the program, where staff can access the videos, how you can use specific videos to recruit and nurture prospects during their application process, … AND even how staff like you can record videos on your campus and send them to us to consider promoting them on social media.</a:t>
            </a:r>
          </a:p>
          <a:p>
            <a:pPr marL="0" indent="0"/>
            <a:endParaRPr lang="en-US"/>
          </a:p>
          <a:p>
            <a:pPr marL="285750" indent="-285750">
              <a:buFont typeface="Arial,Sans-Serif"/>
              <a:buChar char="•"/>
            </a:pPr>
            <a:r>
              <a:rPr lang="en-US"/>
              <a:t>This webinar will last around 30 minutes. </a:t>
            </a:r>
          </a:p>
          <a:p>
            <a:pPr marL="0" indent="0"/>
            <a:endParaRPr lang="en-US"/>
          </a:p>
          <a:p>
            <a:pPr marL="285750" indent="-285750">
              <a:buFont typeface="Arial,Sans-Serif"/>
              <a:buChar char="•"/>
            </a:pPr>
            <a:r>
              <a:rPr lang="en-US"/>
              <a:t>There will be time for questions at the end, but feel free to type a question in the chat box at any point during the presentation. We will be monitoring it and can give you an answer after the session. </a:t>
            </a:r>
          </a:p>
          <a:p>
            <a:pPr marL="0" indent="0"/>
            <a:endParaRPr lang="en-US"/>
          </a:p>
          <a:p>
            <a:pPr marL="285750" indent="-285750">
              <a:buFont typeface="Arial,Sans-Serif"/>
              <a:buChar char="•"/>
            </a:pPr>
            <a:endParaRPr lang="en-US"/>
          </a:p>
          <a:p>
            <a:pPr marL="0" indent="0"/>
            <a:endParaRPr lang="en-US"/>
          </a:p>
          <a:p>
            <a:pPr marL="0" lvl="0" indent="0" algn="l">
              <a:spcBef>
                <a:spcPts val="0"/>
              </a:spcBef>
              <a:spcAft>
                <a:spcPts val="0"/>
              </a:spcAft>
              <a:buNone/>
            </a:pPr>
            <a:endParaRPr/>
          </a:p>
        </p:txBody>
      </p:sp>
      <p:sp>
        <p:nvSpPr>
          <p:cNvPr id="83" name="Google Shape;83;g2adfe740303_0_27: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43E4AA68-4FC6-5818-474E-AFD21D8F6120}"/>
            </a:ext>
          </a:extLst>
        </p:cNvPr>
        <p:cNvGrpSpPr/>
        <p:nvPr/>
      </p:nvGrpSpPr>
      <p:grpSpPr>
        <a:xfrm>
          <a:off x="0" y="0"/>
          <a:ext cx="0" cy="0"/>
          <a:chOff x="0" y="0"/>
          <a:chExt cx="0" cy="0"/>
        </a:xfrm>
      </p:grpSpPr>
      <p:sp>
        <p:nvSpPr>
          <p:cNvPr id="392" name="Google Shape;392;g2adfe740303_0_315:notes">
            <a:extLst>
              <a:ext uri="{FF2B5EF4-FFF2-40B4-BE49-F238E27FC236}">
                <a16:creationId xmlns:a16="http://schemas.microsoft.com/office/drawing/2014/main" id="{BFF1D155-D8A1-2423-0179-6651733813D7}"/>
              </a:ext>
            </a:extLst>
          </p:cNvPr>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adfe740303_0_315:notes">
            <a:extLst>
              <a:ext uri="{FF2B5EF4-FFF2-40B4-BE49-F238E27FC236}">
                <a16:creationId xmlns:a16="http://schemas.microsoft.com/office/drawing/2014/main" id="{204B254E-7E1D-F58C-450C-BBCB19975B1C}"/>
              </a:ext>
            </a:extLst>
          </p:cNvPr>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171450" indent="-171450">
              <a:buFont typeface="Arial,Sans-Serif"/>
              <a:buChar char="•"/>
            </a:pPr>
            <a:r>
              <a:rPr lang="en-US"/>
              <a:t>On the screen, you'll see a landing page that students can use to </a:t>
            </a:r>
            <a:r>
              <a:rPr lang="en-US" b="1"/>
              <a:t>submit content to us</a:t>
            </a:r>
            <a:r>
              <a:rPr lang="en-US"/>
              <a:t>. This landing page was created because we really want to curate videos that are reflective of what this audience is posting and consuming. </a:t>
            </a:r>
          </a:p>
          <a:p>
            <a:pPr marL="171450" indent="-171450">
              <a:buFont typeface="Arial,Sans-Serif"/>
              <a:buChar char="•"/>
            </a:pPr>
            <a:endParaRPr lang="en-US"/>
          </a:p>
          <a:p>
            <a:pPr marL="171450" indent="-171450">
              <a:buFont typeface="Arial,Sans-Serif"/>
              <a:buChar char="•"/>
            </a:pPr>
            <a:r>
              <a:rPr lang="en-US"/>
              <a:t>If you have students who would like to share content with us, we highly encourage you to have them upload videos to this page or tag @DOLJobCorps in their videos. They may also share in the JC Students FB group. </a:t>
            </a:r>
          </a:p>
          <a:p>
            <a:pPr marL="171450" indent="-171450">
              <a:buFont typeface="Arial,Sans-Serif"/>
              <a:buChar char="•"/>
            </a:pPr>
            <a:endParaRPr lang="en-US"/>
          </a:p>
          <a:p>
            <a:pPr marL="0" indent="0"/>
            <a:endParaRPr lang="en-US"/>
          </a:p>
          <a:p>
            <a:pPr marL="0" indent="0"/>
            <a:endParaRPr lang="en-US"/>
          </a:p>
          <a:p>
            <a:pPr marL="0" lvl="0" indent="0" algn="l">
              <a:spcBef>
                <a:spcPts val="0"/>
              </a:spcBef>
              <a:spcAft>
                <a:spcPts val="0"/>
              </a:spcAft>
              <a:buNone/>
            </a:pPr>
            <a:endParaRPr/>
          </a:p>
        </p:txBody>
      </p:sp>
      <p:sp>
        <p:nvSpPr>
          <p:cNvPr id="394" name="Google Shape;394;g2adfe740303_0_315:notes">
            <a:extLst>
              <a:ext uri="{FF2B5EF4-FFF2-40B4-BE49-F238E27FC236}">
                <a16:creationId xmlns:a16="http://schemas.microsoft.com/office/drawing/2014/main" id="{D195BF26-D086-B544-A673-5E97A81F4EF1}"/>
              </a:ext>
            </a:extLst>
          </p:cNvPr>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928502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adfe740303_0_34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adfe740303_0_349: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buFont typeface="Arial,Sans-Serif"/>
              <a:buChar char="•"/>
            </a:pPr>
            <a:r>
              <a:rPr lang="en-US"/>
              <a:t>We know that getting students to participate or share video content can sometimes be difficult, so we wanted to make sure you all have everything you need to make the process as easy as possible. </a:t>
            </a:r>
          </a:p>
          <a:p>
            <a:pPr marL="0" indent="0"/>
            <a:endParaRPr lang="en-US"/>
          </a:p>
          <a:p>
            <a:pPr marL="285750" indent="-285750">
              <a:buFont typeface="Arial,Sans-Serif"/>
              <a:buChar char="•"/>
            </a:pPr>
            <a:r>
              <a:rPr lang="en-US"/>
              <a:t>Thank you for all your great answers and participation today. </a:t>
            </a:r>
          </a:p>
          <a:p>
            <a:pPr marL="0" indent="0"/>
            <a:endParaRPr lang="en-US"/>
          </a:p>
          <a:p>
            <a:pPr marL="285750" indent="-285750">
              <a:buFont typeface="Arial,Sans-Serif"/>
              <a:buChar char="•"/>
            </a:pPr>
            <a:r>
              <a:rPr lang="en-US"/>
              <a:t>This will </a:t>
            </a:r>
            <a:r>
              <a:rPr lang="en-US" b="1"/>
              <a:t>conclude</a:t>
            </a:r>
            <a:r>
              <a:rPr lang="en-US"/>
              <a:t> the training.  </a:t>
            </a:r>
          </a:p>
          <a:p>
            <a:pPr marL="0" indent="0"/>
            <a:endParaRPr lang="en-US"/>
          </a:p>
          <a:p>
            <a:pPr marL="285750" indent="-285750">
              <a:buFont typeface="Arial,Sans-Serif"/>
              <a:buChar char="•"/>
            </a:pPr>
            <a:r>
              <a:rPr lang="en-US"/>
              <a:t>I now want to open it up to any questions. Please put those in the chat box, and we’ll respond to them! </a:t>
            </a:r>
          </a:p>
          <a:p>
            <a:pPr marL="0" indent="0"/>
            <a:endParaRPr lang="en-US"/>
          </a:p>
          <a:p>
            <a:pPr marL="285750" indent="-285750">
              <a:buFont typeface="Arial,Sans-Serif"/>
              <a:buChar char="•"/>
            </a:pPr>
            <a:r>
              <a:rPr lang="en-US"/>
              <a:t>[</a:t>
            </a:r>
            <a:r>
              <a:rPr lang="en-US" i="1"/>
              <a:t>Take question</a:t>
            </a:r>
            <a:r>
              <a:rPr lang="en-US"/>
              <a:t>s]</a:t>
            </a:r>
          </a:p>
          <a:p>
            <a:pPr marL="0" indent="0"/>
            <a:endParaRPr lang="en-US"/>
          </a:p>
          <a:p>
            <a:pPr marL="0" lvl="0" indent="0" algn="l">
              <a:spcBef>
                <a:spcPts val="0"/>
              </a:spcBef>
              <a:spcAft>
                <a:spcPts val="0"/>
              </a:spcAft>
              <a:buNone/>
            </a:pPr>
            <a:endParaRPr/>
          </a:p>
        </p:txBody>
      </p:sp>
      <p:sp>
        <p:nvSpPr>
          <p:cNvPr id="427" name="Google Shape;427;g2adfe740303_0_349: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ae02fec856_0_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ae02fec856_0_1: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buFont typeface="Arial,Sans-Serif"/>
              <a:buChar char="•"/>
            </a:pPr>
            <a:r>
              <a:rPr lang="en-US"/>
              <a:t>So—that’s Job Corps and all things videos. I hope you have found this webinar informative and helpful. </a:t>
            </a:r>
          </a:p>
          <a:p>
            <a:pPr marL="285750" indent="-285750">
              <a:buFont typeface="Arial,Sans-Serif"/>
              <a:buChar char="•"/>
            </a:pPr>
            <a:endParaRPr lang="en-US"/>
          </a:p>
          <a:p>
            <a:pPr marL="285750" indent="-285750">
              <a:buFont typeface="Arial,Sans-Serif"/>
              <a:buChar char="•"/>
            </a:pPr>
            <a:r>
              <a:rPr lang="en-US"/>
              <a:t>Always feel free to call MP&amp;F at the number you see on the screen—</a:t>
            </a:r>
            <a:r>
              <a:rPr lang="en-US" b="1"/>
              <a:t>(615) 259-4000</a:t>
            </a:r>
            <a:r>
              <a:rPr lang="en-US"/>
              <a:t>—and we will make sure you are put in touch with the right person. You may also e-mail us at </a:t>
            </a:r>
            <a:r>
              <a:rPr lang="en-US" b="1">
                <a:hlinkClick r:id="rId3"/>
              </a:rPr>
              <a:t>jcdigital@mpf.com</a:t>
            </a:r>
            <a:r>
              <a:rPr lang="en-US"/>
              <a:t>.</a:t>
            </a:r>
          </a:p>
          <a:p>
            <a:pPr marL="285750" indent="-285750">
              <a:buFont typeface="Arial,Sans-Serif"/>
              <a:buChar char="•"/>
            </a:pPr>
            <a:endParaRPr lang="en-US"/>
          </a:p>
          <a:p>
            <a:pPr marL="285750" indent="-285750">
              <a:buFont typeface="Arial,Sans-Serif"/>
              <a:buChar char="•"/>
            </a:pPr>
            <a:r>
              <a:rPr lang="en-US"/>
              <a:t>We covered a lot of information today, but we will be posting a recording of this training along with all of the other trainings we give on the Materials Marketplace under 'Webinars.' We will also be sending everyone a follow-up e-mail this week that will include the recording along with the resources mentioned in this webinar. </a:t>
            </a:r>
          </a:p>
          <a:p>
            <a:pPr marL="285750" indent="-285750">
              <a:buFont typeface="Arial,Sans-Serif"/>
              <a:buChar char="•"/>
            </a:pPr>
            <a:endParaRPr lang="en-US"/>
          </a:p>
          <a:p>
            <a:pPr marL="285750" indent="-285750">
              <a:buFont typeface="Arial,Sans-Serif"/>
              <a:buChar char="•"/>
            </a:pPr>
            <a:r>
              <a:rPr lang="en-US"/>
              <a:t>Thank you so much for your time!</a:t>
            </a:r>
          </a:p>
          <a:p>
            <a:pPr marL="285750" indent="-285750">
              <a:buFont typeface="Arial,Sans-Serif"/>
              <a:buChar char="•"/>
            </a:pPr>
            <a:endParaRPr lang="en-US"/>
          </a:p>
          <a:p>
            <a:pPr marL="0" indent="0"/>
            <a:endParaRPr lang="en-US"/>
          </a:p>
        </p:txBody>
      </p:sp>
      <p:sp>
        <p:nvSpPr>
          <p:cNvPr id="441" name="Google Shape;441;g2ae02fec856_0_1: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adfa72dabd_0_16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adfa72dabd_0_167: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buFont typeface="Arial,Sans-Serif"/>
              <a:buChar char="•"/>
            </a:pPr>
            <a:r>
              <a:rPr lang="en-US"/>
              <a:t>I’m sure most of you are aware of this already—especially if you have taken any of our other trainings—but Job Corps has </a:t>
            </a:r>
            <a:r>
              <a:rPr lang="en-US" b="1"/>
              <a:t>five official social media platforms</a:t>
            </a:r>
            <a:r>
              <a:rPr lang="en-US"/>
              <a:t>: Facebook, X (previously known as Twitter), Instagram, YouTube and LinkedIn. You can find these channels by searching “</a:t>
            </a:r>
            <a:r>
              <a:rPr lang="en-US" err="1"/>
              <a:t>DOLJobCorps</a:t>
            </a:r>
            <a:r>
              <a:rPr lang="en-US"/>
              <a:t>.”  </a:t>
            </a:r>
          </a:p>
          <a:p>
            <a:pPr marL="0" indent="0"/>
            <a:endParaRPr lang="en-US"/>
          </a:p>
          <a:p>
            <a:pPr marL="285750" indent="-285750">
              <a:buFont typeface="Arial,Sans-Serif"/>
              <a:buChar char="•"/>
            </a:pPr>
            <a:r>
              <a:rPr lang="en-US"/>
              <a:t>These channels are all great points of reference for prospective students and serve as excellent recruiting tools. </a:t>
            </a:r>
          </a:p>
          <a:p>
            <a:pPr marL="0" indent="0"/>
            <a:endParaRPr lang="en-US"/>
          </a:p>
          <a:p>
            <a:pPr marL="285750" indent="-285750">
              <a:buFont typeface="Arial,Sans-Serif"/>
              <a:buChar char="•"/>
            </a:pPr>
            <a:r>
              <a:rPr lang="en-US"/>
              <a:t>We promote video content on every single channel, but </a:t>
            </a:r>
            <a:r>
              <a:rPr lang="en-US" b="1"/>
              <a:t>YouTube and Instagram</a:t>
            </a:r>
            <a:r>
              <a:rPr lang="en-US"/>
              <a:t> are the two platforms Job Corps' videos receive the most views and engagement on.</a:t>
            </a:r>
          </a:p>
          <a:p>
            <a:pPr marL="0" lvl="0" indent="0" algn="l">
              <a:spcBef>
                <a:spcPts val="0"/>
              </a:spcBef>
              <a:spcAft>
                <a:spcPts val="0"/>
              </a:spcAft>
              <a:buNone/>
            </a:pPr>
            <a:endParaRPr/>
          </a:p>
        </p:txBody>
      </p:sp>
      <p:sp>
        <p:nvSpPr>
          <p:cNvPr id="98" name="Google Shape;98;g2adfa72dabd_0_167: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adfe740303_0_1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adfe740303_0_15: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171450" indent="-171450">
              <a:buFont typeface="Arial,Sans-Serif"/>
              <a:buChar char="•"/>
            </a:pPr>
            <a:r>
              <a:rPr lang="en-US"/>
              <a:t>Before I get too deep into Job Corps’ video strategy, I want to provide some context as to why video content is so important in today’s digital landscape.  </a:t>
            </a:r>
          </a:p>
          <a:p>
            <a:pPr marL="0" indent="0"/>
            <a:endParaRPr lang="en-US"/>
          </a:p>
          <a:p>
            <a:pPr marL="171450" indent="-171450">
              <a:buFont typeface="Arial,Sans-Serif"/>
              <a:buChar char="•"/>
            </a:pPr>
            <a:r>
              <a:rPr lang="en-US"/>
              <a:t>According to research done by </a:t>
            </a:r>
            <a:r>
              <a:rPr lang="en-US" err="1"/>
              <a:t>Wyzowl</a:t>
            </a:r>
            <a:r>
              <a:rPr lang="en-US"/>
              <a:t> in 2023, people on average watch </a:t>
            </a:r>
            <a:r>
              <a:rPr lang="en-US" b="1"/>
              <a:t>17 hours </a:t>
            </a:r>
            <a:r>
              <a:rPr lang="en-US"/>
              <a:t>of online video content per week.  </a:t>
            </a:r>
          </a:p>
          <a:p>
            <a:pPr marL="0" indent="0"/>
            <a:endParaRPr lang="en-US"/>
          </a:p>
          <a:p>
            <a:pPr marL="171450" indent="-171450">
              <a:buFont typeface="Arial,Sans-Serif"/>
              <a:buChar char="•"/>
            </a:pPr>
            <a:r>
              <a:rPr lang="en-US"/>
              <a:t>This same study found that people are</a:t>
            </a:r>
            <a:r>
              <a:rPr lang="en-US" b="1"/>
              <a:t> 52% more likely </a:t>
            </a:r>
            <a:r>
              <a:rPr lang="en-US"/>
              <a:t>to share video content than any other type of content. </a:t>
            </a:r>
          </a:p>
          <a:p>
            <a:pPr marL="0" indent="0"/>
            <a:endParaRPr lang="en-US"/>
          </a:p>
          <a:p>
            <a:pPr marL="171450" indent="-171450">
              <a:buFont typeface="Arial,Sans-Serif"/>
              <a:buChar char="•"/>
            </a:pPr>
            <a:r>
              <a:rPr lang="en-US"/>
              <a:t>I'm sure this isn't brand-new information to many, but </a:t>
            </a:r>
            <a:r>
              <a:rPr lang="en-US" b="1"/>
              <a:t>YouTube dominates</a:t>
            </a:r>
            <a:r>
              <a:rPr lang="en-US"/>
              <a:t> the online landscape.  </a:t>
            </a:r>
          </a:p>
          <a:p>
            <a:pPr marL="0" indent="0"/>
            <a:endParaRPr lang="en-US"/>
          </a:p>
          <a:p>
            <a:pPr marL="171450" indent="-171450">
              <a:buFont typeface="Arial,Sans-Serif"/>
              <a:buChar char="•"/>
            </a:pPr>
            <a:r>
              <a:rPr lang="en-US"/>
              <a:t>And according to another study conducted in 2023 by the Pew Research Center, </a:t>
            </a:r>
            <a:r>
              <a:rPr lang="en-US" b="1"/>
              <a:t>77% of U.S. teens say they use YouTube daily</a:t>
            </a:r>
            <a:r>
              <a:rPr lang="en-US"/>
              <a:t>.  </a:t>
            </a:r>
          </a:p>
          <a:p>
            <a:pPr marL="171450" indent="-171450">
              <a:buFont typeface="Arial,Sans-Serif"/>
              <a:buChar char="•"/>
            </a:pPr>
            <a:endParaRPr lang="en-US"/>
          </a:p>
          <a:p>
            <a:pPr marL="171450" indent="-171450">
              <a:buFont typeface="Arial,Sans-Serif"/>
              <a:buChar char="•"/>
            </a:pPr>
            <a:r>
              <a:rPr lang="en-US"/>
              <a:t>These stats help paint the picture and give you a better idea of why videos in general have become such critical parts of Job Corps’ recruitment and marketing efforts and brand presence overall. Bottom line—videos are an excellent way to tell Job Corps’ story! </a:t>
            </a:r>
          </a:p>
          <a:p>
            <a:pPr marL="0" indent="0"/>
            <a:endParaRPr lang="en-US"/>
          </a:p>
          <a:p>
            <a:pPr marL="0" lvl="0" indent="0" algn="l">
              <a:spcBef>
                <a:spcPts val="0"/>
              </a:spcBef>
              <a:spcAft>
                <a:spcPts val="0"/>
              </a:spcAft>
              <a:buNone/>
            </a:pPr>
            <a:endParaRPr/>
          </a:p>
        </p:txBody>
      </p:sp>
      <p:sp>
        <p:nvSpPr>
          <p:cNvPr id="113" name="Google Shape;113;g2adfe740303_0_15: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adfe740303_0_5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adfe740303_0_53: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buFont typeface="Arial,Sans-Serif"/>
              <a:buChar char="•"/>
            </a:pPr>
            <a:r>
              <a:rPr lang="en-US"/>
              <a:t>And speaking of YouTube—the Job Corps YouTube channel has been around since 2013, and over its lifetime has received </a:t>
            </a:r>
            <a:r>
              <a:rPr lang="en-US" b="1"/>
              <a:t>over 45 million views</a:t>
            </a:r>
            <a:r>
              <a:rPr lang="en-US"/>
              <a:t>. It also has over </a:t>
            </a:r>
            <a:r>
              <a:rPr lang="en-US" b="1"/>
              <a:t>13,000 subscribers</a:t>
            </a:r>
            <a:r>
              <a:rPr lang="en-US"/>
              <a:t>, and viewers have spent over </a:t>
            </a:r>
            <a:r>
              <a:rPr lang="en-US" b="1"/>
              <a:t>900,000 hours </a:t>
            </a:r>
            <a:r>
              <a:rPr lang="en-US"/>
              <a:t>watching the videos. To put that in perspective, that’s over </a:t>
            </a:r>
            <a:r>
              <a:rPr lang="en-US" b="1"/>
              <a:t>37,000 days </a:t>
            </a:r>
            <a:r>
              <a:rPr lang="en-US"/>
              <a:t>of watching our content.</a:t>
            </a:r>
          </a:p>
          <a:p>
            <a:pPr marL="0" indent="0"/>
            <a:endParaRPr lang="en-US"/>
          </a:p>
          <a:p>
            <a:pPr marL="285750" indent="-285750">
              <a:buFont typeface="Arial,Sans-Serif"/>
              <a:buChar char="•"/>
            </a:pPr>
            <a:r>
              <a:rPr lang="en-US"/>
              <a:t>In 2023 alone, the Job Corps channel has had </a:t>
            </a:r>
            <a:r>
              <a:rPr lang="en-US" b="1"/>
              <a:t>8.7 million views</a:t>
            </a:r>
            <a:r>
              <a:rPr lang="en-US"/>
              <a:t> and grown subscribers by over </a:t>
            </a:r>
            <a:r>
              <a:rPr lang="en-US" b="1"/>
              <a:t>3,000</a:t>
            </a:r>
            <a:r>
              <a:rPr lang="en-US"/>
              <a:t>.</a:t>
            </a:r>
          </a:p>
          <a:p>
            <a:pPr marL="0" indent="0"/>
            <a:endParaRPr lang="en-US"/>
          </a:p>
          <a:p>
            <a:pPr marL="285750" indent="-285750">
              <a:buFont typeface="Arial,Sans-Serif"/>
              <a:buChar char="•"/>
            </a:pPr>
            <a:r>
              <a:rPr lang="en-US"/>
              <a:t>As I mentioned, the channel boasts a video watch time of over 900,000 hours—over 170,000 of those hours were in 2023. In other words, a lot of people have turned to YouTube when seeking out information about Job Corps.</a:t>
            </a:r>
          </a:p>
          <a:p>
            <a:pPr marL="285750" indent="-285750">
              <a:buFont typeface="Arial,Sans-Serif"/>
              <a:buChar char="•"/>
            </a:pPr>
            <a:endParaRPr lang="en-US"/>
          </a:p>
          <a:p>
            <a:pPr marL="285750" indent="-285750">
              <a:buFont typeface="Arial,Sans-Serif"/>
              <a:buChar char="•"/>
            </a:pPr>
            <a:r>
              <a:rPr lang="en-US"/>
              <a:t>While views are still an important measurement, </a:t>
            </a:r>
            <a:r>
              <a:rPr lang="en-US" b="1"/>
              <a:t>Click-Through Rate and Viewed vs. Swiped Away</a:t>
            </a:r>
            <a:r>
              <a:rPr lang="en-US"/>
              <a:t> have become important indicators of a video's success.</a:t>
            </a:r>
          </a:p>
          <a:p>
            <a:pPr marL="285750" indent="-285750">
              <a:buFont typeface="Arial,Sans-Serif"/>
              <a:buChar char="•"/>
            </a:pPr>
            <a:endParaRPr lang="en-US"/>
          </a:p>
          <a:p>
            <a:pPr marL="285750" indent="-285750">
              <a:buFont typeface="Arial,Sans-Serif"/>
              <a:buChar char="•"/>
            </a:pPr>
            <a:r>
              <a:rPr lang="en-US"/>
              <a:t>Click-through rate (CTR) is how often viewers watched a video after seeing a registered impression (every time a video thumbnail is a least 50% visible on a user's screen for over one second on YouTube). </a:t>
            </a:r>
          </a:p>
          <a:p>
            <a:pPr marL="285750" indent="-285750">
              <a:buFont typeface="Arial,Sans-Serif"/>
              <a:buChar char="•"/>
            </a:pPr>
            <a:endParaRPr lang="en-US"/>
          </a:p>
          <a:p>
            <a:pPr marL="285750" indent="-285750">
              <a:buFont typeface="Arial,Sans-Serif"/>
              <a:buChar char="•"/>
            </a:pPr>
            <a:r>
              <a:rPr lang="en-US"/>
              <a:t>CTR applies to regular videos only, and the industry standard is 4%-5%. Right now, the channel is at a </a:t>
            </a:r>
            <a:r>
              <a:rPr lang="en-US" b="1"/>
              <a:t>5.3%</a:t>
            </a:r>
            <a:r>
              <a:rPr lang="en-US"/>
              <a:t>, which is above industry standard. </a:t>
            </a:r>
          </a:p>
          <a:p>
            <a:pPr marL="285750" indent="-285750">
              <a:buFont typeface="Arial,Sans-Serif"/>
              <a:buChar char="•"/>
            </a:pPr>
            <a:endParaRPr lang="en-US"/>
          </a:p>
          <a:p>
            <a:pPr marL="285750" indent="-285750">
              <a:buFont typeface="Arial,Sans-Serif"/>
              <a:buChar char="•"/>
            </a:pPr>
            <a:r>
              <a:rPr lang="en-US"/>
              <a:t>Viewed vs. Swiped Away (VVSA) is the rate at which people view a Short rather than swiping it away. Anything above 60% is considered a good VVSA. We're at </a:t>
            </a:r>
            <a:r>
              <a:rPr lang="en-US" b="1"/>
              <a:t>68%</a:t>
            </a:r>
            <a:r>
              <a:rPr lang="en-US"/>
              <a:t>, which means people are watching the videos. </a:t>
            </a:r>
          </a:p>
          <a:p>
            <a:pPr marL="285750" indent="-285750">
              <a:buFont typeface="Arial,Sans-Serif"/>
              <a:buChar char="•"/>
            </a:pPr>
            <a:endParaRPr lang="en-US"/>
          </a:p>
          <a:p>
            <a:pPr marL="285750" indent="-285750">
              <a:buFont typeface="Arial,Sans-Serif"/>
              <a:buChar char="•"/>
            </a:pPr>
            <a:r>
              <a:rPr lang="en-US"/>
              <a:t>The channel's CTR and VVSA rates show that this platform is helping increase brand awareness efforts.</a:t>
            </a:r>
          </a:p>
          <a:p>
            <a:pPr marL="285750" indent="-285750">
              <a:buFont typeface="Arial,Sans-Serif"/>
              <a:buChar char="•"/>
            </a:pPr>
            <a:endParaRPr lang="en-US"/>
          </a:p>
          <a:p>
            <a:pPr marL="0" lvl="0" indent="0" algn="l">
              <a:spcBef>
                <a:spcPts val="0"/>
              </a:spcBef>
              <a:spcAft>
                <a:spcPts val="0"/>
              </a:spcAft>
              <a:buNone/>
            </a:pPr>
            <a:endParaRPr/>
          </a:p>
        </p:txBody>
      </p:sp>
      <p:sp>
        <p:nvSpPr>
          <p:cNvPr id="149" name="Google Shape;149;g2adfe740303_0_53: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adfe740303_0_3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adfe740303_0_39: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buFont typeface="Arial,Sans-Serif"/>
              <a:buChar char="•"/>
            </a:pPr>
            <a:r>
              <a:rPr lang="en-US"/>
              <a:t>In terms of content for videos shared on YouTube and the other platforms, the goal is to show real students and graduates sharing their </a:t>
            </a:r>
            <a:r>
              <a:rPr lang="en-US" b="1"/>
              <a:t>real</a:t>
            </a:r>
            <a:r>
              <a:rPr lang="en-US"/>
              <a:t> Job Corps experiences. Job Corps always strives to share footage that is authentic. This includes interviews with students or graduates that are unscripted with editing kept to a bare minimum. </a:t>
            </a:r>
          </a:p>
          <a:p>
            <a:pPr marL="285750" indent="-285750">
              <a:buFont typeface="Arial,Sans-Serif"/>
              <a:buChar char="•"/>
            </a:pPr>
            <a:endParaRPr lang="en-US"/>
          </a:p>
          <a:p>
            <a:pPr marL="285750" indent="-285750">
              <a:buFont typeface="Arial,Sans-Serif"/>
              <a:buChar char="•"/>
            </a:pPr>
            <a:r>
              <a:rPr lang="en-US"/>
              <a:t>Videos are one of the best tools out there when it comes to sharing an inside, behind-the-scenes look at Job Corps. With videos, and all content for that matter, Job Corps tries to take a cue from students and what they’re into online. For example, the “Day in the Life”/blogger-style photos and videos are incredibly popular across social media, so we thought ‘why not apply this model to Job Corps?’</a:t>
            </a:r>
          </a:p>
          <a:p>
            <a:pPr marL="285750" indent="-285750">
              <a:buFont typeface="Arial,Sans-Serif"/>
              <a:buChar char="•"/>
            </a:pPr>
            <a:endParaRPr lang="en-US"/>
          </a:p>
          <a:p>
            <a:pPr marL="285750" indent="-285750">
              <a:buFont typeface="Arial,Sans-Serif"/>
              <a:buChar char="•"/>
            </a:pPr>
            <a:r>
              <a:rPr lang="en-US"/>
              <a:t>Based on how the videos perform on YouTube, we know that YouTube Shorts consistently receive more views than regular YouTube videos; but people continue to watch the regular videos as well. Knowing this, we have shifted to sharing more Shorts. The content is about </a:t>
            </a:r>
            <a:r>
              <a:rPr lang="en-US" b="1"/>
              <a:t>60% Shorts and 40% regular videos</a:t>
            </a:r>
            <a:r>
              <a:rPr lang="en-US"/>
              <a:t>. </a:t>
            </a:r>
          </a:p>
          <a:p>
            <a:pPr marL="285750" indent="-285750">
              <a:buFont typeface="Arial,Sans-Serif"/>
              <a:buChar char="•"/>
            </a:pPr>
            <a:endParaRPr lang="en-US"/>
          </a:p>
          <a:p>
            <a:pPr marL="285750" indent="-285750">
              <a:buFont typeface="Arial,Sans-Serif"/>
              <a:buChar char="•"/>
            </a:pPr>
            <a:r>
              <a:rPr lang="en-US"/>
              <a:t>On the right of the screen, you'll see a screenshot of a video that was shared with us by Hubert H. Humphrey Job Corps Center. They shared the raw footage with us, and we sliced and diced it into a video that we shared as a YouTube Short. The video shows a Culinary student talking about the different types of eggs he learned to cook. So far, this </a:t>
            </a:r>
            <a:r>
              <a:rPr lang="en-US" b="1"/>
              <a:t>25-second video</a:t>
            </a:r>
            <a:r>
              <a:rPr lang="en-US"/>
              <a:t> has over </a:t>
            </a:r>
            <a:r>
              <a:rPr lang="en-US" b="1"/>
              <a:t>1,200 views</a:t>
            </a:r>
            <a:r>
              <a:rPr lang="en-US"/>
              <a:t>, and this number is continuing to grow. This proves that viewers want to see student-generated content. Center-submitted content is so valuable! </a:t>
            </a:r>
          </a:p>
          <a:p>
            <a:pPr marL="285750" indent="-285750">
              <a:buFont typeface="Arial,Sans-Serif"/>
              <a:buChar char="•"/>
            </a:pPr>
            <a:endParaRPr lang="en-US"/>
          </a:p>
          <a:p>
            <a:pPr marL="285750" indent="-285750">
              <a:buFont typeface="Arial,Sans-Serif"/>
              <a:buChar char="•"/>
            </a:pPr>
            <a:r>
              <a:rPr lang="en-US"/>
              <a:t>We're also always looking to share success stories. If you have a success story lead, please e-mail </a:t>
            </a:r>
            <a:r>
              <a:rPr lang="en-US">
                <a:hlinkClick r:id="rId3"/>
              </a:rPr>
              <a:t>jcdigital@mpf.com</a:t>
            </a:r>
            <a:r>
              <a:rPr lang="en-US"/>
              <a:t> and let us know. We share success story content across all platforms, so even if video content doesn’t work out, we can still share a photo or quote. </a:t>
            </a:r>
          </a:p>
          <a:p>
            <a:pPr marL="285750" indent="-285750">
              <a:buFont typeface="Arial,Sans-Serif"/>
              <a:buChar char="•"/>
            </a:pPr>
            <a:endParaRPr lang="en-US"/>
          </a:p>
          <a:p>
            <a:pPr marL="285750" indent="-285750">
              <a:buFont typeface="Arial,Sans-Serif"/>
              <a:buChar char="•"/>
            </a:pPr>
            <a:r>
              <a:rPr lang="en-US"/>
              <a:t>Again, you can find all these videos and much more on the YouTube page!</a:t>
            </a:r>
          </a:p>
          <a:p>
            <a:pPr marL="0" indent="0"/>
            <a:endParaRPr lang="en-US"/>
          </a:p>
          <a:p>
            <a:pPr marL="0" lvl="0" indent="0" algn="l">
              <a:spcBef>
                <a:spcPts val="0"/>
              </a:spcBef>
              <a:spcAft>
                <a:spcPts val="0"/>
              </a:spcAft>
              <a:buNone/>
            </a:pPr>
            <a:endParaRPr/>
          </a:p>
        </p:txBody>
      </p:sp>
      <p:sp>
        <p:nvSpPr>
          <p:cNvPr id="128" name="Google Shape;128;g2adfe740303_0_39: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adfe740303_0_9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adfe740303_0_95: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171450" indent="-171450">
              <a:buFont typeface="Arial,Sans-Serif"/>
              <a:buChar char="•"/>
            </a:pPr>
            <a:r>
              <a:rPr lang="en-US"/>
              <a:t>The Instagram channel has over </a:t>
            </a:r>
            <a:r>
              <a:rPr lang="en-US" b="1"/>
              <a:t>23,000 followers</a:t>
            </a:r>
            <a:r>
              <a:rPr lang="en-US"/>
              <a:t>, and it's where Reels are shared. </a:t>
            </a:r>
          </a:p>
          <a:p>
            <a:pPr marL="171450" indent="-171450">
              <a:buFont typeface="Arial,Sans-Serif"/>
              <a:buChar char="•"/>
            </a:pPr>
            <a:endParaRPr lang="en-US"/>
          </a:p>
          <a:p>
            <a:pPr marL="171450" indent="-171450">
              <a:buFont typeface="Arial,Sans-Serif"/>
              <a:buChar char="•"/>
            </a:pPr>
            <a:r>
              <a:rPr lang="en-US"/>
              <a:t>Reels, which are short videos on IG/FB, have become a huge part of the content we share on those platforms. Each week, two or three Reels are posted, so this goes to say we are always looking for video content to share. The content can be anything – students answering questions, students giving a tour of a space at your center, students showcasing a talent, or even students at an event on center. Some centers are great about already sharing this type of content with us – as I mentioned on the previous slide – but we're always looking for more. </a:t>
            </a:r>
          </a:p>
          <a:p>
            <a:pPr marL="171450" indent="-171450">
              <a:buFont typeface="Arial,Sans-Serif"/>
              <a:buChar char="•"/>
            </a:pPr>
            <a:endParaRPr lang="en-US"/>
          </a:p>
          <a:p>
            <a:pPr marL="171450" indent="-171450">
              <a:buFont typeface="Arial,Sans-Serif"/>
              <a:buChar char="•"/>
            </a:pPr>
            <a:r>
              <a:rPr lang="en-US"/>
              <a:t>Reels that perform the best are typically less than </a:t>
            </a:r>
            <a:r>
              <a:rPr lang="en-US" b="1"/>
              <a:t>30 seconds long</a:t>
            </a:r>
            <a:r>
              <a:rPr lang="en-US"/>
              <a:t>, include a trending song, showcase students on campus and are very minimally edited. </a:t>
            </a:r>
          </a:p>
          <a:p>
            <a:pPr marL="171450" indent="-171450">
              <a:buFont typeface="Arial,Sans-Serif"/>
              <a:buChar char="•"/>
            </a:pPr>
            <a:endParaRPr lang="en-US"/>
          </a:p>
          <a:p>
            <a:pPr marL="171450" indent="-171450">
              <a:buFont typeface="Arial,Sans-Serif"/>
              <a:buChar char="•"/>
            </a:pPr>
            <a:r>
              <a:rPr lang="en-US"/>
              <a:t>On the screen, you’ll see a screenshot of the Instagram channel's homepage and some recent top performers. The video on the far right is a green screen video, which was is a popular type of video on both IG and TikTok. We decided to test it out, and it performed really well with over </a:t>
            </a:r>
            <a:r>
              <a:rPr lang="en-US" b="1"/>
              <a:t>6,000 views</a:t>
            </a:r>
            <a:r>
              <a:rPr lang="en-US"/>
              <a:t>.</a:t>
            </a:r>
          </a:p>
          <a:p>
            <a:pPr marL="171450" indent="-171450">
              <a:buFont typeface="Arial,Sans-Serif"/>
              <a:buChar char="•"/>
            </a:pPr>
            <a:endParaRPr lang="en-US"/>
          </a:p>
          <a:p>
            <a:pPr marL="171450" indent="-171450">
              <a:buFont typeface="Arial,Sans-Serif"/>
              <a:buChar char="•"/>
            </a:pPr>
            <a:r>
              <a:rPr lang="en-US"/>
              <a:t>The content we share typically falls into two categories: "hype" content or student testimonials. Hype content includes dancing videos, pointing videos, sign toss videos or just high-energy videos in general. Even though Job Corps does not have a TikTok account, Job Corps is still sharing TikTok-style content. So that includes dancing videos and just really high-energy videos overall. Examples of "hype" content are found in the screenshot on the left. </a:t>
            </a:r>
          </a:p>
          <a:p>
            <a:pPr marL="171450" indent="-171450">
              <a:buFont typeface="Arial,Sans-Serif"/>
              <a:buChar char="•"/>
            </a:pPr>
            <a:endParaRPr lang="en-US"/>
          </a:p>
          <a:p>
            <a:pPr marL="171450" indent="-171450">
              <a:buFont typeface="Arial,Sans-Serif"/>
              <a:buChar char="•"/>
            </a:pPr>
            <a:r>
              <a:rPr lang="en-US"/>
              <a:t>The student testimonials consist of students holding a phone and speaking directly to the camera, talking about anything they want to talk about. Both screenshots on the right are student testimonials that performed well with over </a:t>
            </a:r>
            <a:r>
              <a:rPr lang="en-US" b="1"/>
              <a:t>7,000 and 6,000 views</a:t>
            </a:r>
            <a:r>
              <a:rPr lang="en-US"/>
              <a:t>. </a:t>
            </a:r>
          </a:p>
          <a:p>
            <a:pPr marL="171450" indent="-171450">
              <a:buFont typeface="Arial,Sans-Serif"/>
              <a:buChar char="•"/>
            </a:pPr>
            <a:endParaRPr lang="en-US"/>
          </a:p>
          <a:p>
            <a:pPr marL="171450" indent="-171450">
              <a:buFont typeface="Arial,Sans-Serif"/>
              <a:buChar char="•"/>
            </a:pPr>
            <a:r>
              <a:rPr lang="en-US"/>
              <a:t>We also post videos on LinkedIn, as Instagram stories and to the closed student Facebook groups. Needless to say, we appreciate any and all video content you send our way.</a:t>
            </a:r>
          </a:p>
          <a:p>
            <a:pPr marL="0" indent="0"/>
            <a:endParaRPr lang="en-US"/>
          </a:p>
        </p:txBody>
      </p:sp>
      <p:sp>
        <p:nvSpPr>
          <p:cNvPr id="167" name="Google Shape;167;g2adfe740303_0_95: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adfe740303_0_11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adfe740303_0_116: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lnSpc>
                <a:spcPct val="107000"/>
              </a:lnSpc>
              <a:spcAft>
                <a:spcPts val="800"/>
              </a:spcAft>
              <a:buFont typeface="Arial,Sans-Serif"/>
              <a:buChar char="•"/>
            </a:pPr>
            <a:r>
              <a:rPr lang="en-US"/>
              <a:t>We cover advertising on social media more in depth in our Engaging With Job Corps' Social Media webinar and our Targeted Advertising webinar, but I’ll briefly go over advertising on YouTube now.</a:t>
            </a:r>
          </a:p>
          <a:p>
            <a:pPr marL="285750" indent="-285750">
              <a:lnSpc>
                <a:spcPct val="107000"/>
              </a:lnSpc>
              <a:spcAft>
                <a:spcPts val="800"/>
              </a:spcAft>
              <a:buFont typeface="Arial,Sans-Serif"/>
              <a:buChar char="•"/>
            </a:pPr>
            <a:endParaRPr lang="en-US"/>
          </a:p>
          <a:p>
            <a:pPr marL="285750" indent="-285750">
              <a:lnSpc>
                <a:spcPct val="107000"/>
              </a:lnSpc>
              <a:spcAft>
                <a:spcPts val="800"/>
              </a:spcAft>
              <a:buFont typeface="Arial,Sans-Serif"/>
              <a:buChar char="•"/>
            </a:pPr>
            <a:r>
              <a:rPr lang="en-US"/>
              <a:t>When someone in Job Corps’ target demographic searches a topic or category that falls within the custom targeting Job Corps has set up on the platform, they will be served a Job Corps video ad. For example, if a young man or woman age 16 to 24 searches “Welding training” on YouTube, they will be served a couple of “recommended” Job Corps training videos. While YouTube is search-term-based, it’s also possible to target by household income. Job Corps targets as close to “under $40k” as possible to try to ensure eligible students see the content. </a:t>
            </a:r>
          </a:p>
          <a:p>
            <a:pPr marL="285750" indent="-285750">
              <a:lnSpc>
                <a:spcPct val="107000"/>
              </a:lnSpc>
              <a:spcAft>
                <a:spcPts val="800"/>
              </a:spcAft>
              <a:buFont typeface="Arial,Sans-Serif"/>
              <a:buChar char="•"/>
            </a:pPr>
            <a:endParaRPr lang="en-US"/>
          </a:p>
          <a:p>
            <a:pPr marL="285750" indent="-285750">
              <a:lnSpc>
                <a:spcPct val="107000"/>
              </a:lnSpc>
              <a:spcAft>
                <a:spcPts val="800"/>
              </a:spcAft>
              <a:buFont typeface="Arial,Sans-Serif"/>
              <a:buChar char="•"/>
            </a:pPr>
            <a:r>
              <a:rPr lang="en-US"/>
              <a:t>The video ads that pop up can be shown on all devices—mobile and desktop—and Job Corps ads are designed to pop up before a potential student is going to watch a video or show of their choice.  All videos also include a button or option that allows viewers to click through to one of Job Corps’ advertising landing pages—essentially a webpage that provides them with more information about the program and how to start the application process. </a:t>
            </a:r>
          </a:p>
          <a:p>
            <a:pPr marL="285750" indent="-285750">
              <a:lnSpc>
                <a:spcPct val="107000"/>
              </a:lnSpc>
              <a:spcAft>
                <a:spcPts val="800"/>
              </a:spcAft>
              <a:buFont typeface="Arial,Sans-Serif"/>
              <a:buChar char="•"/>
            </a:pPr>
            <a:endParaRPr lang="en-US"/>
          </a:p>
          <a:p>
            <a:pPr marL="285750" indent="-285750">
              <a:buFont typeface="Arial,Sans-Serif"/>
              <a:buChar char="•"/>
            </a:pPr>
            <a:r>
              <a:rPr lang="en-US"/>
              <a:t>On the screen, you’ll see two videos that are used as ads on YouTube. The first video, “Job Corps Takes You Further” was a video filmed professionally at Shriver Job Corps Center, and it has just over 500,000 views. The second video, “Top 3 Reasons To Give Job Corps a Chance,” is a video of a Job Corps student filmed in his classroom. It has nearly 900,000 views. </a:t>
            </a:r>
          </a:p>
          <a:p>
            <a:pPr marL="285750" indent="-285750">
              <a:buFont typeface="Arial,Sans-Serif"/>
              <a:buChar char="•"/>
            </a:pPr>
            <a:endParaRPr lang="en-US"/>
          </a:p>
          <a:p>
            <a:pPr marL="285750" indent="-285750">
              <a:buFont typeface="Arial,Sans-Serif"/>
              <a:buChar char="•"/>
            </a:pPr>
            <a:r>
              <a:rPr lang="en-US"/>
              <a:t>If you haven’t watched these videos, you should definitely check them out. </a:t>
            </a:r>
          </a:p>
          <a:p>
            <a:pPr marL="0" indent="0"/>
            <a:endParaRPr lang="en-US"/>
          </a:p>
          <a:p>
            <a:pPr marL="0" indent="0"/>
            <a:endParaRPr lang="en-US"/>
          </a:p>
          <a:p>
            <a:pPr marL="0" lvl="0" indent="0" algn="l">
              <a:spcBef>
                <a:spcPts val="0"/>
              </a:spcBef>
              <a:spcAft>
                <a:spcPts val="0"/>
              </a:spcAft>
              <a:buNone/>
            </a:pPr>
            <a:endParaRPr/>
          </a:p>
        </p:txBody>
      </p:sp>
      <p:sp>
        <p:nvSpPr>
          <p:cNvPr id="182" name="Google Shape;182;g2adfe740303_0_116: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adfe740303_0_13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adfe740303_0_136: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171450" indent="-171450">
              <a:buFont typeface="Arial,Sans-Serif"/>
              <a:buChar char="•"/>
            </a:pPr>
            <a:r>
              <a:rPr lang="en-US"/>
              <a:t>We already talked about advertising on YouTube, but Job Corps also advertises using videos on Snapchat and Instagram Reels. </a:t>
            </a:r>
          </a:p>
          <a:p>
            <a:pPr marL="171450" indent="-171450">
              <a:buFont typeface="Arial,Sans-Serif"/>
              <a:buChar char="•"/>
            </a:pPr>
            <a:endParaRPr lang="en-US"/>
          </a:p>
          <a:p>
            <a:pPr marL="171450" indent="-171450">
              <a:lnSpc>
                <a:spcPct val="107000"/>
              </a:lnSpc>
              <a:spcAft>
                <a:spcPts val="800"/>
              </a:spcAft>
              <a:buFont typeface="Arial,Sans-Serif"/>
              <a:buChar char="•"/>
            </a:pPr>
            <a:r>
              <a:rPr lang="en-US" b="1"/>
              <a:t>Instagram video</a:t>
            </a:r>
            <a:r>
              <a:rPr lang="en-US"/>
              <a:t> ads are run on both Stories and Reels, and are targeted to the 16- to 24-year-old age group with interest targeting layered in (this includes interests in training areas like welding, health care, information technology, etc., as well as community college, apprenticeship, vocational school, etc.). When potential students are logged into Instagram, these ads appear in their news feeds, or while they're clicking through their stories. These are “landing page view ads,” which means the ad is optimized to be served to those more likely to click on the ad and go to the Job Corps landing page, which has more information about Job Corps and a link to the online enrollment interest form. </a:t>
            </a:r>
          </a:p>
          <a:p>
            <a:pPr marL="171450" indent="-171450">
              <a:lnSpc>
                <a:spcPct val="107000"/>
              </a:lnSpc>
              <a:spcAft>
                <a:spcPts val="800"/>
              </a:spcAft>
              <a:buFont typeface="Arial,Sans-Serif"/>
              <a:buChar char="•"/>
            </a:pPr>
            <a:endParaRPr lang="en-US"/>
          </a:p>
          <a:p>
            <a:pPr marL="171450" indent="-171450">
              <a:lnSpc>
                <a:spcPct val="107000"/>
              </a:lnSpc>
              <a:spcAft>
                <a:spcPts val="800"/>
              </a:spcAft>
              <a:buFont typeface="Arial,Sans-Serif"/>
              <a:buChar char="•"/>
            </a:pPr>
            <a:r>
              <a:rPr lang="en-US"/>
              <a:t>On </a:t>
            </a:r>
            <a:r>
              <a:rPr lang="en-US" b="1"/>
              <a:t>Snapchat</a:t>
            </a:r>
            <a:r>
              <a:rPr lang="en-US"/>
              <a:t>, ads are tailored to look similar to the organic content potential students might come across, using the same font and gray banner behind the text.</a:t>
            </a:r>
          </a:p>
          <a:p>
            <a:pPr marL="0" indent="0">
              <a:lnSpc>
                <a:spcPct val="107000"/>
              </a:lnSpc>
              <a:spcAft>
                <a:spcPts val="800"/>
              </a:spcAft>
            </a:pPr>
            <a:endParaRPr lang="en-US"/>
          </a:p>
          <a:p>
            <a:pPr marL="0" lvl="0" indent="0" algn="l">
              <a:spcBef>
                <a:spcPts val="0"/>
              </a:spcBef>
              <a:spcAft>
                <a:spcPts val="0"/>
              </a:spcAft>
              <a:buNone/>
            </a:pPr>
            <a:endParaRPr/>
          </a:p>
        </p:txBody>
      </p:sp>
      <p:sp>
        <p:nvSpPr>
          <p:cNvPr id="203" name="Google Shape;203;g2adfe740303_0_136: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1" name="Google Shape;51;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ctrTitle"/>
          </p:nvPr>
        </p:nvSpPr>
        <p:spPr>
          <a:xfrm>
            <a:off x="685800" y="1122363"/>
            <a:ext cx="77724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lt1"/>
              </a:buClr>
              <a:buSzPts val="6000"/>
              <a:buFont typeface="Avenir"/>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 name="Google Shape;56;p13"/>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lt1"/>
              </a:buClr>
              <a:buSzPts val="2400"/>
              <a:buNone/>
              <a:defRPr sz="2400"/>
            </a:lvl1pPr>
            <a:lvl2pPr lvl="1" algn="ctr" rtl="0">
              <a:lnSpc>
                <a:spcPct val="90000"/>
              </a:lnSpc>
              <a:spcBef>
                <a:spcPts val="1200"/>
              </a:spcBef>
              <a:spcAft>
                <a:spcPts val="0"/>
              </a:spcAft>
              <a:buClr>
                <a:schemeClr val="lt1"/>
              </a:buClr>
              <a:buSzPts val="2000"/>
              <a:buNone/>
              <a:defRPr sz="2000"/>
            </a:lvl2pPr>
            <a:lvl3pPr lvl="2" algn="ctr" rtl="0">
              <a:lnSpc>
                <a:spcPct val="90000"/>
              </a:lnSpc>
              <a:spcBef>
                <a:spcPts val="1200"/>
              </a:spcBef>
              <a:spcAft>
                <a:spcPts val="0"/>
              </a:spcAft>
              <a:buClr>
                <a:schemeClr val="lt1"/>
              </a:buClr>
              <a:buSzPts val="1800"/>
              <a:buNone/>
              <a:defRPr sz="1800"/>
            </a:lvl3pPr>
            <a:lvl4pPr lvl="3" algn="ctr" rtl="0">
              <a:lnSpc>
                <a:spcPct val="90000"/>
              </a:lnSpc>
              <a:spcBef>
                <a:spcPts val="1200"/>
              </a:spcBef>
              <a:spcAft>
                <a:spcPts val="0"/>
              </a:spcAft>
              <a:buClr>
                <a:schemeClr val="lt1"/>
              </a:buClr>
              <a:buSzPts val="1600"/>
              <a:buNone/>
              <a:defRPr sz="1600"/>
            </a:lvl4pPr>
            <a:lvl5pPr lvl="4" algn="ctr" rtl="0">
              <a:lnSpc>
                <a:spcPct val="90000"/>
              </a:lnSpc>
              <a:spcBef>
                <a:spcPts val="1200"/>
              </a:spcBef>
              <a:spcAft>
                <a:spcPts val="0"/>
              </a:spcAft>
              <a:buClr>
                <a:schemeClr val="lt1"/>
              </a:buClr>
              <a:buSzPts val="1600"/>
              <a:buNone/>
              <a:defRPr sz="1600"/>
            </a:lvl5pPr>
            <a:lvl6pPr lvl="5" algn="ctr" rtl="0">
              <a:lnSpc>
                <a:spcPct val="90000"/>
              </a:lnSpc>
              <a:spcBef>
                <a:spcPts val="1200"/>
              </a:spcBef>
              <a:spcAft>
                <a:spcPts val="0"/>
              </a:spcAft>
              <a:buClr>
                <a:schemeClr val="dk1"/>
              </a:buClr>
              <a:buSzPts val="1600"/>
              <a:buNone/>
              <a:defRPr sz="1600"/>
            </a:lvl6pPr>
            <a:lvl7pPr lvl="6" algn="ctr" rtl="0">
              <a:lnSpc>
                <a:spcPct val="90000"/>
              </a:lnSpc>
              <a:spcBef>
                <a:spcPts val="1200"/>
              </a:spcBef>
              <a:spcAft>
                <a:spcPts val="0"/>
              </a:spcAft>
              <a:buClr>
                <a:schemeClr val="dk1"/>
              </a:buClr>
              <a:buSzPts val="1600"/>
              <a:buNone/>
              <a:defRPr sz="1600"/>
            </a:lvl7pPr>
            <a:lvl8pPr lvl="7" algn="ctr" rtl="0">
              <a:lnSpc>
                <a:spcPct val="90000"/>
              </a:lnSpc>
              <a:spcBef>
                <a:spcPts val="1200"/>
              </a:spcBef>
              <a:spcAft>
                <a:spcPts val="0"/>
              </a:spcAft>
              <a:buClr>
                <a:schemeClr val="dk1"/>
              </a:buClr>
              <a:buSzPts val="1600"/>
              <a:buNone/>
              <a:defRPr sz="1600"/>
            </a:lvl8pPr>
            <a:lvl9pPr lvl="8" algn="ctr" rtl="0">
              <a:lnSpc>
                <a:spcPct val="90000"/>
              </a:lnSpc>
              <a:spcBef>
                <a:spcPts val="1200"/>
              </a:spcBef>
              <a:spcAft>
                <a:spcPts val="1200"/>
              </a:spcAft>
              <a:buClr>
                <a:schemeClr val="dk1"/>
              </a:buClr>
              <a:buSzPts val="1600"/>
              <a:buNone/>
              <a:defRPr sz="1600"/>
            </a:lvl9pPr>
          </a:lstStyle>
          <a:p>
            <a:endParaRPr/>
          </a:p>
        </p:txBody>
      </p:sp>
      <p:sp>
        <p:nvSpPr>
          <p:cNvPr id="57" name="Google Shape;57;p1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 name="Google Shape;58;p13"/>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1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0" name="Google Shape;60;p13"/>
          <p:cNvPicPr preferRelativeResize="0"/>
          <p:nvPr/>
        </p:nvPicPr>
        <p:blipFill rotWithShape="1">
          <a:blip r:embed="rId3">
            <a:alphaModFix/>
          </a:blip>
          <a:srcRect/>
          <a:stretch/>
        </p:blipFill>
        <p:spPr>
          <a:xfrm>
            <a:off x="0" y="0"/>
            <a:ext cx="9143999" cy="6858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4"/>
          <p:cNvSpPr/>
          <p:nvPr/>
        </p:nvSpPr>
        <p:spPr>
          <a:xfrm>
            <a:off x="0" y="0"/>
            <a:ext cx="9144000" cy="6858000"/>
          </a:xfrm>
          <a:prstGeom prst="rect">
            <a:avLst/>
          </a:prstGeom>
          <a:solidFill>
            <a:srgbClr val="24409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3" name="Google Shape;63;p14"/>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14"/>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1200"/>
              </a:spcBef>
              <a:spcAft>
                <a:spcPts val="0"/>
              </a:spcAft>
              <a:buClr>
                <a:schemeClr val="lt1"/>
              </a:buClr>
              <a:buSzPts val="1800"/>
              <a:buChar char="○"/>
              <a:defRPr/>
            </a:lvl2pPr>
            <a:lvl3pPr marL="1371600" lvl="2" indent="-342900" algn="l" rtl="0">
              <a:lnSpc>
                <a:spcPct val="90000"/>
              </a:lnSpc>
              <a:spcBef>
                <a:spcPts val="1200"/>
              </a:spcBef>
              <a:spcAft>
                <a:spcPts val="0"/>
              </a:spcAft>
              <a:buClr>
                <a:schemeClr val="lt1"/>
              </a:buClr>
              <a:buSzPts val="1800"/>
              <a:buChar char="■"/>
              <a:defRPr/>
            </a:lvl3pPr>
            <a:lvl4pPr marL="1828800" lvl="3" indent="-342900" algn="l" rtl="0">
              <a:lnSpc>
                <a:spcPct val="90000"/>
              </a:lnSpc>
              <a:spcBef>
                <a:spcPts val="1200"/>
              </a:spcBef>
              <a:spcAft>
                <a:spcPts val="0"/>
              </a:spcAft>
              <a:buClr>
                <a:schemeClr val="lt1"/>
              </a:buClr>
              <a:buSzPts val="1800"/>
              <a:buChar char="●"/>
              <a:defRPr/>
            </a:lvl4pPr>
            <a:lvl5pPr marL="2286000" lvl="4" indent="-342900" algn="l" rtl="0">
              <a:lnSpc>
                <a:spcPct val="90000"/>
              </a:lnSpc>
              <a:spcBef>
                <a:spcPts val="1200"/>
              </a:spcBef>
              <a:spcAft>
                <a:spcPts val="0"/>
              </a:spcAft>
              <a:buClr>
                <a:schemeClr val="lt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65" name="Google Shape;65;p1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14"/>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 name="Google Shape;67;p1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8" name="Google Shape;68;p14"/>
          <p:cNvPicPr preferRelativeResize="0"/>
          <p:nvPr/>
        </p:nvPicPr>
        <p:blipFill rotWithShape="1">
          <a:blip r:embed="rId3">
            <a:alphaModFix/>
          </a:blip>
          <a:srcRect/>
          <a:stretch/>
        </p:blipFill>
        <p:spPr>
          <a:xfrm>
            <a:off x="6959065" y="6091354"/>
            <a:ext cx="1993366" cy="63012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C49BDE-E7B2-274B-981F-3ECE8D7E15AA}"/>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D488CBA6-6A9E-4C95-8616-2E467D3051D0}" type="slidenum">
              <a:rPr lang="en-US" smtClean="0"/>
              <a:pPr/>
              <a:t>‹#›</a:t>
            </a:fld>
            <a:endParaRPr lang="en-US"/>
          </a:p>
        </p:txBody>
      </p:sp>
      <p:sp>
        <p:nvSpPr>
          <p:cNvPr id="4" name="Footer Placeholder 3"/>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DE6479AB-C233-411B-A5E3-7BC4966E8A5C}" type="datetimeFigureOut">
              <a:rPr lang="en-US" smtClean="0"/>
              <a:pPr/>
              <a:t>4/10/2024</a:t>
            </a:fld>
            <a:endParaRPr lang="en-US"/>
          </a:p>
        </p:txBody>
      </p:sp>
      <p:sp>
        <p:nvSpPr>
          <p:cNvPr id="2" name="Title 1"/>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D0D7006E-2A4A-3745-8EAC-D216C9C294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549192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8" name="Google Shape;38;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4" name="Google Shape;44;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2" name="Google Shape;12;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0.xm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10_0.xml"/><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11_0.xml"/><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01_0.xml"/><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115_0.xml"/><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03_0.xml"/><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05_0.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428C"/>
        </a:solidFill>
        <a:effectLst/>
      </p:bgPr>
    </p:bg>
    <p:spTree>
      <p:nvGrpSpPr>
        <p:cNvPr id="1" name="Shape 73"/>
        <p:cNvGrpSpPr/>
        <p:nvPr/>
      </p:nvGrpSpPr>
      <p:grpSpPr>
        <a:xfrm>
          <a:off x="0" y="0"/>
          <a:ext cx="0" cy="0"/>
          <a:chOff x="0" y="0"/>
          <a:chExt cx="0" cy="0"/>
        </a:xfrm>
      </p:grpSpPr>
      <p:sp>
        <p:nvSpPr>
          <p:cNvPr id="74" name="Google Shape;74;p15"/>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5" name="Google Shape;75;p15"/>
          <p:cNvSpPr txBox="1"/>
          <p:nvPr/>
        </p:nvSpPr>
        <p:spPr>
          <a:xfrm>
            <a:off x="1237175" y="2774125"/>
            <a:ext cx="6099900" cy="754053"/>
          </a:xfrm>
          <a:prstGeom prst="rect">
            <a:avLst/>
          </a:prstGeom>
          <a:noFill/>
          <a:ln>
            <a:noFill/>
          </a:ln>
        </p:spPr>
        <p:txBody>
          <a:bodyPr spcFirstLastPara="1" wrap="square" lIns="0" tIns="0" rIns="0" bIns="0" anchor="ctr" anchorCtr="0">
            <a:spAutoFit/>
          </a:bodyPr>
          <a:lstStyle/>
          <a:p>
            <a:pPr>
              <a:spcAft>
                <a:spcPts val="600"/>
              </a:spcAft>
            </a:pPr>
            <a:r>
              <a:rPr lang="en-US" sz="4400">
                <a:solidFill>
                  <a:schemeClr val="lt1"/>
                </a:solidFill>
                <a:latin typeface="Oswald"/>
                <a:ea typeface="Oswald"/>
                <a:cs typeface="Oswald"/>
                <a:sym typeface="Oswald"/>
              </a:rPr>
              <a:t>Video Marketing Strategies </a:t>
            </a:r>
            <a:endParaRPr sz="4400">
              <a:solidFill>
                <a:schemeClr val="lt1"/>
              </a:solidFill>
              <a:latin typeface="Oswald"/>
              <a:ea typeface="Oswald"/>
              <a:cs typeface="Oswald"/>
              <a:sym typeface="Oswald"/>
            </a:endParaRPr>
          </a:p>
        </p:txBody>
      </p:sp>
      <p:pic>
        <p:nvPicPr>
          <p:cNvPr id="76" name="Google Shape;76;p15"/>
          <p:cNvPicPr preferRelativeResize="0"/>
          <p:nvPr/>
        </p:nvPicPr>
        <p:blipFill>
          <a:blip r:embed="rId4">
            <a:alphaModFix/>
          </a:blip>
          <a:stretch>
            <a:fillRect/>
          </a:stretch>
        </p:blipFill>
        <p:spPr>
          <a:xfrm>
            <a:off x="1180775" y="2038651"/>
            <a:ext cx="2849985" cy="697600"/>
          </a:xfrm>
          <a:prstGeom prst="rect">
            <a:avLst/>
          </a:prstGeom>
          <a:noFill/>
          <a:ln>
            <a:noFill/>
          </a:ln>
        </p:spPr>
      </p:pic>
      <p:pic>
        <p:nvPicPr>
          <p:cNvPr id="77" name="Google Shape;77;p15"/>
          <p:cNvPicPr preferRelativeResize="0"/>
          <p:nvPr/>
        </p:nvPicPr>
        <p:blipFill rotWithShape="1">
          <a:blip r:embed="rId5">
            <a:alphaModFix/>
          </a:blip>
          <a:srcRect/>
          <a:stretch/>
        </p:blipFill>
        <p:spPr>
          <a:xfrm>
            <a:off x="4183224" y="2125520"/>
            <a:ext cx="2335077" cy="470237"/>
          </a:xfrm>
          <a:prstGeom prst="rect">
            <a:avLst/>
          </a:prstGeom>
          <a:noFill/>
          <a:ln>
            <a:noFill/>
          </a:ln>
        </p:spPr>
      </p:pic>
      <p:pic>
        <p:nvPicPr>
          <p:cNvPr id="78" name="Google Shape;78;p15"/>
          <p:cNvPicPr preferRelativeResize="0"/>
          <p:nvPr/>
        </p:nvPicPr>
        <p:blipFill>
          <a:blip r:embed="rId6">
            <a:alphaModFix/>
          </a:blip>
          <a:stretch>
            <a:fillRect/>
          </a:stretch>
        </p:blipFill>
        <p:spPr>
          <a:xfrm>
            <a:off x="1344" y="3846646"/>
            <a:ext cx="9138908" cy="1508181"/>
          </a:xfrm>
          <a:prstGeom prst="rect">
            <a:avLst/>
          </a:prstGeom>
          <a:noFill/>
          <a:ln>
            <a:noFill/>
          </a:ln>
        </p:spPr>
      </p:pic>
      <p:pic>
        <p:nvPicPr>
          <p:cNvPr id="79" name="Google Shape;79;p15"/>
          <p:cNvPicPr preferRelativeResize="0"/>
          <p:nvPr/>
        </p:nvPicPr>
        <p:blipFill>
          <a:blip r:embed="rId7">
            <a:alphaModFix/>
          </a:blip>
          <a:stretch>
            <a:fillRect/>
          </a:stretch>
        </p:blipFill>
        <p:spPr>
          <a:xfrm>
            <a:off x="7275745" y="2865401"/>
            <a:ext cx="636183" cy="719548"/>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221"/>
        <p:cNvGrpSpPr/>
        <p:nvPr/>
      </p:nvGrpSpPr>
      <p:grpSpPr>
        <a:xfrm>
          <a:off x="0" y="0"/>
          <a:ext cx="0" cy="0"/>
          <a:chOff x="0" y="0"/>
          <a:chExt cx="0" cy="0"/>
        </a:xfrm>
      </p:grpSpPr>
      <p:sp>
        <p:nvSpPr>
          <p:cNvPr id="222" name="Google Shape;222;p24"/>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3" name="Google Shape;223;p24"/>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Using Videos in Your Recruitment Efforts </a:t>
            </a:r>
            <a:endParaRPr sz="2800">
              <a:solidFill>
                <a:schemeClr val="lt1"/>
              </a:solidFill>
              <a:latin typeface="Oswald"/>
              <a:ea typeface="Oswald"/>
              <a:cs typeface="Oswald"/>
              <a:sym typeface="Oswald"/>
            </a:endParaRPr>
          </a:p>
        </p:txBody>
      </p:sp>
      <p:sp>
        <p:nvSpPr>
          <p:cNvPr id="224" name="Google Shape;224;p24"/>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25" name="Google Shape;225;p24"/>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226" name="Google Shape;226;p24"/>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7" name="Google Shape;227;p24"/>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8" name="Google Shape;228;p24"/>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34" name="Google Shape;234;p24"/>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235" name="Google Shape;235;p24"/>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 name="Picture 2" descr="A screenshot of a web page&#10;&#10;Description automatically generated">
            <a:extLst>
              <a:ext uri="{FF2B5EF4-FFF2-40B4-BE49-F238E27FC236}">
                <a16:creationId xmlns:a16="http://schemas.microsoft.com/office/drawing/2014/main" id="{9EF3E94F-82B6-4A5A-B982-9ED7A6A99448}"/>
              </a:ext>
            </a:extLst>
          </p:cNvPr>
          <p:cNvPicPr>
            <a:picLocks noChangeAspect="1"/>
          </p:cNvPicPr>
          <p:nvPr/>
        </p:nvPicPr>
        <p:blipFill>
          <a:blip r:embed="rId5"/>
          <a:stretch>
            <a:fillRect/>
          </a:stretch>
        </p:blipFill>
        <p:spPr>
          <a:xfrm>
            <a:off x="2321072" y="1158948"/>
            <a:ext cx="4491223" cy="474212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258"/>
        <p:cNvGrpSpPr/>
        <p:nvPr/>
      </p:nvGrpSpPr>
      <p:grpSpPr>
        <a:xfrm>
          <a:off x="0" y="0"/>
          <a:ext cx="0" cy="0"/>
          <a:chOff x="0" y="0"/>
          <a:chExt cx="0" cy="0"/>
        </a:xfrm>
      </p:grpSpPr>
      <p:sp>
        <p:nvSpPr>
          <p:cNvPr id="259" name="Google Shape;259;p26"/>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0" name="Google Shape;260;p26"/>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YouTube Playlists</a:t>
            </a:r>
            <a:endParaRPr sz="2800">
              <a:solidFill>
                <a:schemeClr val="lt1"/>
              </a:solidFill>
              <a:latin typeface="Oswald"/>
              <a:ea typeface="Oswald"/>
              <a:cs typeface="Oswald"/>
              <a:sym typeface="Oswald"/>
            </a:endParaRPr>
          </a:p>
        </p:txBody>
      </p:sp>
      <p:sp>
        <p:nvSpPr>
          <p:cNvPr id="261" name="Google Shape;261;p26"/>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62" name="Google Shape;262;p26"/>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263" name="Google Shape;263;p26"/>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4" name="Google Shape;264;p26"/>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5" name="Google Shape;265;p26"/>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83" name="Google Shape;283;p26"/>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284" name="Google Shape;284;p26"/>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Picture 1" descr="A screenshot of a web page&#10;&#10;Description automatically generated">
            <a:extLst>
              <a:ext uri="{FF2B5EF4-FFF2-40B4-BE49-F238E27FC236}">
                <a16:creationId xmlns:a16="http://schemas.microsoft.com/office/drawing/2014/main" id="{11B7E268-AFAC-6FC7-FF83-3FB23BAA07A6}"/>
              </a:ext>
            </a:extLst>
          </p:cNvPr>
          <p:cNvPicPr>
            <a:picLocks noChangeAspect="1"/>
          </p:cNvPicPr>
          <p:nvPr/>
        </p:nvPicPr>
        <p:blipFill>
          <a:blip r:embed="rId5"/>
          <a:stretch>
            <a:fillRect/>
          </a:stretch>
        </p:blipFill>
        <p:spPr>
          <a:xfrm>
            <a:off x="138223" y="1546386"/>
            <a:ext cx="8856921" cy="375459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240"/>
        <p:cNvGrpSpPr/>
        <p:nvPr/>
      </p:nvGrpSpPr>
      <p:grpSpPr>
        <a:xfrm>
          <a:off x="0" y="0"/>
          <a:ext cx="0" cy="0"/>
          <a:chOff x="0" y="0"/>
          <a:chExt cx="0" cy="0"/>
        </a:xfrm>
      </p:grpSpPr>
      <p:sp>
        <p:nvSpPr>
          <p:cNvPr id="241" name="Google Shape;241;p25"/>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2" name="Google Shape;242;p25"/>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a:t>
            </a:r>
            <a:endParaRPr sz="2800">
              <a:solidFill>
                <a:schemeClr val="lt1"/>
              </a:solidFill>
              <a:latin typeface="Oswald"/>
              <a:ea typeface="Oswald"/>
              <a:cs typeface="Oswald"/>
              <a:sym typeface="Oswald"/>
            </a:endParaRPr>
          </a:p>
        </p:txBody>
      </p:sp>
      <p:sp>
        <p:nvSpPr>
          <p:cNvPr id="243" name="Google Shape;243;p25"/>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44" name="Google Shape;244;p25"/>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245" name="Google Shape;245;p25"/>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6" name="Google Shape;246;p25"/>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7" name="Google Shape;247;p25"/>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52" name="Google Shape;252;p25"/>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253" name="Google Shape;253;p25"/>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extBox 1">
            <a:extLst>
              <a:ext uri="{FF2B5EF4-FFF2-40B4-BE49-F238E27FC236}">
                <a16:creationId xmlns:a16="http://schemas.microsoft.com/office/drawing/2014/main" id="{18D149A1-5C87-961D-09DE-908AED9F0FC2}"/>
              </a:ext>
            </a:extLst>
          </p:cNvPr>
          <p:cNvSpPr txBox="1"/>
          <p:nvPr/>
        </p:nvSpPr>
        <p:spPr>
          <a:xfrm>
            <a:off x="1568929" y="2544792"/>
            <a:ext cx="596839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1F428C"/>
                </a:solidFill>
              </a:rPr>
              <a:t>Tips and Best Practices for Recording Videos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289"/>
        <p:cNvGrpSpPr/>
        <p:nvPr/>
      </p:nvGrpSpPr>
      <p:grpSpPr>
        <a:xfrm>
          <a:off x="0" y="0"/>
          <a:ext cx="0" cy="0"/>
          <a:chOff x="0" y="0"/>
          <a:chExt cx="0" cy="0"/>
        </a:xfrm>
      </p:grpSpPr>
      <p:sp>
        <p:nvSpPr>
          <p:cNvPr id="290" name="Google Shape;290;p27"/>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1" name="Google Shape;291;p27"/>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 </a:t>
            </a:r>
            <a:r>
              <a:rPr lang="en-US" sz="2800">
                <a:solidFill>
                  <a:schemeClr val="bg1"/>
                </a:solidFill>
                <a:latin typeface="Oswald"/>
                <a:ea typeface="Oswald"/>
                <a:cs typeface="Oswald"/>
                <a:sym typeface="Oswald"/>
              </a:rPr>
              <a:t>Choose a Student "Ambassador"</a:t>
            </a:r>
            <a:endParaRPr lang="en-US" sz="2800">
              <a:solidFill>
                <a:schemeClr val="bg1"/>
              </a:solidFill>
              <a:latin typeface="Oswald"/>
              <a:ea typeface="Oswald"/>
              <a:cs typeface="Oswald"/>
            </a:endParaRPr>
          </a:p>
        </p:txBody>
      </p:sp>
      <p:sp>
        <p:nvSpPr>
          <p:cNvPr id="292" name="Google Shape;292;p27"/>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93" name="Google Shape;293;p27"/>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294" name="Google Shape;294;p27"/>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5" name="Google Shape;295;p27"/>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6" name="Google Shape;296;p27"/>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97" name="Google Shape;297;p27"/>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298" name="Google Shape;298;p27"/>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TextBox 2">
            <a:extLst>
              <a:ext uri="{FF2B5EF4-FFF2-40B4-BE49-F238E27FC236}">
                <a16:creationId xmlns:a16="http://schemas.microsoft.com/office/drawing/2014/main" id="{403A5245-838C-B567-FABC-B567F799AAD9}"/>
              </a:ext>
            </a:extLst>
          </p:cNvPr>
          <p:cNvSpPr txBox="1"/>
          <p:nvPr/>
        </p:nvSpPr>
        <p:spPr>
          <a:xfrm>
            <a:off x="2236578" y="1054040"/>
            <a:ext cx="465017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1F428C"/>
                </a:solidFill>
              </a:rPr>
              <a:t>Are they engaging? Comfortable on camera?</a:t>
            </a:r>
          </a:p>
        </p:txBody>
      </p:sp>
      <p:pic>
        <p:nvPicPr>
          <p:cNvPr id="4" name="Picture 3" descr="A person taking a selfie&#10;&#10;Description automatically generated">
            <a:extLst>
              <a:ext uri="{FF2B5EF4-FFF2-40B4-BE49-F238E27FC236}">
                <a16:creationId xmlns:a16="http://schemas.microsoft.com/office/drawing/2014/main" id="{C8887648-8105-CB5F-8EB8-34FA903F07A3}"/>
              </a:ext>
            </a:extLst>
          </p:cNvPr>
          <p:cNvPicPr>
            <a:picLocks noChangeAspect="1"/>
          </p:cNvPicPr>
          <p:nvPr/>
        </p:nvPicPr>
        <p:blipFill>
          <a:blip r:embed="rId5"/>
          <a:stretch>
            <a:fillRect/>
          </a:stretch>
        </p:blipFill>
        <p:spPr>
          <a:xfrm>
            <a:off x="3369328" y="1956391"/>
            <a:ext cx="2373448" cy="405100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307"/>
        <p:cNvGrpSpPr/>
        <p:nvPr/>
      </p:nvGrpSpPr>
      <p:grpSpPr>
        <a:xfrm>
          <a:off x="0" y="0"/>
          <a:ext cx="0" cy="0"/>
          <a:chOff x="0" y="0"/>
          <a:chExt cx="0" cy="0"/>
        </a:xfrm>
      </p:grpSpPr>
      <p:sp>
        <p:nvSpPr>
          <p:cNvPr id="308" name="Google Shape;308;p28"/>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9" name="Google Shape;309;p28"/>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Location, Location, Location </a:t>
            </a:r>
            <a:endParaRPr sz="2800">
              <a:solidFill>
                <a:schemeClr val="lt1"/>
              </a:solidFill>
              <a:latin typeface="Oswald"/>
              <a:ea typeface="Oswald"/>
              <a:cs typeface="Oswald"/>
              <a:sym typeface="Oswald"/>
            </a:endParaRPr>
          </a:p>
        </p:txBody>
      </p:sp>
      <p:sp>
        <p:nvSpPr>
          <p:cNvPr id="310" name="Google Shape;310;p28"/>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11" name="Google Shape;311;p28"/>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312" name="Google Shape;312;p28"/>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3" name="Google Shape;313;p28"/>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4" name="Google Shape;314;p28"/>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18" name="Google Shape;318;p28"/>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319" name="Google Shape;319;p28"/>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TextBox 2">
            <a:extLst>
              <a:ext uri="{FF2B5EF4-FFF2-40B4-BE49-F238E27FC236}">
                <a16:creationId xmlns:a16="http://schemas.microsoft.com/office/drawing/2014/main" id="{E2705B70-248C-331B-5DC7-5E4B142B8345}"/>
              </a:ext>
            </a:extLst>
          </p:cNvPr>
          <p:cNvSpPr txBox="1"/>
          <p:nvPr/>
        </p:nvSpPr>
        <p:spPr>
          <a:xfrm>
            <a:off x="1076146" y="2876910"/>
            <a:ext cx="312060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1F428C"/>
                </a:solidFill>
              </a:rPr>
              <a:t>Film in an area that shows off your campus!​</a:t>
            </a:r>
            <a:endParaRPr lang="en-US">
              <a:solidFill>
                <a:srgbClr val="1F428C"/>
              </a:solidFill>
            </a:endParaRPr>
          </a:p>
        </p:txBody>
      </p:sp>
      <p:pic>
        <p:nvPicPr>
          <p:cNvPr id="4" name="Picture 3" descr="A person standing on a sidewalk&#10;&#10;Description automatically generated">
            <a:extLst>
              <a:ext uri="{FF2B5EF4-FFF2-40B4-BE49-F238E27FC236}">
                <a16:creationId xmlns:a16="http://schemas.microsoft.com/office/drawing/2014/main" id="{2C3B70E5-0405-D34A-733E-05DB0860AAAA}"/>
              </a:ext>
            </a:extLst>
          </p:cNvPr>
          <p:cNvPicPr>
            <a:picLocks noChangeAspect="1"/>
          </p:cNvPicPr>
          <p:nvPr/>
        </p:nvPicPr>
        <p:blipFill>
          <a:blip r:embed="rId5"/>
          <a:stretch>
            <a:fillRect/>
          </a:stretch>
        </p:blipFill>
        <p:spPr>
          <a:xfrm>
            <a:off x="4324682" y="1409699"/>
            <a:ext cx="2589250" cy="432568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324"/>
        <p:cNvGrpSpPr/>
        <p:nvPr/>
      </p:nvGrpSpPr>
      <p:grpSpPr>
        <a:xfrm>
          <a:off x="0" y="0"/>
          <a:ext cx="0" cy="0"/>
          <a:chOff x="0" y="0"/>
          <a:chExt cx="0" cy="0"/>
        </a:xfrm>
      </p:grpSpPr>
      <p:sp>
        <p:nvSpPr>
          <p:cNvPr id="325" name="Google Shape;325;p29"/>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6" name="Google Shape;326;p29"/>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Background </a:t>
            </a:r>
            <a:endParaRPr sz="2200">
              <a:solidFill>
                <a:schemeClr val="lt1"/>
              </a:solidFill>
              <a:latin typeface="Oswald"/>
              <a:ea typeface="Oswald"/>
              <a:cs typeface="Oswald"/>
              <a:sym typeface="Oswald"/>
            </a:endParaRPr>
          </a:p>
        </p:txBody>
      </p:sp>
      <p:sp>
        <p:nvSpPr>
          <p:cNvPr id="327" name="Google Shape;327;p29"/>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28" name="Google Shape;328;p29"/>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329" name="Google Shape;329;p29"/>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0" name="Google Shape;330;p29"/>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1" name="Google Shape;331;p29"/>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32" name="Google Shape;332;p29"/>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333" name="Google Shape;333;p29"/>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 name="TextBox 3">
            <a:extLst>
              <a:ext uri="{FF2B5EF4-FFF2-40B4-BE49-F238E27FC236}">
                <a16:creationId xmlns:a16="http://schemas.microsoft.com/office/drawing/2014/main" id="{5965DBE7-39F4-EBC6-1E57-F12170AA03E1}"/>
              </a:ext>
            </a:extLst>
          </p:cNvPr>
          <p:cNvSpPr txBox="1"/>
          <p:nvPr/>
        </p:nvSpPr>
        <p:spPr>
          <a:xfrm>
            <a:off x="2208362" y="1367287"/>
            <a:ext cx="47164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1F428C"/>
                </a:solidFill>
              </a:rPr>
              <a:t>Your background should not be too distracting.​ ​</a:t>
            </a:r>
          </a:p>
        </p:txBody>
      </p:sp>
      <p:pic>
        <p:nvPicPr>
          <p:cNvPr id="2" name="Picture 1" descr="A person sitting in a chair&#10;&#10;Description automatically generated">
            <a:extLst>
              <a:ext uri="{FF2B5EF4-FFF2-40B4-BE49-F238E27FC236}">
                <a16:creationId xmlns:a16="http://schemas.microsoft.com/office/drawing/2014/main" id="{E67AAD2F-2254-2A32-B757-0592A797C63C}"/>
              </a:ext>
            </a:extLst>
          </p:cNvPr>
          <p:cNvPicPr>
            <a:picLocks noChangeAspect="1"/>
          </p:cNvPicPr>
          <p:nvPr/>
        </p:nvPicPr>
        <p:blipFill>
          <a:blip r:embed="rId5"/>
          <a:stretch>
            <a:fillRect/>
          </a:stretch>
        </p:blipFill>
        <p:spPr>
          <a:xfrm>
            <a:off x="1207699" y="2336904"/>
            <a:ext cx="6699849" cy="339188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342"/>
        <p:cNvGrpSpPr/>
        <p:nvPr/>
      </p:nvGrpSpPr>
      <p:grpSpPr>
        <a:xfrm>
          <a:off x="0" y="0"/>
          <a:ext cx="0" cy="0"/>
          <a:chOff x="0" y="0"/>
          <a:chExt cx="0" cy="0"/>
        </a:xfrm>
      </p:grpSpPr>
      <p:sp>
        <p:nvSpPr>
          <p:cNvPr id="343" name="Google Shape;343;p30"/>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4" name="Google Shape;344;p30"/>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Lights, Camera, Action </a:t>
            </a:r>
            <a:endParaRPr sz="2800">
              <a:solidFill>
                <a:schemeClr val="lt1"/>
              </a:solidFill>
              <a:latin typeface="Oswald"/>
              <a:ea typeface="Oswald"/>
              <a:cs typeface="Oswald"/>
              <a:sym typeface="Oswald"/>
            </a:endParaRPr>
          </a:p>
        </p:txBody>
      </p:sp>
      <p:sp>
        <p:nvSpPr>
          <p:cNvPr id="345" name="Google Shape;345;p30"/>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46" name="Google Shape;346;p30"/>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347" name="Google Shape;347;p30"/>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8" name="Google Shape;348;p30"/>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9" name="Google Shape;349;p30"/>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54" name="Google Shape;354;p30"/>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355" name="Google Shape;355;p30"/>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extBox 1">
            <a:extLst>
              <a:ext uri="{FF2B5EF4-FFF2-40B4-BE49-F238E27FC236}">
                <a16:creationId xmlns:a16="http://schemas.microsoft.com/office/drawing/2014/main" id="{8657F38B-F2EF-833D-13EB-82B2433D7CEA}"/>
              </a:ext>
            </a:extLst>
          </p:cNvPr>
          <p:cNvSpPr txBox="1"/>
          <p:nvPr/>
        </p:nvSpPr>
        <p:spPr>
          <a:xfrm>
            <a:off x="1960353" y="1205542"/>
            <a:ext cx="522329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1F428C"/>
                </a:solidFill>
              </a:rPr>
              <a:t>Use a window or natural light for best illumination.​ ​ ​</a:t>
            </a:r>
            <a:endParaRPr lang="en-US"/>
          </a:p>
        </p:txBody>
      </p:sp>
      <p:pic>
        <p:nvPicPr>
          <p:cNvPr id="4" name="Picture 3" descr="A person with a microphone&#10;&#10;Description automatically generated">
            <a:extLst>
              <a:ext uri="{FF2B5EF4-FFF2-40B4-BE49-F238E27FC236}">
                <a16:creationId xmlns:a16="http://schemas.microsoft.com/office/drawing/2014/main" id="{67355770-5CF6-0C64-0617-A07D8A5BA5D1}"/>
              </a:ext>
            </a:extLst>
          </p:cNvPr>
          <p:cNvPicPr>
            <a:picLocks noChangeAspect="1"/>
          </p:cNvPicPr>
          <p:nvPr/>
        </p:nvPicPr>
        <p:blipFill>
          <a:blip r:embed="rId5"/>
          <a:stretch>
            <a:fillRect/>
          </a:stretch>
        </p:blipFill>
        <p:spPr>
          <a:xfrm>
            <a:off x="3451517" y="2105246"/>
            <a:ext cx="2251602" cy="383835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360"/>
        <p:cNvGrpSpPr/>
        <p:nvPr/>
      </p:nvGrpSpPr>
      <p:grpSpPr>
        <a:xfrm>
          <a:off x="0" y="0"/>
          <a:ext cx="0" cy="0"/>
          <a:chOff x="0" y="0"/>
          <a:chExt cx="0" cy="0"/>
        </a:xfrm>
      </p:grpSpPr>
      <p:sp>
        <p:nvSpPr>
          <p:cNvPr id="361" name="Google Shape;361;p31"/>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2" name="Google Shape;362;p31"/>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Quick Tips </a:t>
            </a:r>
            <a:endParaRPr sz="2200">
              <a:solidFill>
                <a:schemeClr val="lt1"/>
              </a:solidFill>
              <a:latin typeface="Oswald"/>
              <a:ea typeface="Oswald"/>
              <a:cs typeface="Oswald"/>
              <a:sym typeface="Oswald"/>
            </a:endParaRPr>
          </a:p>
        </p:txBody>
      </p:sp>
      <p:sp>
        <p:nvSpPr>
          <p:cNvPr id="363" name="Google Shape;363;p31"/>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64" name="Google Shape;364;p31"/>
          <p:cNvPicPr preferRelativeResize="0"/>
          <p:nvPr/>
        </p:nvPicPr>
        <p:blipFill>
          <a:blip r:embed="rId4">
            <a:alphaModFix/>
          </a:blip>
          <a:stretch>
            <a:fillRect/>
          </a:stretch>
        </p:blipFill>
        <p:spPr>
          <a:xfrm>
            <a:off x="7783249" y="6010775"/>
            <a:ext cx="636183" cy="719548"/>
          </a:xfrm>
          <a:prstGeom prst="rect">
            <a:avLst/>
          </a:prstGeom>
          <a:noFill/>
          <a:ln>
            <a:noFill/>
          </a:ln>
        </p:spPr>
      </p:pic>
      <p:sp>
        <p:nvSpPr>
          <p:cNvPr id="365" name="Google Shape;365;p31"/>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6" name="Google Shape;366;p31"/>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7" name="Google Shape;367;p31"/>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68" name="Google Shape;368;p31"/>
          <p:cNvPicPr preferRelativeResize="0"/>
          <p:nvPr/>
        </p:nvPicPr>
        <p:blipFill rotWithShape="1">
          <a:blip r:embed="rId5">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369" name="Google Shape;369;p31"/>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extBox 1">
            <a:extLst>
              <a:ext uri="{FF2B5EF4-FFF2-40B4-BE49-F238E27FC236}">
                <a16:creationId xmlns:a16="http://schemas.microsoft.com/office/drawing/2014/main" id="{05D141E2-ABBC-C004-258B-97B4B1754D2C}"/>
              </a:ext>
            </a:extLst>
          </p:cNvPr>
          <p:cNvSpPr txBox="1"/>
          <p:nvPr/>
        </p:nvSpPr>
        <p:spPr>
          <a:xfrm>
            <a:off x="903617" y="1442768"/>
            <a:ext cx="7293633"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har char="•"/>
            </a:pPr>
            <a:r>
              <a:rPr lang="en-US" sz="2800">
                <a:solidFill>
                  <a:srgbClr val="1F428C"/>
                </a:solidFill>
              </a:rPr>
              <a:t>Choose a quality device.​</a:t>
            </a:r>
          </a:p>
          <a:p>
            <a:pPr marL="342900" indent="-342900">
              <a:buChar char="•"/>
            </a:pPr>
            <a:endParaRPr lang="en-US" sz="2800">
              <a:solidFill>
                <a:srgbClr val="1F428C"/>
              </a:solidFill>
            </a:endParaRPr>
          </a:p>
          <a:p>
            <a:pPr marL="342900" indent="-342900">
              <a:buChar char="•"/>
            </a:pPr>
            <a:r>
              <a:rPr lang="en-US" sz="2800">
                <a:solidFill>
                  <a:srgbClr val="1F428C"/>
                </a:solidFill>
              </a:rPr>
              <a:t>Make sure your device is stabilized while recording.​ </a:t>
            </a:r>
          </a:p>
          <a:p>
            <a:pPr marL="342900" indent="-342900">
              <a:buChar char="•"/>
            </a:pPr>
            <a:endParaRPr lang="en-US" sz="2800">
              <a:solidFill>
                <a:srgbClr val="1F428C"/>
              </a:solidFill>
            </a:endParaRPr>
          </a:p>
          <a:p>
            <a:pPr marL="342900" indent="-342900">
              <a:buChar char="•"/>
            </a:pPr>
            <a:r>
              <a:rPr lang="en-US" sz="2800">
                <a:solidFill>
                  <a:srgbClr val="1F428C"/>
                </a:solidFill>
              </a:rPr>
              <a:t>Always film in the same orientation.</a:t>
            </a:r>
          </a:p>
          <a:p>
            <a:pPr marL="342900" indent="-342900">
              <a:buChar char="•"/>
            </a:pPr>
            <a:endParaRPr lang="en-US" sz="2800">
              <a:solidFill>
                <a:srgbClr val="1F428C"/>
              </a:solidFill>
            </a:endParaRPr>
          </a:p>
          <a:p>
            <a:pPr marL="342900" indent="-342900">
              <a:buChar char="•"/>
            </a:pPr>
            <a:r>
              <a:rPr lang="en-US" sz="2800">
                <a:solidFill>
                  <a:srgbClr val="1F428C"/>
                </a:solidFill>
              </a:rPr>
              <a:t>​Wipe off the camera lens.​ </a:t>
            </a:r>
            <a:endParaRPr lang="en-US"/>
          </a:p>
          <a:p>
            <a:pPr marL="342900" indent="-342900">
              <a:buChar char="•"/>
            </a:pPr>
            <a:endParaRPr lang="en-US" sz="2800">
              <a:solidFill>
                <a:srgbClr val="1F428C"/>
              </a:solidFill>
            </a:endParaRPr>
          </a:p>
          <a:p>
            <a:pPr marL="342900" indent="-342900">
              <a:buChar char="•"/>
            </a:pPr>
            <a:r>
              <a:rPr lang="en-US" sz="2800">
                <a:solidFill>
                  <a:srgbClr val="1F428C"/>
                </a:solidFill>
              </a:rPr>
              <a:t>Turn off your notifications. </a:t>
            </a:r>
          </a:p>
        </p:txBody>
      </p:sp>
    </p:spTree>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378"/>
        <p:cNvGrpSpPr/>
        <p:nvPr/>
      </p:nvGrpSpPr>
      <p:grpSpPr>
        <a:xfrm>
          <a:off x="0" y="0"/>
          <a:ext cx="0" cy="0"/>
          <a:chOff x="0" y="0"/>
          <a:chExt cx="0" cy="0"/>
        </a:xfrm>
      </p:grpSpPr>
      <p:sp>
        <p:nvSpPr>
          <p:cNvPr id="379" name="Google Shape;379;p32"/>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0" name="Google Shape;380;p32"/>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Quick Tips </a:t>
            </a:r>
            <a:endParaRPr sz="2800">
              <a:solidFill>
                <a:schemeClr val="lt1"/>
              </a:solidFill>
              <a:latin typeface="Oswald"/>
              <a:ea typeface="Oswald"/>
              <a:cs typeface="Oswald"/>
              <a:sym typeface="Oswald"/>
            </a:endParaRPr>
          </a:p>
        </p:txBody>
      </p:sp>
      <p:sp>
        <p:nvSpPr>
          <p:cNvPr id="381" name="Google Shape;381;p32"/>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82" name="Google Shape;382;p32"/>
          <p:cNvPicPr preferRelativeResize="0"/>
          <p:nvPr/>
        </p:nvPicPr>
        <p:blipFill>
          <a:blip r:embed="rId4">
            <a:alphaModFix/>
          </a:blip>
          <a:stretch>
            <a:fillRect/>
          </a:stretch>
        </p:blipFill>
        <p:spPr>
          <a:xfrm>
            <a:off x="7783249" y="6010775"/>
            <a:ext cx="636183" cy="719548"/>
          </a:xfrm>
          <a:prstGeom prst="rect">
            <a:avLst/>
          </a:prstGeom>
          <a:noFill/>
          <a:ln>
            <a:noFill/>
          </a:ln>
        </p:spPr>
      </p:pic>
      <p:sp>
        <p:nvSpPr>
          <p:cNvPr id="383" name="Google Shape;383;p32"/>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4" name="Google Shape;384;p32"/>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5" name="Google Shape;385;p32"/>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89" name="Google Shape;389;p32"/>
          <p:cNvPicPr preferRelativeResize="0"/>
          <p:nvPr/>
        </p:nvPicPr>
        <p:blipFill rotWithShape="1">
          <a:blip r:embed="rId5">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390" name="Google Shape;390;p32"/>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Content Placeholder 2">
            <a:extLst>
              <a:ext uri="{FF2B5EF4-FFF2-40B4-BE49-F238E27FC236}">
                <a16:creationId xmlns:a16="http://schemas.microsoft.com/office/drawing/2014/main" id="{E40B9C41-9659-BF78-C387-87564AA49E5A}"/>
              </a:ext>
            </a:extLst>
          </p:cNvPr>
          <p:cNvSpPr txBox="1">
            <a:spLocks/>
          </p:cNvSpPr>
          <p:nvPr/>
        </p:nvSpPr>
        <p:spPr>
          <a:xfrm>
            <a:off x="833527" y="1415870"/>
            <a:ext cx="7791307" cy="43430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buChar char="•"/>
            </a:pPr>
            <a:r>
              <a:rPr lang="en-US" sz="2800">
                <a:solidFill>
                  <a:srgbClr val="1F428C"/>
                </a:solidFill>
                <a:latin typeface="Arial"/>
                <a:cs typeface="Arial"/>
              </a:rPr>
              <a:t>The shorter the content, the better!</a:t>
            </a:r>
          </a:p>
          <a:p>
            <a:pPr marL="571500" indent="-571500">
              <a:buChar char="•"/>
            </a:pPr>
            <a:endParaRPr lang="en-US" sz="2800">
              <a:solidFill>
                <a:srgbClr val="1F428C"/>
              </a:solidFill>
              <a:latin typeface="Arial"/>
              <a:cs typeface="Arial"/>
            </a:endParaRPr>
          </a:p>
          <a:p>
            <a:pPr marL="571500" indent="-571500">
              <a:buChar char="•"/>
            </a:pPr>
            <a:r>
              <a:rPr lang="en-US" sz="2800">
                <a:solidFill>
                  <a:srgbClr val="1F428C"/>
                </a:solidFill>
                <a:latin typeface="Arial"/>
                <a:cs typeface="Arial"/>
              </a:rPr>
              <a:t>Complete an audio test before recording. </a:t>
            </a:r>
          </a:p>
          <a:p>
            <a:pPr marL="571500" indent="-571500">
              <a:buChar char="•"/>
            </a:pPr>
            <a:endParaRPr lang="en-US" sz="2800">
              <a:solidFill>
                <a:srgbClr val="1F428C"/>
              </a:solidFill>
              <a:latin typeface="Arial"/>
              <a:cs typeface="Arial"/>
            </a:endParaRPr>
          </a:p>
          <a:p>
            <a:pPr marL="571500" indent="-571500">
              <a:buChar char="•"/>
            </a:pPr>
            <a:r>
              <a:rPr lang="en-US" sz="2800">
                <a:solidFill>
                  <a:srgbClr val="1F428C"/>
                </a:solidFill>
                <a:latin typeface="Arial"/>
                <a:cs typeface="Arial"/>
              </a:rPr>
              <a:t>Have a good idea of what will be said in the video.  </a:t>
            </a:r>
          </a:p>
          <a:p>
            <a:pPr marL="571500" indent="-571500">
              <a:buChar char="•"/>
            </a:pPr>
            <a:endParaRPr lang="en-US" sz="2800">
              <a:solidFill>
                <a:srgbClr val="1F428C"/>
              </a:solidFill>
              <a:latin typeface="Arial"/>
              <a:cs typeface="Arial"/>
            </a:endParaRPr>
          </a:p>
          <a:p>
            <a:pPr marL="571500" indent="-571500">
              <a:buChar char="•"/>
            </a:pPr>
            <a:r>
              <a:rPr lang="en-US" sz="2800">
                <a:solidFill>
                  <a:srgbClr val="1F428C"/>
                </a:solidFill>
                <a:latin typeface="Arial"/>
                <a:cs typeface="Arial"/>
              </a:rPr>
              <a:t>Share content with us via a video file sharing tool. </a:t>
            </a:r>
          </a:p>
          <a:p>
            <a:pPr marL="514350" indent="-514350">
              <a:buFont typeface="+mj-lt"/>
              <a:buChar char="•"/>
            </a:pPr>
            <a:endParaRPr lang="en-US">
              <a:cs typeface="Arial"/>
            </a:endParaRPr>
          </a:p>
        </p:txBody>
      </p:sp>
    </p:spTree>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395"/>
        <p:cNvGrpSpPr/>
        <p:nvPr/>
      </p:nvGrpSpPr>
      <p:grpSpPr>
        <a:xfrm>
          <a:off x="0" y="0"/>
          <a:ext cx="0" cy="0"/>
          <a:chOff x="0" y="0"/>
          <a:chExt cx="0" cy="0"/>
        </a:xfrm>
      </p:grpSpPr>
      <p:sp>
        <p:nvSpPr>
          <p:cNvPr id="396" name="Google Shape;396;p33"/>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97" name="Google Shape;397;p33"/>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398" name="Google Shape;398;p33"/>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9" name="Google Shape;399;p33"/>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0" name="Google Shape;400;p33"/>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2" name="Google Shape;402;p33"/>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3" name="Google Shape;403;p33"/>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Video Tip Sheet</a:t>
            </a:r>
            <a:endParaRPr lang="en-US" sz="2800">
              <a:solidFill>
                <a:schemeClr val="lt1"/>
              </a:solidFill>
              <a:latin typeface="Oswald"/>
              <a:ea typeface="Oswald"/>
            </a:endParaRPr>
          </a:p>
        </p:txBody>
      </p:sp>
      <p:pic>
        <p:nvPicPr>
          <p:cNvPr id="404" name="Google Shape;404;p33"/>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405" name="Google Shape;405;p33"/>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Picture 1" descr="A screen shot of a computer&#10;&#10;Description automatically generated">
            <a:extLst>
              <a:ext uri="{FF2B5EF4-FFF2-40B4-BE49-F238E27FC236}">
                <a16:creationId xmlns:a16="http://schemas.microsoft.com/office/drawing/2014/main" id="{9C6E730C-6AE8-9706-5424-10DAFCA63D24}"/>
              </a:ext>
            </a:extLst>
          </p:cNvPr>
          <p:cNvPicPr>
            <a:picLocks noChangeAspect="1"/>
          </p:cNvPicPr>
          <p:nvPr/>
        </p:nvPicPr>
        <p:blipFill>
          <a:blip r:embed="rId5"/>
          <a:stretch>
            <a:fillRect/>
          </a:stretch>
        </p:blipFill>
        <p:spPr>
          <a:xfrm>
            <a:off x="673220" y="1222077"/>
            <a:ext cx="3800656" cy="4701397"/>
          </a:xfrm>
          <a:prstGeom prst="rect">
            <a:avLst/>
          </a:prstGeom>
        </p:spPr>
      </p:pic>
      <p:pic>
        <p:nvPicPr>
          <p:cNvPr id="3" name="Picture 2" descr="A screenshot of a web page&#10;&#10;Description automatically generated">
            <a:extLst>
              <a:ext uri="{FF2B5EF4-FFF2-40B4-BE49-F238E27FC236}">
                <a16:creationId xmlns:a16="http://schemas.microsoft.com/office/drawing/2014/main" id="{98149F27-EEB5-7BA9-A9C5-7D8F430FBE69}"/>
              </a:ext>
            </a:extLst>
          </p:cNvPr>
          <p:cNvPicPr>
            <a:picLocks noChangeAspect="1"/>
          </p:cNvPicPr>
          <p:nvPr/>
        </p:nvPicPr>
        <p:blipFill>
          <a:blip r:embed="rId6"/>
          <a:stretch>
            <a:fillRect/>
          </a:stretch>
        </p:blipFill>
        <p:spPr>
          <a:xfrm>
            <a:off x="4632515" y="1164567"/>
            <a:ext cx="3789612" cy="475890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84"/>
        <p:cNvGrpSpPr/>
        <p:nvPr/>
      </p:nvGrpSpPr>
      <p:grpSpPr>
        <a:xfrm>
          <a:off x="0" y="0"/>
          <a:ext cx="0" cy="0"/>
          <a:chOff x="0" y="0"/>
          <a:chExt cx="0" cy="0"/>
        </a:xfrm>
      </p:grpSpPr>
      <p:sp>
        <p:nvSpPr>
          <p:cNvPr id="85" name="Google Shape;85;p16"/>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16"/>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Introduction </a:t>
            </a:r>
            <a:endParaRPr sz="2800">
              <a:solidFill>
                <a:schemeClr val="lt1"/>
              </a:solidFill>
              <a:latin typeface="Oswald"/>
              <a:ea typeface="Oswald"/>
              <a:cs typeface="Oswald"/>
              <a:sym typeface="Oswald"/>
            </a:endParaRPr>
          </a:p>
        </p:txBody>
      </p:sp>
      <p:sp>
        <p:nvSpPr>
          <p:cNvPr id="87" name="Google Shape;87;p16"/>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8" name="Google Shape;88;p16"/>
          <p:cNvPicPr preferRelativeResize="0"/>
          <p:nvPr/>
        </p:nvPicPr>
        <p:blipFill>
          <a:blip r:embed="rId4">
            <a:alphaModFix/>
          </a:blip>
          <a:stretch>
            <a:fillRect/>
          </a:stretch>
        </p:blipFill>
        <p:spPr>
          <a:xfrm>
            <a:off x="7783249" y="6010775"/>
            <a:ext cx="636183" cy="719548"/>
          </a:xfrm>
          <a:prstGeom prst="rect">
            <a:avLst/>
          </a:prstGeom>
          <a:noFill/>
          <a:ln>
            <a:noFill/>
          </a:ln>
        </p:spPr>
      </p:pic>
      <p:sp>
        <p:nvSpPr>
          <p:cNvPr id="89" name="Google Shape;89;p16"/>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 name="Google Shape;90;p16"/>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6"/>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2" name="Google Shape;92;p16"/>
          <p:cNvSpPr txBox="1"/>
          <p:nvPr/>
        </p:nvSpPr>
        <p:spPr>
          <a:xfrm>
            <a:off x="723900" y="1021800"/>
            <a:ext cx="7695600" cy="4966800"/>
          </a:xfrm>
          <a:prstGeom prst="rect">
            <a:avLst/>
          </a:prstGeom>
          <a:noFill/>
          <a:ln>
            <a:noFill/>
          </a:ln>
        </p:spPr>
        <p:txBody>
          <a:bodyPr spcFirstLastPara="1" wrap="square" lIns="0" tIns="0" rIns="0" bIns="0" anchor="ctr" anchorCtr="0">
            <a:normAutofit/>
          </a:bodyPr>
          <a:lstStyle/>
          <a:p>
            <a:pPr>
              <a:buClr>
                <a:srgbClr val="1F428C"/>
              </a:buClr>
              <a:buSzPts val="1800"/>
            </a:pPr>
            <a:endParaRPr lang="en-US" sz="2000">
              <a:solidFill>
                <a:srgbClr val="1F428C"/>
              </a:solidFill>
            </a:endParaRPr>
          </a:p>
          <a:p>
            <a:pPr marL="0" lvl="0" indent="0" algn="l" rtl="0">
              <a:lnSpc>
                <a:spcPct val="115000"/>
              </a:lnSpc>
              <a:spcBef>
                <a:spcPts val="600"/>
              </a:spcBef>
              <a:spcAft>
                <a:spcPts val="600"/>
              </a:spcAft>
              <a:buNone/>
            </a:pPr>
            <a:endParaRPr sz="1800">
              <a:solidFill>
                <a:srgbClr val="1F428C"/>
              </a:solidFill>
            </a:endParaRPr>
          </a:p>
        </p:txBody>
      </p:sp>
      <p:pic>
        <p:nvPicPr>
          <p:cNvPr id="93" name="Google Shape;93;p16"/>
          <p:cNvPicPr preferRelativeResize="0"/>
          <p:nvPr/>
        </p:nvPicPr>
        <p:blipFill rotWithShape="1">
          <a:blip r:embed="rId5">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94" name="Google Shape;94;p16"/>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92;p16">
            <a:extLst>
              <a:ext uri="{FF2B5EF4-FFF2-40B4-BE49-F238E27FC236}">
                <a16:creationId xmlns:a16="http://schemas.microsoft.com/office/drawing/2014/main" id="{1CCEB6DE-1B48-7F0B-F390-DEFD0B127492}"/>
              </a:ext>
            </a:extLst>
          </p:cNvPr>
          <p:cNvSpPr txBox="1"/>
          <p:nvPr/>
        </p:nvSpPr>
        <p:spPr>
          <a:xfrm>
            <a:off x="723900" y="1054149"/>
            <a:ext cx="7695600" cy="4966800"/>
          </a:xfrm>
          <a:prstGeom prst="rect">
            <a:avLst/>
          </a:prstGeom>
          <a:noFill/>
          <a:ln>
            <a:noFill/>
          </a:ln>
        </p:spPr>
        <p:txBody>
          <a:bodyPr spcFirstLastPara="1" wrap="square" lIns="0" tIns="0" rIns="0" bIns="0" anchor="ctr" anchorCtr="0">
            <a:normAutofit/>
          </a:bodyPr>
          <a:lstStyle/>
          <a:p>
            <a:pPr>
              <a:buClr>
                <a:srgbClr val="1F428C"/>
              </a:buClr>
              <a:buSzPts val="1800"/>
            </a:pPr>
            <a:endParaRPr lang="en-US" sz="2000">
              <a:solidFill>
                <a:srgbClr val="1F428C"/>
              </a:solidFill>
            </a:endParaRPr>
          </a:p>
          <a:p>
            <a:pPr marL="0" lvl="0" indent="0" algn="l" rtl="0">
              <a:lnSpc>
                <a:spcPct val="115000"/>
              </a:lnSpc>
              <a:spcBef>
                <a:spcPts val="600"/>
              </a:spcBef>
              <a:spcAft>
                <a:spcPts val="600"/>
              </a:spcAft>
              <a:buNone/>
            </a:pPr>
            <a:endParaRPr sz="1800">
              <a:solidFill>
                <a:srgbClr val="1F428C"/>
              </a:solidFill>
            </a:endParaRPr>
          </a:p>
        </p:txBody>
      </p:sp>
      <p:sp>
        <p:nvSpPr>
          <p:cNvPr id="3" name="Google Shape;92;p16">
            <a:extLst>
              <a:ext uri="{FF2B5EF4-FFF2-40B4-BE49-F238E27FC236}">
                <a16:creationId xmlns:a16="http://schemas.microsoft.com/office/drawing/2014/main" id="{20292DAC-B77E-72D0-2F4C-B3E68FAE0236}"/>
              </a:ext>
            </a:extLst>
          </p:cNvPr>
          <p:cNvSpPr txBox="1"/>
          <p:nvPr/>
        </p:nvSpPr>
        <p:spPr>
          <a:xfrm>
            <a:off x="1004258" y="1302158"/>
            <a:ext cx="7695600" cy="4966800"/>
          </a:xfrm>
          <a:prstGeom prst="rect">
            <a:avLst/>
          </a:prstGeom>
          <a:noFill/>
          <a:ln>
            <a:noFill/>
          </a:ln>
        </p:spPr>
        <p:txBody>
          <a:bodyPr spcFirstLastPara="1" wrap="square" lIns="0" tIns="0" rIns="0" bIns="0" anchor="ctr" anchorCtr="0">
            <a:noAutofit/>
          </a:bodyPr>
          <a:lstStyle/>
          <a:p>
            <a:r>
              <a:rPr lang="en-US" sz="2000">
                <a:solidFill>
                  <a:srgbClr val="1F428C"/>
                </a:solidFill>
              </a:rPr>
              <a:t>We will discuss: </a:t>
            </a:r>
            <a:endParaRPr lang="en-US" sz="2000"/>
          </a:p>
          <a:p>
            <a:endParaRPr lang="en-US" sz="2000"/>
          </a:p>
          <a:p>
            <a:pPr marL="342900" indent="-342900">
              <a:buChar char="•"/>
            </a:pPr>
            <a:r>
              <a:rPr lang="en-US" sz="2000">
                <a:solidFill>
                  <a:srgbClr val="1F428C"/>
                </a:solidFill>
              </a:rPr>
              <a:t>Videos in today’s digital landscape </a:t>
            </a:r>
            <a:endParaRPr lang="en-US" sz="2000"/>
          </a:p>
          <a:p>
            <a:endParaRPr lang="en-US" sz="2000"/>
          </a:p>
          <a:p>
            <a:pPr marL="342900" indent="-342900">
              <a:buChar char="•"/>
            </a:pPr>
            <a:r>
              <a:rPr lang="en-US" sz="2000">
                <a:solidFill>
                  <a:srgbClr val="1F428C"/>
                </a:solidFill>
              </a:rPr>
              <a:t>Job Corps’ Instagram and YouTube channels </a:t>
            </a:r>
            <a:endParaRPr lang="en-US" sz="2000"/>
          </a:p>
          <a:p>
            <a:endParaRPr lang="en-US" sz="2000"/>
          </a:p>
          <a:p>
            <a:pPr marL="342900" indent="-342900">
              <a:buChar char="•"/>
            </a:pPr>
            <a:r>
              <a:rPr lang="en-US" sz="2000">
                <a:solidFill>
                  <a:srgbClr val="1F428C"/>
                </a:solidFill>
              </a:rPr>
              <a:t>Tips and best practices for recording videos</a:t>
            </a:r>
            <a:endParaRPr lang="en-US" sz="2000"/>
          </a:p>
          <a:p>
            <a:pPr marL="342900" indent="-342900">
              <a:buChar char="•"/>
            </a:pPr>
            <a:endParaRPr lang="en-US" sz="2000"/>
          </a:p>
          <a:p>
            <a:endParaRPr lang="en-US" sz="2000"/>
          </a:p>
          <a:p>
            <a:r>
              <a:rPr lang="en-US" sz="2000">
                <a:solidFill>
                  <a:srgbClr val="1F428C"/>
                </a:solidFill>
              </a:rPr>
              <a:t>This webinar will last around 30 minutes. </a:t>
            </a:r>
            <a:endParaRPr lang="en-US" sz="2000"/>
          </a:p>
          <a:p>
            <a:endParaRPr lang="en-US" sz="2000"/>
          </a:p>
          <a:p>
            <a:endParaRPr lang="en-US" sz="2000"/>
          </a:p>
          <a:p>
            <a:r>
              <a:rPr lang="en-US" sz="2000">
                <a:solidFill>
                  <a:srgbClr val="1F428C"/>
                </a:solidFill>
              </a:rPr>
              <a:t>There is opportunity for Q&amp;A at the end of the webinar. </a:t>
            </a:r>
            <a:endParaRPr lang="en-US" sz="2000"/>
          </a:p>
          <a:p>
            <a:pPr marL="0" lvl="0" indent="0" algn="l" rtl="0">
              <a:lnSpc>
                <a:spcPct val="115000"/>
              </a:lnSpc>
              <a:spcBef>
                <a:spcPts val="600"/>
              </a:spcBef>
              <a:spcAft>
                <a:spcPts val="600"/>
              </a:spcAft>
              <a:buNone/>
            </a:pPr>
            <a:endParaRPr sz="1800">
              <a:solidFill>
                <a:srgbClr val="1F428C"/>
              </a:solidFill>
            </a:endParaRPr>
          </a:p>
        </p:txBody>
      </p:sp>
    </p:spTree>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395">
          <a:extLst>
            <a:ext uri="{FF2B5EF4-FFF2-40B4-BE49-F238E27FC236}">
              <a16:creationId xmlns:a16="http://schemas.microsoft.com/office/drawing/2014/main" id="{9071972D-6B00-D031-9297-CF1306361A57}"/>
            </a:ext>
          </a:extLst>
        </p:cNvPr>
        <p:cNvGrpSpPr/>
        <p:nvPr/>
      </p:nvGrpSpPr>
      <p:grpSpPr>
        <a:xfrm>
          <a:off x="0" y="0"/>
          <a:ext cx="0" cy="0"/>
          <a:chOff x="0" y="0"/>
          <a:chExt cx="0" cy="0"/>
        </a:xfrm>
      </p:grpSpPr>
      <p:sp>
        <p:nvSpPr>
          <p:cNvPr id="396" name="Google Shape;396;p33">
            <a:extLst>
              <a:ext uri="{FF2B5EF4-FFF2-40B4-BE49-F238E27FC236}">
                <a16:creationId xmlns:a16="http://schemas.microsoft.com/office/drawing/2014/main" id="{F41DCFA4-DF51-80D5-65DF-9D12C9FBD774}"/>
              </a:ext>
            </a:extLst>
          </p:cNvPr>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97" name="Google Shape;397;p33">
            <a:extLst>
              <a:ext uri="{FF2B5EF4-FFF2-40B4-BE49-F238E27FC236}">
                <a16:creationId xmlns:a16="http://schemas.microsoft.com/office/drawing/2014/main" id="{F534D708-A511-935C-E726-5BE2BC43CA93}"/>
              </a:ext>
            </a:extLst>
          </p:cNvPr>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398" name="Google Shape;398;p33">
            <a:extLst>
              <a:ext uri="{FF2B5EF4-FFF2-40B4-BE49-F238E27FC236}">
                <a16:creationId xmlns:a16="http://schemas.microsoft.com/office/drawing/2014/main" id="{083B74F6-957A-D225-ED3C-F44270B919F3}"/>
              </a:ext>
            </a:extLst>
          </p:cNvPr>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9" name="Google Shape;399;p33">
            <a:extLst>
              <a:ext uri="{FF2B5EF4-FFF2-40B4-BE49-F238E27FC236}">
                <a16:creationId xmlns:a16="http://schemas.microsoft.com/office/drawing/2014/main" id="{6C0F0FC3-6282-DA18-58FF-9D46BC40FDEC}"/>
              </a:ext>
            </a:extLst>
          </p:cNvPr>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0" name="Google Shape;400;p33">
            <a:extLst>
              <a:ext uri="{FF2B5EF4-FFF2-40B4-BE49-F238E27FC236}">
                <a16:creationId xmlns:a16="http://schemas.microsoft.com/office/drawing/2014/main" id="{BE60DEF4-49C8-5BE9-EB90-46F9994F651F}"/>
              </a:ext>
            </a:extLst>
          </p:cNvPr>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2" name="Google Shape;402;p33">
            <a:extLst>
              <a:ext uri="{FF2B5EF4-FFF2-40B4-BE49-F238E27FC236}">
                <a16:creationId xmlns:a16="http://schemas.microsoft.com/office/drawing/2014/main" id="{2B019DD8-ACE3-265B-DAE2-EF86A7A8646F}"/>
              </a:ext>
            </a:extLst>
          </p:cNvPr>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3" name="Google Shape;403;p33">
            <a:extLst>
              <a:ext uri="{FF2B5EF4-FFF2-40B4-BE49-F238E27FC236}">
                <a16:creationId xmlns:a16="http://schemas.microsoft.com/office/drawing/2014/main" id="{A42CF419-C22B-5126-AD79-D17C456CF1CB}"/>
              </a:ext>
            </a:extLst>
          </p:cNvPr>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a:t>
            </a:r>
            <a:r>
              <a:rPr lang="en-US" sz="2800">
                <a:solidFill>
                  <a:schemeClr val="lt1"/>
                </a:solidFill>
                <a:latin typeface="Oswald"/>
                <a:ea typeface="Oswald"/>
                <a:sym typeface="Oswald"/>
              </a:rPr>
              <a:t>Social Landing Page </a:t>
            </a:r>
            <a:endParaRPr sz="2800">
              <a:solidFill>
                <a:schemeClr val="lt1"/>
              </a:solidFill>
              <a:latin typeface="Oswald"/>
              <a:ea typeface="Oswald"/>
              <a:cs typeface="Oswald"/>
              <a:sym typeface="Oswald"/>
            </a:endParaRPr>
          </a:p>
        </p:txBody>
      </p:sp>
      <p:pic>
        <p:nvPicPr>
          <p:cNvPr id="404" name="Google Shape;404;p33">
            <a:extLst>
              <a:ext uri="{FF2B5EF4-FFF2-40B4-BE49-F238E27FC236}">
                <a16:creationId xmlns:a16="http://schemas.microsoft.com/office/drawing/2014/main" id="{F80A4C9F-3984-8A0E-D58C-8F5520F13126}"/>
              </a:ext>
            </a:extLst>
          </p:cNvPr>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405" name="Google Shape;405;p33">
            <a:extLst>
              <a:ext uri="{FF2B5EF4-FFF2-40B4-BE49-F238E27FC236}">
                <a16:creationId xmlns:a16="http://schemas.microsoft.com/office/drawing/2014/main" id="{1332D19D-228B-A798-1CA1-612F6D66DFE0}"/>
              </a:ext>
            </a:extLst>
          </p:cNvPr>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 name="Picture 3" descr="A qr code with blue and white squares&#10;&#10;Description automatically generated">
            <a:extLst>
              <a:ext uri="{FF2B5EF4-FFF2-40B4-BE49-F238E27FC236}">
                <a16:creationId xmlns:a16="http://schemas.microsoft.com/office/drawing/2014/main" id="{49BED2F8-B962-3292-0D22-896649D1331A}"/>
              </a:ext>
            </a:extLst>
          </p:cNvPr>
          <p:cNvPicPr>
            <a:picLocks noChangeAspect="1"/>
          </p:cNvPicPr>
          <p:nvPr/>
        </p:nvPicPr>
        <p:blipFill>
          <a:blip r:embed="rId5"/>
          <a:stretch>
            <a:fillRect/>
          </a:stretch>
        </p:blipFill>
        <p:spPr>
          <a:xfrm>
            <a:off x="3929961" y="4113273"/>
            <a:ext cx="1952625" cy="1952625"/>
          </a:xfrm>
          <a:prstGeom prst="rect">
            <a:avLst/>
          </a:prstGeom>
        </p:spPr>
      </p:pic>
      <p:sp>
        <p:nvSpPr>
          <p:cNvPr id="5" name="Content Placeholder 2">
            <a:extLst>
              <a:ext uri="{FF2B5EF4-FFF2-40B4-BE49-F238E27FC236}">
                <a16:creationId xmlns:a16="http://schemas.microsoft.com/office/drawing/2014/main" id="{53F48D43-3481-087E-3C53-0B70E42CB08F}"/>
              </a:ext>
            </a:extLst>
          </p:cNvPr>
          <p:cNvSpPr txBox="1">
            <a:spLocks/>
          </p:cNvSpPr>
          <p:nvPr/>
        </p:nvSpPr>
        <p:spPr>
          <a:xfrm>
            <a:off x="-1091300" y="4886514"/>
            <a:ext cx="6578361" cy="1044546"/>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800">
                <a:solidFill>
                  <a:srgbClr val="1F428C"/>
                </a:solidFill>
                <a:latin typeface="Arial"/>
                <a:cs typeface="Arial"/>
              </a:rPr>
              <a:t>Info.joinjobcorps.com/social </a:t>
            </a:r>
          </a:p>
          <a:p>
            <a:pPr marL="0" indent="0" algn="ctr">
              <a:buFont typeface="Arial" panose="020B0604020202020204" pitchFamily="34" charset="0"/>
              <a:buNone/>
            </a:pPr>
            <a:endParaRPr lang="en-US" sz="3600"/>
          </a:p>
          <a:p>
            <a:pPr marL="0" indent="0" algn="ctr">
              <a:buFont typeface="Arial" panose="020B0604020202020204" pitchFamily="34" charset="0"/>
              <a:buNone/>
            </a:pPr>
            <a:endParaRPr lang="en-US" sz="4400"/>
          </a:p>
          <a:p>
            <a:pPr marL="0" indent="0" algn="ctr">
              <a:buFont typeface="Arial" panose="020B0604020202020204" pitchFamily="34" charset="0"/>
              <a:buNone/>
            </a:pPr>
            <a:endParaRPr lang="en-US"/>
          </a:p>
        </p:txBody>
      </p:sp>
      <p:pic>
        <p:nvPicPr>
          <p:cNvPr id="6" name="Picture 5" descr="A cellphone with a picture of a person on it&#10;&#10;Description automatically generated">
            <a:extLst>
              <a:ext uri="{FF2B5EF4-FFF2-40B4-BE49-F238E27FC236}">
                <a16:creationId xmlns:a16="http://schemas.microsoft.com/office/drawing/2014/main" id="{6EFD8A3B-1ACB-AE66-35CE-FE5C9A9939AA}"/>
              </a:ext>
            </a:extLst>
          </p:cNvPr>
          <p:cNvPicPr>
            <a:picLocks noChangeAspect="1"/>
          </p:cNvPicPr>
          <p:nvPr/>
        </p:nvPicPr>
        <p:blipFill rotWithShape="1">
          <a:blip r:embed="rId6"/>
          <a:srcRect r="245" b="19322"/>
          <a:stretch/>
        </p:blipFill>
        <p:spPr>
          <a:xfrm>
            <a:off x="669850" y="1243877"/>
            <a:ext cx="4731519" cy="2766736"/>
          </a:xfrm>
          <a:prstGeom prst="rect">
            <a:avLst/>
          </a:prstGeom>
        </p:spPr>
      </p:pic>
      <p:pic>
        <p:nvPicPr>
          <p:cNvPr id="7" name="Picture 6" descr="A screenshot of a computer screen&#10;&#10;Description automatically generated">
            <a:extLst>
              <a:ext uri="{FF2B5EF4-FFF2-40B4-BE49-F238E27FC236}">
                <a16:creationId xmlns:a16="http://schemas.microsoft.com/office/drawing/2014/main" id="{F17471C9-BD72-E76B-E3F1-7CAF5E30F6CB}"/>
              </a:ext>
            </a:extLst>
          </p:cNvPr>
          <p:cNvPicPr>
            <a:picLocks noChangeAspect="1"/>
          </p:cNvPicPr>
          <p:nvPr/>
        </p:nvPicPr>
        <p:blipFill>
          <a:blip r:embed="rId7"/>
          <a:stretch>
            <a:fillRect/>
          </a:stretch>
        </p:blipFill>
        <p:spPr>
          <a:xfrm>
            <a:off x="6052362" y="1850839"/>
            <a:ext cx="2695798" cy="3156320"/>
          </a:xfrm>
          <a:prstGeom prst="rect">
            <a:avLst/>
          </a:prstGeom>
        </p:spPr>
      </p:pic>
    </p:spTree>
    <p:extLst>
      <p:ext uri="{BB962C8B-B14F-4D97-AF65-F5344CB8AC3E}">
        <p14:creationId xmlns:p14="http://schemas.microsoft.com/office/powerpoint/2010/main" val="1030365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428"/>
        <p:cNvGrpSpPr/>
        <p:nvPr/>
      </p:nvGrpSpPr>
      <p:grpSpPr>
        <a:xfrm>
          <a:off x="0" y="0"/>
          <a:ext cx="0" cy="0"/>
          <a:chOff x="0" y="0"/>
          <a:chExt cx="0" cy="0"/>
        </a:xfrm>
      </p:grpSpPr>
      <p:sp>
        <p:nvSpPr>
          <p:cNvPr id="429" name="Google Shape;429;p35"/>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0" name="Google Shape;430;p35"/>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31" name="Google Shape;431;p35"/>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432" name="Google Shape;432;p35"/>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3" name="Google Shape;433;p35"/>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4" name="Google Shape;434;p35"/>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5" name="Google Shape;435;p35"/>
          <p:cNvSpPr txBox="1"/>
          <p:nvPr/>
        </p:nvSpPr>
        <p:spPr>
          <a:xfrm>
            <a:off x="2317350" y="2952130"/>
            <a:ext cx="4509300" cy="954300"/>
          </a:xfrm>
          <a:prstGeom prst="rect">
            <a:avLst/>
          </a:prstGeom>
          <a:noFill/>
          <a:ln>
            <a:noFill/>
          </a:ln>
        </p:spPr>
        <p:txBody>
          <a:bodyPr spcFirstLastPara="1" wrap="square" lIns="0" tIns="0" rIns="0" bIns="0" anchor="ctr" anchorCtr="0">
            <a:spAutoFit/>
          </a:bodyPr>
          <a:lstStyle/>
          <a:p>
            <a:pPr marL="0" lvl="0" indent="0" algn="ctr" rtl="0">
              <a:lnSpc>
                <a:spcPct val="115000"/>
              </a:lnSpc>
              <a:spcBef>
                <a:spcPts val="0"/>
              </a:spcBef>
              <a:spcAft>
                <a:spcPts val="600"/>
              </a:spcAft>
              <a:buNone/>
            </a:pPr>
            <a:r>
              <a:rPr lang="en-US" sz="6200">
                <a:solidFill>
                  <a:srgbClr val="1F428C"/>
                </a:solidFill>
              </a:rPr>
              <a:t>Questions?</a:t>
            </a:r>
            <a:endParaRPr sz="6200">
              <a:solidFill>
                <a:srgbClr val="1F428C"/>
              </a:solidFill>
            </a:endParaRPr>
          </a:p>
        </p:txBody>
      </p:sp>
      <p:pic>
        <p:nvPicPr>
          <p:cNvPr id="436" name="Google Shape;436;p35"/>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437" name="Google Shape;437;p35"/>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442"/>
        <p:cNvGrpSpPr/>
        <p:nvPr/>
      </p:nvGrpSpPr>
      <p:grpSpPr>
        <a:xfrm>
          <a:off x="0" y="0"/>
          <a:ext cx="0" cy="0"/>
          <a:chOff x="0" y="0"/>
          <a:chExt cx="0" cy="0"/>
        </a:xfrm>
      </p:grpSpPr>
      <p:sp>
        <p:nvSpPr>
          <p:cNvPr id="443" name="Google Shape;443;p36"/>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4" name="Google Shape;444;p36"/>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45" name="Google Shape;445;p36"/>
          <p:cNvPicPr preferRelativeResize="0"/>
          <p:nvPr/>
        </p:nvPicPr>
        <p:blipFill>
          <a:blip r:embed="rId4">
            <a:alphaModFix/>
          </a:blip>
          <a:stretch>
            <a:fillRect/>
          </a:stretch>
        </p:blipFill>
        <p:spPr>
          <a:xfrm>
            <a:off x="7783249" y="6010775"/>
            <a:ext cx="636183" cy="719548"/>
          </a:xfrm>
          <a:prstGeom prst="rect">
            <a:avLst/>
          </a:prstGeom>
          <a:noFill/>
          <a:ln>
            <a:noFill/>
          </a:ln>
        </p:spPr>
      </p:pic>
      <p:sp>
        <p:nvSpPr>
          <p:cNvPr id="446" name="Google Shape;446;p36"/>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7" name="Google Shape;447;p36"/>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8" name="Google Shape;448;p36"/>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9" name="Google Shape;449;p36"/>
          <p:cNvSpPr txBox="1"/>
          <p:nvPr/>
        </p:nvSpPr>
        <p:spPr>
          <a:xfrm>
            <a:off x="877950" y="1974167"/>
            <a:ext cx="7388100" cy="2248308"/>
          </a:xfrm>
          <a:prstGeom prst="rect">
            <a:avLst/>
          </a:prstGeom>
          <a:noFill/>
          <a:ln>
            <a:noFill/>
          </a:ln>
        </p:spPr>
        <p:txBody>
          <a:bodyPr spcFirstLastPara="1" wrap="square" lIns="0" tIns="0" rIns="0" bIns="0" anchor="ctr" anchorCtr="0">
            <a:spAutoFit/>
          </a:bodyPr>
          <a:lstStyle/>
          <a:p>
            <a:pPr marL="0" lvl="0" indent="0" algn="ctr" rtl="0">
              <a:lnSpc>
                <a:spcPct val="115000"/>
              </a:lnSpc>
              <a:spcBef>
                <a:spcPts val="0"/>
              </a:spcBef>
              <a:spcAft>
                <a:spcPts val="0"/>
              </a:spcAft>
              <a:buNone/>
            </a:pPr>
            <a:r>
              <a:rPr lang="en-US" sz="3800">
                <a:solidFill>
                  <a:srgbClr val="1F428C"/>
                </a:solidFill>
              </a:rPr>
              <a:t>615-259-4000</a:t>
            </a:r>
            <a:endParaRPr sz="3800">
              <a:solidFill>
                <a:srgbClr val="1F428C"/>
              </a:solidFill>
            </a:endParaRPr>
          </a:p>
          <a:p>
            <a:pPr algn="ctr">
              <a:lnSpc>
                <a:spcPct val="115000"/>
              </a:lnSpc>
              <a:spcBef>
                <a:spcPts val="600"/>
              </a:spcBef>
            </a:pPr>
            <a:r>
              <a:rPr lang="en-US" sz="3800">
                <a:solidFill>
                  <a:srgbClr val="1F428C"/>
                </a:solidFill>
              </a:rPr>
              <a:t>JCdigital@mpf.com </a:t>
            </a:r>
            <a:endParaRPr sz="3800">
              <a:solidFill>
                <a:srgbClr val="1F428C"/>
              </a:solidFill>
            </a:endParaRPr>
          </a:p>
          <a:p>
            <a:pPr marL="0" lvl="0" indent="0" algn="ctr" rtl="0">
              <a:lnSpc>
                <a:spcPct val="115000"/>
              </a:lnSpc>
              <a:spcBef>
                <a:spcPts val="600"/>
              </a:spcBef>
              <a:spcAft>
                <a:spcPts val="600"/>
              </a:spcAft>
              <a:buNone/>
            </a:pPr>
            <a:r>
              <a:rPr lang="en-US" sz="3800">
                <a:solidFill>
                  <a:srgbClr val="1F428C"/>
                </a:solidFill>
              </a:rPr>
              <a:t>Thank you!</a:t>
            </a:r>
            <a:endParaRPr sz="3800">
              <a:solidFill>
                <a:srgbClr val="1F428C"/>
              </a:solidFill>
            </a:endParaRPr>
          </a:p>
        </p:txBody>
      </p:sp>
      <p:sp>
        <p:nvSpPr>
          <p:cNvPr id="450" name="Google Shape;450;p36"/>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1" name="Google Shape;451;p36"/>
          <p:cNvSpPr txBox="1"/>
          <p:nvPr/>
        </p:nvSpPr>
        <p:spPr>
          <a:xfrm>
            <a:off x="700250" y="292750"/>
            <a:ext cx="7719900" cy="4311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600"/>
              </a:spcAft>
              <a:buNone/>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CONTACT US</a:t>
            </a:r>
            <a:endParaRPr sz="2200">
              <a:solidFill>
                <a:schemeClr val="lt1"/>
              </a:solidFill>
              <a:latin typeface="Oswald"/>
              <a:ea typeface="Oswald"/>
              <a:cs typeface="Oswald"/>
              <a:sym typeface="Oswald"/>
            </a:endParaRPr>
          </a:p>
        </p:txBody>
      </p:sp>
      <p:pic>
        <p:nvPicPr>
          <p:cNvPr id="452" name="Google Shape;452;p36"/>
          <p:cNvPicPr preferRelativeResize="0"/>
          <p:nvPr/>
        </p:nvPicPr>
        <p:blipFill rotWithShape="1">
          <a:blip r:embed="rId5">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453" name="Google Shape;453;p36"/>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Rectangle 2">
            <a:extLst>
              <a:ext uri="{FF2B5EF4-FFF2-40B4-BE49-F238E27FC236}">
                <a16:creationId xmlns:a16="http://schemas.microsoft.com/office/drawing/2014/main" id="{70EF9194-3615-F883-2A6C-8F9E481AC1F5}"/>
              </a:ext>
            </a:extLst>
          </p:cNvPr>
          <p:cNvSpPr/>
          <p:nvPr/>
        </p:nvSpPr>
        <p:spPr>
          <a:xfrm>
            <a:off x="1438634" y="5197415"/>
            <a:ext cx="6383547" cy="614632"/>
          </a:xfrm>
          <a:prstGeom prst="rect">
            <a:avLst/>
          </a:prstGeom>
          <a:solidFill>
            <a:srgbClr val="D8344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a:extLst>
              <a:ext uri="{FF2B5EF4-FFF2-40B4-BE49-F238E27FC236}">
                <a16:creationId xmlns:a16="http://schemas.microsoft.com/office/drawing/2014/main" id="{254387C2-0DF8-1BDB-8779-65D7A923CE65}"/>
              </a:ext>
            </a:extLst>
          </p:cNvPr>
          <p:cNvPicPr>
            <a:picLocks noChangeAspect="1"/>
          </p:cNvPicPr>
          <p:nvPr/>
        </p:nvPicPr>
        <p:blipFill>
          <a:blip r:embed="rId6"/>
          <a:stretch>
            <a:fillRect/>
          </a:stretch>
        </p:blipFill>
        <p:spPr>
          <a:xfrm>
            <a:off x="1674513" y="5204244"/>
            <a:ext cx="5766220" cy="618946"/>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99"/>
        <p:cNvGrpSpPr/>
        <p:nvPr/>
      </p:nvGrpSpPr>
      <p:grpSpPr>
        <a:xfrm>
          <a:off x="0" y="0"/>
          <a:ext cx="0" cy="0"/>
          <a:chOff x="0" y="0"/>
          <a:chExt cx="0" cy="0"/>
        </a:xfrm>
      </p:grpSpPr>
      <p:sp>
        <p:nvSpPr>
          <p:cNvPr id="3" name="Rectangle 2">
            <a:extLst>
              <a:ext uri="{FF2B5EF4-FFF2-40B4-BE49-F238E27FC236}">
                <a16:creationId xmlns:a16="http://schemas.microsoft.com/office/drawing/2014/main" id="{C19E42B4-1FE7-5C58-E4ED-875E4141E6AC}"/>
              </a:ext>
            </a:extLst>
          </p:cNvPr>
          <p:cNvSpPr/>
          <p:nvPr/>
        </p:nvSpPr>
        <p:spPr>
          <a:xfrm>
            <a:off x="1107955" y="1703717"/>
            <a:ext cx="6383547" cy="614632"/>
          </a:xfrm>
          <a:prstGeom prst="rect">
            <a:avLst/>
          </a:prstGeom>
          <a:solidFill>
            <a:srgbClr val="D8344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Google Shape;100;p17"/>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1" name="Google Shape;101;p17"/>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Job Corps Social Channels </a:t>
            </a:r>
            <a:endParaRPr sz="2200">
              <a:solidFill>
                <a:schemeClr val="lt1"/>
              </a:solidFill>
              <a:latin typeface="Oswald"/>
              <a:ea typeface="Oswald"/>
              <a:cs typeface="Oswald"/>
              <a:sym typeface="Oswald"/>
            </a:endParaRPr>
          </a:p>
        </p:txBody>
      </p:sp>
      <p:sp>
        <p:nvSpPr>
          <p:cNvPr id="102" name="Google Shape;102;p17"/>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3" name="Google Shape;103;p17"/>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104" name="Google Shape;104;p17"/>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5" name="Google Shape;105;p17"/>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6" name="Google Shape;106;p17"/>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7" name="Google Shape;107;p17"/>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108" name="Google Shape;108;p17"/>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Picture 1" descr="A black and white logo&#10;&#10;Description automatically generated">
            <a:extLst>
              <a:ext uri="{FF2B5EF4-FFF2-40B4-BE49-F238E27FC236}">
                <a16:creationId xmlns:a16="http://schemas.microsoft.com/office/drawing/2014/main" id="{0A5965EC-AEDD-D0F3-FC9A-40266D328764}"/>
              </a:ext>
            </a:extLst>
          </p:cNvPr>
          <p:cNvPicPr>
            <a:picLocks noChangeAspect="1"/>
          </p:cNvPicPr>
          <p:nvPr/>
        </p:nvPicPr>
        <p:blipFill>
          <a:blip r:embed="rId5"/>
          <a:stretch>
            <a:fillRect/>
          </a:stretch>
        </p:blipFill>
        <p:spPr>
          <a:xfrm>
            <a:off x="1240138" y="1711624"/>
            <a:ext cx="6124575" cy="609600"/>
          </a:xfrm>
          <a:prstGeom prst="rect">
            <a:avLst/>
          </a:prstGeom>
          <a:ln>
            <a:noFill/>
          </a:ln>
        </p:spPr>
      </p:pic>
      <p:pic>
        <p:nvPicPr>
          <p:cNvPr id="6" name="Picture 5" descr="A screenshot of a social media page&#10;&#10;Description automatically generated">
            <a:extLst>
              <a:ext uri="{FF2B5EF4-FFF2-40B4-BE49-F238E27FC236}">
                <a16:creationId xmlns:a16="http://schemas.microsoft.com/office/drawing/2014/main" id="{8AC8F4E1-B50D-AB83-0002-7F5973CAF2EC}"/>
              </a:ext>
            </a:extLst>
          </p:cNvPr>
          <p:cNvPicPr>
            <a:picLocks noChangeAspect="1"/>
          </p:cNvPicPr>
          <p:nvPr/>
        </p:nvPicPr>
        <p:blipFill rotWithShape="1">
          <a:blip r:embed="rId6"/>
          <a:srcRect l="3850" r="3773" b="645"/>
          <a:stretch/>
        </p:blipFill>
        <p:spPr>
          <a:xfrm>
            <a:off x="5919214" y="2653266"/>
            <a:ext cx="2700742" cy="3199510"/>
          </a:xfrm>
          <a:prstGeom prst="rect">
            <a:avLst/>
          </a:prstGeom>
        </p:spPr>
      </p:pic>
      <p:pic>
        <p:nvPicPr>
          <p:cNvPr id="7" name="Picture 6" descr="A screenshot of a social media post&#10;&#10;Description automatically generated">
            <a:extLst>
              <a:ext uri="{FF2B5EF4-FFF2-40B4-BE49-F238E27FC236}">
                <a16:creationId xmlns:a16="http://schemas.microsoft.com/office/drawing/2014/main" id="{F5D1B1C9-B1B1-4E79-7428-EC0713F659DD}"/>
              </a:ext>
            </a:extLst>
          </p:cNvPr>
          <p:cNvPicPr>
            <a:picLocks noChangeAspect="1"/>
          </p:cNvPicPr>
          <p:nvPr/>
        </p:nvPicPr>
        <p:blipFill>
          <a:blip r:embed="rId7"/>
          <a:stretch>
            <a:fillRect/>
          </a:stretch>
        </p:blipFill>
        <p:spPr>
          <a:xfrm>
            <a:off x="318976" y="2686033"/>
            <a:ext cx="5390708" cy="312335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114"/>
        <p:cNvGrpSpPr/>
        <p:nvPr/>
      </p:nvGrpSpPr>
      <p:grpSpPr>
        <a:xfrm>
          <a:off x="0" y="0"/>
          <a:ext cx="0" cy="0"/>
          <a:chOff x="0" y="0"/>
          <a:chExt cx="0" cy="0"/>
        </a:xfrm>
      </p:grpSpPr>
      <p:sp>
        <p:nvSpPr>
          <p:cNvPr id="115" name="Google Shape;115;p18"/>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6" name="Google Shape;116;p18"/>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Why Videos?</a:t>
            </a:r>
            <a:endParaRPr sz="2800">
              <a:solidFill>
                <a:schemeClr val="lt1"/>
              </a:solidFill>
              <a:latin typeface="Oswald"/>
              <a:ea typeface="Oswald"/>
              <a:cs typeface="Oswald"/>
              <a:sym typeface="Oswald"/>
            </a:endParaRPr>
          </a:p>
        </p:txBody>
      </p:sp>
      <p:sp>
        <p:nvSpPr>
          <p:cNvPr id="117" name="Google Shape;117;p18"/>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18" name="Google Shape;118;p18"/>
          <p:cNvPicPr preferRelativeResize="0"/>
          <p:nvPr/>
        </p:nvPicPr>
        <p:blipFill>
          <a:blip r:embed="rId4">
            <a:alphaModFix/>
          </a:blip>
          <a:stretch>
            <a:fillRect/>
          </a:stretch>
        </p:blipFill>
        <p:spPr>
          <a:xfrm>
            <a:off x="7783249" y="6010775"/>
            <a:ext cx="636183" cy="719548"/>
          </a:xfrm>
          <a:prstGeom prst="rect">
            <a:avLst/>
          </a:prstGeom>
          <a:noFill/>
          <a:ln>
            <a:noFill/>
          </a:ln>
        </p:spPr>
      </p:pic>
      <p:sp>
        <p:nvSpPr>
          <p:cNvPr id="119" name="Google Shape;119;p18"/>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0" name="Google Shape;120;p18"/>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1" name="Google Shape;121;p18"/>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 name="Google Shape;122;p18"/>
          <p:cNvSpPr txBox="1"/>
          <p:nvPr/>
        </p:nvSpPr>
        <p:spPr>
          <a:xfrm>
            <a:off x="723900" y="1021800"/>
            <a:ext cx="7695600" cy="4966800"/>
          </a:xfrm>
          <a:prstGeom prst="rect">
            <a:avLst/>
          </a:prstGeom>
          <a:noFill/>
          <a:ln>
            <a:noFill/>
          </a:ln>
        </p:spPr>
        <p:txBody>
          <a:bodyPr spcFirstLastPara="1" wrap="square" lIns="0" tIns="0" rIns="0" bIns="0" anchor="ctr" anchorCtr="0">
            <a:normAutofit/>
          </a:bodyPr>
          <a:lstStyle/>
          <a:p>
            <a:pPr marL="342900" indent="-342900">
              <a:buChar char="•"/>
            </a:pPr>
            <a:r>
              <a:rPr lang="en-US" sz="2800">
                <a:solidFill>
                  <a:srgbClr val="1F428C"/>
                </a:solidFill>
              </a:rPr>
              <a:t>People watch an average of 17 hours of online videos per week. </a:t>
            </a:r>
            <a:endParaRPr lang="en-US" sz="2800"/>
          </a:p>
          <a:p>
            <a:pPr marL="285750" indent="-285750">
              <a:buChar char="•"/>
            </a:pPr>
            <a:endParaRPr lang="en-US" sz="2800"/>
          </a:p>
          <a:p>
            <a:pPr marL="342900" indent="-342900">
              <a:buChar char="•"/>
            </a:pPr>
            <a:r>
              <a:rPr lang="en-US" sz="2800">
                <a:solidFill>
                  <a:srgbClr val="1F428C"/>
                </a:solidFill>
              </a:rPr>
              <a:t>People are 52% more likely to share video content than any other type of content. </a:t>
            </a:r>
            <a:endParaRPr lang="en-US" sz="2800"/>
          </a:p>
          <a:p>
            <a:pPr marL="285750" indent="-285750">
              <a:buChar char="•"/>
            </a:pPr>
            <a:endParaRPr lang="en-US" sz="2800"/>
          </a:p>
          <a:p>
            <a:pPr marL="342900" indent="-342900">
              <a:buChar char="•"/>
            </a:pPr>
            <a:r>
              <a:rPr lang="en-US" sz="2800">
                <a:solidFill>
                  <a:srgbClr val="1F428C"/>
                </a:solidFill>
              </a:rPr>
              <a:t>77% of U.S. teens use YouTube daily.</a:t>
            </a:r>
            <a:endParaRPr lang="en-US" sz="2800"/>
          </a:p>
          <a:p>
            <a:pPr marL="0" lvl="0" indent="0" algn="l" rtl="0">
              <a:lnSpc>
                <a:spcPct val="115000"/>
              </a:lnSpc>
              <a:spcBef>
                <a:spcPts val="600"/>
              </a:spcBef>
              <a:spcAft>
                <a:spcPts val="600"/>
              </a:spcAft>
              <a:buNone/>
            </a:pPr>
            <a:endParaRPr sz="1800">
              <a:solidFill>
                <a:srgbClr val="1F428C"/>
              </a:solidFill>
            </a:endParaRPr>
          </a:p>
        </p:txBody>
      </p:sp>
      <p:pic>
        <p:nvPicPr>
          <p:cNvPr id="123" name="Google Shape;123;p18"/>
          <p:cNvPicPr preferRelativeResize="0"/>
          <p:nvPr/>
        </p:nvPicPr>
        <p:blipFill rotWithShape="1">
          <a:blip r:embed="rId5">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124" name="Google Shape;124;p18"/>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150"/>
        <p:cNvGrpSpPr/>
        <p:nvPr/>
      </p:nvGrpSpPr>
      <p:grpSpPr>
        <a:xfrm>
          <a:off x="0" y="0"/>
          <a:ext cx="0" cy="0"/>
          <a:chOff x="0" y="0"/>
          <a:chExt cx="0" cy="0"/>
        </a:xfrm>
      </p:grpSpPr>
      <p:sp>
        <p:nvSpPr>
          <p:cNvPr id="151" name="Google Shape;151;p20"/>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2" name="Google Shape;152;p20"/>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YouTube Channel </a:t>
            </a:r>
            <a:endParaRPr sz="2800">
              <a:solidFill>
                <a:schemeClr val="lt1"/>
              </a:solidFill>
              <a:latin typeface="Oswald"/>
              <a:ea typeface="Oswald"/>
              <a:cs typeface="Oswald"/>
              <a:sym typeface="Oswald"/>
            </a:endParaRPr>
          </a:p>
        </p:txBody>
      </p:sp>
      <p:sp>
        <p:nvSpPr>
          <p:cNvPr id="153" name="Google Shape;153;p20"/>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4" name="Google Shape;154;p20"/>
          <p:cNvPicPr preferRelativeResize="0"/>
          <p:nvPr/>
        </p:nvPicPr>
        <p:blipFill>
          <a:blip r:embed="rId4">
            <a:alphaModFix/>
          </a:blip>
          <a:stretch>
            <a:fillRect/>
          </a:stretch>
        </p:blipFill>
        <p:spPr>
          <a:xfrm>
            <a:off x="7783249" y="6010775"/>
            <a:ext cx="636183" cy="719548"/>
          </a:xfrm>
          <a:prstGeom prst="rect">
            <a:avLst/>
          </a:prstGeom>
          <a:noFill/>
          <a:ln>
            <a:noFill/>
          </a:ln>
        </p:spPr>
      </p:pic>
      <p:sp>
        <p:nvSpPr>
          <p:cNvPr id="155" name="Google Shape;155;p20"/>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6" name="Google Shape;156;p20"/>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7" name="Google Shape;157;p20"/>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8" name="Google Shape;158;p20"/>
          <p:cNvSpPr txBox="1"/>
          <p:nvPr/>
        </p:nvSpPr>
        <p:spPr>
          <a:xfrm>
            <a:off x="605287" y="1317102"/>
            <a:ext cx="5450366" cy="4619507"/>
          </a:xfrm>
          <a:prstGeom prst="rect">
            <a:avLst/>
          </a:prstGeom>
          <a:noFill/>
          <a:ln>
            <a:noFill/>
          </a:ln>
        </p:spPr>
        <p:txBody>
          <a:bodyPr spcFirstLastPara="1" wrap="square" lIns="0" tIns="0" rIns="0" bIns="0" anchor="ctr" anchorCtr="0">
            <a:normAutofit/>
          </a:bodyPr>
          <a:lstStyle/>
          <a:p>
            <a:pPr marL="342900" indent="-342900">
              <a:buChar char="•"/>
            </a:pPr>
            <a:r>
              <a:rPr lang="en-US" sz="2400">
                <a:solidFill>
                  <a:srgbClr val="1F428C"/>
                </a:solidFill>
                <a:sym typeface="Oswald Medium"/>
              </a:rPr>
              <a:t>45</a:t>
            </a:r>
            <a:r>
              <a:rPr lang="en-US" sz="2400">
                <a:solidFill>
                  <a:srgbClr val="1F428C"/>
                </a:solidFill>
              </a:rPr>
              <a:t>+ million views </a:t>
            </a:r>
            <a:endParaRPr lang="en-US" sz="2400"/>
          </a:p>
          <a:p>
            <a:pPr marL="285750" indent="-285750">
              <a:buChar char="•"/>
            </a:pPr>
            <a:endParaRPr lang="en-US" sz="1600"/>
          </a:p>
          <a:p>
            <a:pPr marL="342900" indent="-342900">
              <a:buChar char="•"/>
            </a:pPr>
            <a:r>
              <a:rPr lang="en-US" sz="2400">
                <a:solidFill>
                  <a:srgbClr val="1F428C"/>
                </a:solidFill>
              </a:rPr>
              <a:t>13,300+ subscribers </a:t>
            </a:r>
            <a:endParaRPr lang="en-US" sz="2400"/>
          </a:p>
          <a:p>
            <a:pPr marL="285750" indent="-285750">
              <a:buChar char="•"/>
            </a:pPr>
            <a:endParaRPr lang="en-US" sz="1600"/>
          </a:p>
          <a:p>
            <a:pPr marL="342900" indent="-342900">
              <a:buChar char="•"/>
            </a:pPr>
            <a:r>
              <a:rPr lang="en-US" sz="2400">
                <a:solidFill>
                  <a:srgbClr val="1F428C"/>
                </a:solidFill>
              </a:rPr>
              <a:t>900,000+ hours </a:t>
            </a:r>
            <a:endParaRPr lang="en-US" sz="2400"/>
          </a:p>
          <a:p>
            <a:pPr marL="285750" indent="-285750">
              <a:buChar char="•"/>
            </a:pPr>
            <a:endParaRPr lang="en-US" sz="1600"/>
          </a:p>
          <a:p>
            <a:pPr marL="342900" indent="-342900">
              <a:buChar char="•"/>
            </a:pPr>
            <a:r>
              <a:rPr lang="en-US" sz="2400">
                <a:solidFill>
                  <a:srgbClr val="1F428C"/>
                </a:solidFill>
              </a:rPr>
              <a:t>Click-through rate: 5.3% </a:t>
            </a:r>
            <a:endParaRPr sz="2400"/>
          </a:p>
          <a:p>
            <a:pPr marL="285750" indent="-285750">
              <a:buChar char="•"/>
            </a:pPr>
            <a:endParaRPr sz="1600"/>
          </a:p>
          <a:p>
            <a:pPr marL="342900" indent="-342900">
              <a:buChar char="•"/>
            </a:pPr>
            <a:r>
              <a:rPr lang="en-US" sz="2400">
                <a:solidFill>
                  <a:srgbClr val="1F428C"/>
                </a:solidFill>
              </a:rPr>
              <a:t>Viewed vs. swiped away: 68%</a:t>
            </a:r>
            <a:endParaRPr sz="2400"/>
          </a:p>
        </p:txBody>
      </p:sp>
      <p:pic>
        <p:nvPicPr>
          <p:cNvPr id="162" name="Google Shape;162;p20"/>
          <p:cNvPicPr preferRelativeResize="0"/>
          <p:nvPr/>
        </p:nvPicPr>
        <p:blipFill rotWithShape="1">
          <a:blip r:embed="rId5">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163" name="Google Shape;163;p20"/>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 name="Picture 2" descr="A screenshot of a social media page&#10;&#10;Description automatically generated">
            <a:extLst>
              <a:ext uri="{FF2B5EF4-FFF2-40B4-BE49-F238E27FC236}">
                <a16:creationId xmlns:a16="http://schemas.microsoft.com/office/drawing/2014/main" id="{A19FE359-FDF2-D766-1B5D-B3B6C170CF25}"/>
              </a:ext>
            </a:extLst>
          </p:cNvPr>
          <p:cNvPicPr>
            <a:picLocks noChangeAspect="1"/>
          </p:cNvPicPr>
          <p:nvPr/>
        </p:nvPicPr>
        <p:blipFill>
          <a:blip r:embed="rId6"/>
          <a:stretch>
            <a:fillRect/>
          </a:stretch>
        </p:blipFill>
        <p:spPr>
          <a:xfrm>
            <a:off x="4712299" y="1499191"/>
            <a:ext cx="3961795" cy="3009015"/>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129"/>
        <p:cNvGrpSpPr/>
        <p:nvPr/>
      </p:nvGrpSpPr>
      <p:grpSpPr>
        <a:xfrm>
          <a:off x="0" y="0"/>
          <a:ext cx="0" cy="0"/>
          <a:chOff x="0" y="0"/>
          <a:chExt cx="0" cy="0"/>
        </a:xfrm>
      </p:grpSpPr>
      <p:sp>
        <p:nvSpPr>
          <p:cNvPr id="130" name="Google Shape;130;p19"/>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1" name="Google Shape;131;p19"/>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YouTube Channel </a:t>
            </a:r>
            <a:endParaRPr sz="2200">
              <a:solidFill>
                <a:schemeClr val="lt1"/>
              </a:solidFill>
              <a:latin typeface="Oswald"/>
              <a:ea typeface="Oswald"/>
              <a:cs typeface="Oswald"/>
              <a:sym typeface="Oswald"/>
            </a:endParaRPr>
          </a:p>
        </p:txBody>
      </p:sp>
      <p:sp>
        <p:nvSpPr>
          <p:cNvPr id="132" name="Google Shape;132;p19"/>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3" name="Google Shape;133;p19"/>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134" name="Google Shape;134;p19"/>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 name="Google Shape;135;p19"/>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 name="Google Shape;136;p19"/>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7" name="Google Shape;137;p19"/>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138" name="Google Shape;138;p19"/>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 name="Picture 2" descr="A person looking at camera&#10;&#10;Description automatically generated">
            <a:extLst>
              <a:ext uri="{FF2B5EF4-FFF2-40B4-BE49-F238E27FC236}">
                <a16:creationId xmlns:a16="http://schemas.microsoft.com/office/drawing/2014/main" id="{E926C9DD-B5B7-09A0-34FC-0E0F9DFA7510}"/>
              </a:ext>
            </a:extLst>
          </p:cNvPr>
          <p:cNvPicPr>
            <a:picLocks noChangeAspect="1"/>
          </p:cNvPicPr>
          <p:nvPr/>
        </p:nvPicPr>
        <p:blipFill>
          <a:blip r:embed="rId5"/>
          <a:stretch>
            <a:fillRect/>
          </a:stretch>
        </p:blipFill>
        <p:spPr>
          <a:xfrm>
            <a:off x="6990542" y="1425066"/>
            <a:ext cx="1762125" cy="3209925"/>
          </a:xfrm>
          <a:prstGeom prst="rect">
            <a:avLst/>
          </a:prstGeom>
        </p:spPr>
      </p:pic>
      <p:sp>
        <p:nvSpPr>
          <p:cNvPr id="4" name="Content Placeholder 2">
            <a:extLst>
              <a:ext uri="{FF2B5EF4-FFF2-40B4-BE49-F238E27FC236}">
                <a16:creationId xmlns:a16="http://schemas.microsoft.com/office/drawing/2014/main" id="{9BCB1F92-049B-015B-9F60-D591C3C2E46A}"/>
              </a:ext>
            </a:extLst>
          </p:cNvPr>
          <p:cNvSpPr txBox="1">
            <a:spLocks/>
          </p:cNvSpPr>
          <p:nvPr/>
        </p:nvSpPr>
        <p:spPr>
          <a:xfrm>
            <a:off x="473756" y="4790477"/>
            <a:ext cx="6391454" cy="44420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a:solidFill>
                  <a:srgbClr val="1F428C"/>
                </a:solidFill>
              </a:rPr>
              <a:t>Example of Job Corps’ YouTube Channel Homepage Screen</a:t>
            </a:r>
            <a:r>
              <a:rPr lang="en-US">
                <a:solidFill>
                  <a:srgbClr val="1F428C"/>
                </a:solidFill>
              </a:rPr>
              <a:t> </a:t>
            </a:r>
            <a:endParaRPr lang="en-US">
              <a:solidFill>
                <a:srgbClr val="1F428C"/>
              </a:solidFill>
              <a:cs typeface="Arial"/>
            </a:endParaRPr>
          </a:p>
        </p:txBody>
      </p:sp>
      <p:pic>
        <p:nvPicPr>
          <p:cNvPr id="5" name="Picture 4" descr="A screenshot of a video&#10;&#10;Description automatically generated">
            <a:extLst>
              <a:ext uri="{FF2B5EF4-FFF2-40B4-BE49-F238E27FC236}">
                <a16:creationId xmlns:a16="http://schemas.microsoft.com/office/drawing/2014/main" id="{6CDB4F89-5146-A86C-5B25-474012898736}"/>
              </a:ext>
            </a:extLst>
          </p:cNvPr>
          <p:cNvPicPr>
            <a:picLocks noChangeAspect="1"/>
          </p:cNvPicPr>
          <p:nvPr/>
        </p:nvPicPr>
        <p:blipFill>
          <a:blip r:embed="rId6"/>
          <a:stretch>
            <a:fillRect/>
          </a:stretch>
        </p:blipFill>
        <p:spPr>
          <a:xfrm>
            <a:off x="563525" y="1409962"/>
            <a:ext cx="6220047" cy="323000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168"/>
        <p:cNvGrpSpPr/>
        <p:nvPr/>
      </p:nvGrpSpPr>
      <p:grpSpPr>
        <a:xfrm>
          <a:off x="0" y="0"/>
          <a:ext cx="0" cy="0"/>
          <a:chOff x="0" y="0"/>
          <a:chExt cx="0" cy="0"/>
        </a:xfrm>
      </p:grpSpPr>
      <p:sp>
        <p:nvSpPr>
          <p:cNvPr id="173" name="Google Shape;173;p21"/>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4" name="Google Shape;174;p21"/>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Instagram Channel </a:t>
            </a:r>
            <a:endParaRPr sz="2800">
              <a:solidFill>
                <a:schemeClr val="lt1"/>
              </a:solidFill>
              <a:latin typeface="Oswald"/>
              <a:ea typeface="Oswald"/>
              <a:cs typeface="Oswald"/>
              <a:sym typeface="Oswald"/>
            </a:endParaRPr>
          </a:p>
        </p:txBody>
      </p:sp>
      <p:sp>
        <p:nvSpPr>
          <p:cNvPr id="175" name="Google Shape;175;p21"/>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76" name="Google Shape;176;p21"/>
          <p:cNvPicPr preferRelativeResize="0"/>
          <p:nvPr/>
        </p:nvPicPr>
        <p:blipFill>
          <a:blip r:embed="rId3">
            <a:alphaModFix/>
          </a:blip>
          <a:stretch>
            <a:fillRect/>
          </a:stretch>
        </p:blipFill>
        <p:spPr>
          <a:xfrm>
            <a:off x="7783249" y="6010775"/>
            <a:ext cx="636183" cy="719548"/>
          </a:xfrm>
          <a:prstGeom prst="rect">
            <a:avLst/>
          </a:prstGeom>
          <a:noFill/>
          <a:ln>
            <a:noFill/>
          </a:ln>
        </p:spPr>
      </p:pic>
      <p:pic>
        <p:nvPicPr>
          <p:cNvPr id="177" name="Google Shape;177;p21"/>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178" name="Google Shape;178;p21"/>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 name="Picture 5" descr="A screenshot of a social media page&#10;&#10;Description automatically generated">
            <a:extLst>
              <a:ext uri="{FF2B5EF4-FFF2-40B4-BE49-F238E27FC236}">
                <a16:creationId xmlns:a16="http://schemas.microsoft.com/office/drawing/2014/main" id="{7BE3DC2F-A9F2-97F6-53A8-4FE49CAF4444}"/>
              </a:ext>
            </a:extLst>
          </p:cNvPr>
          <p:cNvPicPr>
            <a:picLocks noChangeAspect="1"/>
          </p:cNvPicPr>
          <p:nvPr/>
        </p:nvPicPr>
        <p:blipFill rotWithShape="1">
          <a:blip r:embed="rId5"/>
          <a:srcRect l="3850" r="3773" b="645"/>
          <a:stretch/>
        </p:blipFill>
        <p:spPr>
          <a:xfrm>
            <a:off x="698628" y="1536847"/>
            <a:ext cx="3445021" cy="4082012"/>
          </a:xfrm>
          <a:prstGeom prst="rect">
            <a:avLst/>
          </a:prstGeom>
        </p:spPr>
      </p:pic>
      <p:pic>
        <p:nvPicPr>
          <p:cNvPr id="7" name="Picture 6" descr="A person taking a selfie in front of a construction equipment&#10;&#10;Description automatically generated">
            <a:extLst>
              <a:ext uri="{FF2B5EF4-FFF2-40B4-BE49-F238E27FC236}">
                <a16:creationId xmlns:a16="http://schemas.microsoft.com/office/drawing/2014/main" id="{6512D7E8-DF82-B173-2C4C-F1D3B128F0F3}"/>
              </a:ext>
            </a:extLst>
          </p:cNvPr>
          <p:cNvPicPr>
            <a:picLocks noChangeAspect="1"/>
          </p:cNvPicPr>
          <p:nvPr/>
        </p:nvPicPr>
        <p:blipFill>
          <a:blip r:embed="rId6"/>
          <a:stretch>
            <a:fillRect/>
          </a:stretch>
        </p:blipFill>
        <p:spPr>
          <a:xfrm>
            <a:off x="6707612" y="1881963"/>
            <a:ext cx="1714907" cy="2966484"/>
          </a:xfrm>
          <a:prstGeom prst="rect">
            <a:avLst/>
          </a:prstGeom>
        </p:spPr>
      </p:pic>
      <p:pic>
        <p:nvPicPr>
          <p:cNvPr id="8" name="Picture 7" descr="A person with braids and a pink shirt&#10;&#10;Description automatically generated">
            <a:extLst>
              <a:ext uri="{FF2B5EF4-FFF2-40B4-BE49-F238E27FC236}">
                <a16:creationId xmlns:a16="http://schemas.microsoft.com/office/drawing/2014/main" id="{46F701E2-915E-B63A-D2DE-3F4DBE76AE9B}"/>
              </a:ext>
            </a:extLst>
          </p:cNvPr>
          <p:cNvPicPr>
            <a:picLocks noChangeAspect="1"/>
          </p:cNvPicPr>
          <p:nvPr/>
        </p:nvPicPr>
        <p:blipFill>
          <a:blip r:embed="rId7"/>
          <a:stretch>
            <a:fillRect/>
          </a:stretch>
        </p:blipFill>
        <p:spPr>
          <a:xfrm>
            <a:off x="4562254" y="1881963"/>
            <a:ext cx="1699440" cy="296648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183"/>
        <p:cNvGrpSpPr/>
        <p:nvPr/>
      </p:nvGrpSpPr>
      <p:grpSpPr>
        <a:xfrm>
          <a:off x="0" y="0"/>
          <a:ext cx="0" cy="0"/>
          <a:chOff x="0" y="0"/>
          <a:chExt cx="0" cy="0"/>
        </a:xfrm>
      </p:grpSpPr>
      <p:sp>
        <p:nvSpPr>
          <p:cNvPr id="184" name="Google Shape;184;p22"/>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5" name="Google Shape;185;p22"/>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Advertising on YouTube</a:t>
            </a:r>
            <a:endParaRPr sz="2200">
              <a:solidFill>
                <a:schemeClr val="lt1"/>
              </a:solidFill>
              <a:latin typeface="Oswald"/>
              <a:ea typeface="Oswald"/>
              <a:cs typeface="Oswald"/>
              <a:sym typeface="Oswald"/>
            </a:endParaRPr>
          </a:p>
        </p:txBody>
      </p:sp>
      <p:sp>
        <p:nvSpPr>
          <p:cNvPr id="186" name="Google Shape;186;p22"/>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87" name="Google Shape;187;p22"/>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188" name="Google Shape;188;p22"/>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9" name="Google Shape;189;p22"/>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0" name="Google Shape;190;p22"/>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94" name="Google Shape;194;p22"/>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195" name="Google Shape;195;p22"/>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 name="Picture 3" descr="A person wearing a hat&#10;&#10;Description automatically generated">
            <a:extLst>
              <a:ext uri="{FF2B5EF4-FFF2-40B4-BE49-F238E27FC236}">
                <a16:creationId xmlns:a16="http://schemas.microsoft.com/office/drawing/2014/main" id="{7E373C4B-E1F7-F3F3-1226-6939DB67EB40}"/>
              </a:ext>
            </a:extLst>
          </p:cNvPr>
          <p:cNvPicPr>
            <a:picLocks noChangeAspect="1"/>
          </p:cNvPicPr>
          <p:nvPr/>
        </p:nvPicPr>
        <p:blipFill rotWithShape="1">
          <a:blip r:embed="rId5"/>
          <a:srcRect b="3644"/>
          <a:stretch/>
        </p:blipFill>
        <p:spPr>
          <a:xfrm>
            <a:off x="477439" y="1409856"/>
            <a:ext cx="4773284" cy="3189566"/>
          </a:xfrm>
          <a:prstGeom prst="rect">
            <a:avLst/>
          </a:prstGeom>
        </p:spPr>
      </p:pic>
      <p:pic>
        <p:nvPicPr>
          <p:cNvPr id="5" name="Picture 4" descr="A person taking a selfie&#10;&#10;Description automatically generated">
            <a:extLst>
              <a:ext uri="{FF2B5EF4-FFF2-40B4-BE49-F238E27FC236}">
                <a16:creationId xmlns:a16="http://schemas.microsoft.com/office/drawing/2014/main" id="{0A9A5B95-0F0B-C4E6-9984-D593DA2AB443}"/>
              </a:ext>
            </a:extLst>
          </p:cNvPr>
          <p:cNvPicPr>
            <a:picLocks noChangeAspect="1"/>
          </p:cNvPicPr>
          <p:nvPr/>
        </p:nvPicPr>
        <p:blipFill rotWithShape="1">
          <a:blip r:embed="rId6"/>
          <a:srcRect l="820" b="417"/>
          <a:stretch/>
        </p:blipFill>
        <p:spPr>
          <a:xfrm>
            <a:off x="3953773" y="2423269"/>
            <a:ext cx="4643891" cy="303226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204"/>
        <p:cNvGrpSpPr/>
        <p:nvPr/>
      </p:nvGrpSpPr>
      <p:grpSpPr>
        <a:xfrm>
          <a:off x="0" y="0"/>
          <a:ext cx="0" cy="0"/>
          <a:chOff x="0" y="0"/>
          <a:chExt cx="0" cy="0"/>
        </a:xfrm>
      </p:grpSpPr>
      <p:sp>
        <p:nvSpPr>
          <p:cNvPr id="205" name="Google Shape;205;p23"/>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p23"/>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Advertising using Videos </a:t>
            </a:r>
            <a:endParaRPr sz="2800">
              <a:solidFill>
                <a:schemeClr val="lt1"/>
              </a:solidFill>
              <a:latin typeface="Oswald"/>
              <a:ea typeface="Oswald"/>
              <a:cs typeface="Oswald"/>
              <a:sym typeface="Oswald"/>
            </a:endParaRPr>
          </a:p>
        </p:txBody>
      </p:sp>
      <p:sp>
        <p:nvSpPr>
          <p:cNvPr id="207" name="Google Shape;207;p23"/>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08" name="Google Shape;208;p23"/>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209" name="Google Shape;209;p23"/>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0" name="Google Shape;210;p23"/>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1" name="Google Shape;211;p23"/>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15" name="Google Shape;215;p23"/>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216" name="Google Shape;216;p23"/>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TextBox 1">
            <a:extLst>
              <a:ext uri="{FF2B5EF4-FFF2-40B4-BE49-F238E27FC236}">
                <a16:creationId xmlns:a16="http://schemas.microsoft.com/office/drawing/2014/main" id="{1C2A29FE-39D1-25C7-9ECA-FA0EBCE993B0}"/>
              </a:ext>
            </a:extLst>
          </p:cNvPr>
          <p:cNvSpPr txBox="1"/>
          <p:nvPr/>
        </p:nvSpPr>
        <p:spPr>
          <a:xfrm>
            <a:off x="560163" y="1411035"/>
            <a:ext cx="1905356"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1F428C"/>
                </a:solidFill>
              </a:rPr>
              <a:t>Instagram</a:t>
            </a:r>
            <a:r>
              <a:rPr lang="en-US">
                <a:solidFill>
                  <a:srgbClr val="1F428C"/>
                </a:solidFill>
              </a:rPr>
              <a:t> </a:t>
            </a:r>
            <a:endParaRPr lang="en-US">
              <a:solidFill>
                <a:srgbClr val="1F428C"/>
              </a:solidFill>
              <a:cs typeface="Arial"/>
            </a:endParaRPr>
          </a:p>
        </p:txBody>
      </p:sp>
      <p:sp>
        <p:nvSpPr>
          <p:cNvPr id="6" name="TextBox 1">
            <a:extLst>
              <a:ext uri="{FF2B5EF4-FFF2-40B4-BE49-F238E27FC236}">
                <a16:creationId xmlns:a16="http://schemas.microsoft.com/office/drawing/2014/main" id="{94139D36-0956-3013-6726-DD6D0F6160BC}"/>
              </a:ext>
            </a:extLst>
          </p:cNvPr>
          <p:cNvSpPr txBox="1"/>
          <p:nvPr/>
        </p:nvSpPr>
        <p:spPr>
          <a:xfrm>
            <a:off x="5489800" y="1466748"/>
            <a:ext cx="1484819" cy="73866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1F428C"/>
                </a:solidFill>
              </a:rPr>
              <a:t>Snapchat</a:t>
            </a:r>
            <a:r>
              <a:rPr lang="en-US">
                <a:solidFill>
                  <a:srgbClr val="1F428C"/>
                </a:solidFill>
              </a:rPr>
              <a:t> </a:t>
            </a:r>
            <a:endParaRPr lang="en-US">
              <a:solidFill>
                <a:srgbClr val="1F428C"/>
              </a:solidFill>
              <a:cs typeface="Arial"/>
            </a:endParaRPr>
          </a:p>
        </p:txBody>
      </p:sp>
      <p:pic>
        <p:nvPicPr>
          <p:cNvPr id="2" name="Picture 1" descr="A person in a library&#10;&#10;Description automatically generated">
            <a:extLst>
              <a:ext uri="{FF2B5EF4-FFF2-40B4-BE49-F238E27FC236}">
                <a16:creationId xmlns:a16="http://schemas.microsoft.com/office/drawing/2014/main" id="{5D6523F8-0497-5274-E233-3413A550B121}"/>
              </a:ext>
            </a:extLst>
          </p:cNvPr>
          <p:cNvPicPr>
            <a:picLocks noChangeAspect="1"/>
          </p:cNvPicPr>
          <p:nvPr/>
        </p:nvPicPr>
        <p:blipFill>
          <a:blip r:embed="rId5"/>
          <a:stretch>
            <a:fillRect/>
          </a:stretch>
        </p:blipFill>
        <p:spPr>
          <a:xfrm>
            <a:off x="974521" y="1877298"/>
            <a:ext cx="1846976" cy="3334100"/>
          </a:xfrm>
          <a:prstGeom prst="rect">
            <a:avLst/>
          </a:prstGeom>
        </p:spPr>
      </p:pic>
      <p:pic>
        <p:nvPicPr>
          <p:cNvPr id="8" name="Picture 7" descr="A group of people in a boat&#10;&#10;Description automatically generated">
            <a:extLst>
              <a:ext uri="{FF2B5EF4-FFF2-40B4-BE49-F238E27FC236}">
                <a16:creationId xmlns:a16="http://schemas.microsoft.com/office/drawing/2014/main" id="{27D36CD6-8753-FB06-22D5-0338E72A199A}"/>
              </a:ext>
            </a:extLst>
          </p:cNvPr>
          <p:cNvPicPr>
            <a:picLocks noChangeAspect="1"/>
          </p:cNvPicPr>
          <p:nvPr/>
        </p:nvPicPr>
        <p:blipFill>
          <a:blip r:embed="rId6"/>
          <a:stretch>
            <a:fillRect/>
          </a:stretch>
        </p:blipFill>
        <p:spPr>
          <a:xfrm>
            <a:off x="6048856" y="1945679"/>
            <a:ext cx="2048224" cy="3270744"/>
          </a:xfrm>
          <a:prstGeom prst="rect">
            <a:avLst/>
          </a:prstGeom>
        </p:spPr>
      </p:pic>
      <p:pic>
        <p:nvPicPr>
          <p:cNvPr id="9" name="Picture 8" descr="A person wearing a hat and glasses&#10;&#10;Description automatically generated">
            <a:extLst>
              <a:ext uri="{FF2B5EF4-FFF2-40B4-BE49-F238E27FC236}">
                <a16:creationId xmlns:a16="http://schemas.microsoft.com/office/drawing/2014/main" id="{CD10ED93-0E2C-43AE-7300-5DBC34ECD7DD}"/>
              </a:ext>
            </a:extLst>
          </p:cNvPr>
          <p:cNvPicPr>
            <a:picLocks noChangeAspect="1"/>
          </p:cNvPicPr>
          <p:nvPr/>
        </p:nvPicPr>
        <p:blipFill>
          <a:blip r:embed="rId7"/>
          <a:stretch>
            <a:fillRect/>
          </a:stretch>
        </p:blipFill>
        <p:spPr>
          <a:xfrm>
            <a:off x="3376831" y="1879134"/>
            <a:ext cx="1918458" cy="3330430"/>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F2B1BC2945D34E977C433259C9D2CB" ma:contentTypeVersion="22" ma:contentTypeDescription="Create a new document." ma:contentTypeScope="" ma:versionID="a65f4832971b76a7632f16eda5c58240">
  <xsd:schema xmlns:xsd="http://www.w3.org/2001/XMLSchema" xmlns:xs="http://www.w3.org/2001/XMLSchema" xmlns:p="http://schemas.microsoft.com/office/2006/metadata/properties" xmlns:ns2="917e6702-67a8-474f-9f79-c81f2b2d782f" xmlns:ns3="0bc566ea-3687-4866-8539-4065a8f365c4" targetNamespace="http://schemas.microsoft.com/office/2006/metadata/properties" ma:root="true" ma:fieldsID="24ead84b1209c4c9dfa0bfc343b45a94" ns2:_="" ns3:_="">
    <xsd:import namespace="917e6702-67a8-474f-9f79-c81f2b2d782f"/>
    <xsd:import namespace="0bc566ea-3687-4866-8539-4065a8f365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Image" minOccurs="0"/>
                <xsd:element ref="ns2:Number" minOccurs="0"/>
                <xsd:element ref="ns2:MWReviewed" minOccurs="0"/>
                <xsd:element ref="ns2:Reviewed"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7e6702-67a8-474f-9f79-c81f2b2d78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82271fb-40a8-411f-8a32-14e10a3a061a" ma:termSetId="09814cd3-568e-fe90-9814-8d621ff8fb84" ma:anchorId="fba54fb3-c3e1-fe81-a776-ca4b69148c4d" ma:open="true" ma:isKeyword="false">
      <xsd:complexType>
        <xsd:sequence>
          <xsd:element ref="pc:Terms" minOccurs="0" maxOccurs="1"/>
        </xsd:sequence>
      </xsd:complexType>
    </xsd:element>
    <xsd:element name="Image" ma:index="24" nillable="true" ma:displayName="Image" ma:format="Thumbnail" ma:internalName="Image">
      <xsd:simpleType>
        <xsd:restriction base="dms:Unknown"/>
      </xsd:simpleType>
    </xsd:element>
    <xsd:element name="Number" ma:index="25" nillable="true" ma:displayName="Number" ma:format="Dropdown" ma:internalName="Number" ma:percentage="FALSE">
      <xsd:simpleType>
        <xsd:restriction base="dms:Number"/>
      </xsd:simpleType>
    </xsd:element>
    <xsd:element name="MWReviewed" ma:index="26" nillable="true" ma:displayName="MW Reviewed" ma:format="Dropdown" ma:internalName="MWReviewed">
      <xsd:simpleType>
        <xsd:restriction base="dms:Text">
          <xsd:maxLength value="255"/>
        </xsd:restriction>
      </xsd:simpleType>
    </xsd:element>
    <xsd:element name="Reviewed" ma:index="27" nillable="true" ma:displayName="Reviewed" ma:default="0" ma:format="Dropdown" ma:internalName="Reviewed">
      <xsd:simpleType>
        <xsd:restriction base="dms:Boolean"/>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c566ea-3687-4866-8539-4065a8f365c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a6e9231-b43f-4cef-aecc-261e79c1cafb}" ma:internalName="TaxCatchAll" ma:showField="CatchAllData" ma:web="0bc566ea-3687-4866-8539-4065a8f365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bc566ea-3687-4866-8539-4065a8f365c4" xsi:nil="true"/>
    <Number xmlns="917e6702-67a8-474f-9f79-c81f2b2d782f" xsi:nil="true"/>
    <Image xmlns="917e6702-67a8-474f-9f79-c81f2b2d782f" xsi:nil="true"/>
    <MWReviewed xmlns="917e6702-67a8-474f-9f79-c81f2b2d782f" xsi:nil="true"/>
    <Reviewed xmlns="917e6702-67a8-474f-9f79-c81f2b2d782f">false</Reviewed>
    <lcf76f155ced4ddcb4097134ff3c332f xmlns="917e6702-67a8-474f-9f79-c81f2b2d782f">
      <Terms xmlns="http://schemas.microsoft.com/office/infopath/2007/PartnerControls"/>
    </lcf76f155ced4ddcb4097134ff3c332f>
    <SharedWithUsers xmlns="0bc566ea-3687-4866-8539-4065a8f365c4">
      <UserInfo>
        <DisplayName>Jessica Darden</DisplayName>
        <AccountId>96</AccountId>
        <AccountType/>
      </UserInfo>
      <UserInfo>
        <DisplayName>Ty Fiesel</DisplayName>
        <AccountId>107</AccountId>
        <AccountType/>
      </UserInfo>
      <UserInfo>
        <DisplayName>Audrey Gordon</DisplayName>
        <AccountId>14426</AccountId>
        <AccountType/>
      </UserInfo>
      <UserInfo>
        <DisplayName>Amanda Amorese</DisplayName>
        <AccountId>5141</AccountId>
        <AccountType/>
      </UserInfo>
      <UserInfo>
        <DisplayName>Shawna McIntosh</DisplayName>
        <AccountId>99</AccountId>
        <AccountType/>
      </UserInfo>
      <UserInfo>
        <DisplayName>Diane Roberts</DisplayName>
        <AccountId>101</AccountId>
        <AccountType/>
      </UserInfo>
      <UserInfo>
        <DisplayName>Andrea Lindsey</DisplayName>
        <AccountId>85</AccountId>
        <AccountType/>
      </UserInfo>
      <UserInfo>
        <DisplayName>Patti Grod</DisplayName>
        <AccountId>94</AccountId>
        <AccountType/>
      </UserInfo>
    </SharedWithUsers>
  </documentManagement>
</p:properties>
</file>

<file path=customXml/itemProps1.xml><?xml version="1.0" encoding="utf-8"?>
<ds:datastoreItem xmlns:ds="http://schemas.openxmlformats.org/officeDocument/2006/customXml" ds:itemID="{B0C3B72D-E42F-4A81-A4FC-264B4E00D28E}">
  <ds:schemaRefs>
    <ds:schemaRef ds:uri="0bc566ea-3687-4866-8539-4065a8f365c4"/>
    <ds:schemaRef ds:uri="917e6702-67a8-474f-9f79-c81f2b2d78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821C4DB-91DA-4239-8C63-0FA3C1030F19}">
  <ds:schemaRefs>
    <ds:schemaRef ds:uri="http://schemas.microsoft.com/sharepoint/v3/contenttype/forms"/>
  </ds:schemaRefs>
</ds:datastoreItem>
</file>

<file path=customXml/itemProps3.xml><?xml version="1.0" encoding="utf-8"?>
<ds:datastoreItem xmlns:ds="http://schemas.openxmlformats.org/officeDocument/2006/customXml" ds:itemID="{1042F015-979E-4C3A-9C10-96B06F9150B1}">
  <ds:schemaRefs>
    <ds:schemaRef ds:uri="0bc566ea-3687-4866-8539-4065a8f365c4"/>
    <ds:schemaRef ds:uri="917e6702-67a8-474f-9f79-c81f2b2d782f"/>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22</Slides>
  <Notes>22</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5</cp:revision>
  <dcterms:modified xsi:type="dcterms:W3CDTF">2024-04-10T19:58:16Z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0x01010095F2B1BC2945D34E977C433259C9D2CB</vt:lpwstr>
  </property>
  <property fmtid="{D5CDD505-2E9C-101B-9397-08002B2CF9AE}" pid="3" name="MediaServiceImageTags">
    <vt:lpwstr/>
  </property>
</Properties>
</file>