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3_47633F73.xml" ContentType="application/vnd.ms-powerpoint.comments+xml"/>
  <Override PartName="/ppt/notesSlides/notesSlide4.xml" ContentType="application/vnd.openxmlformats-officedocument.presentationml.notesSlide+xml"/>
  <Override PartName="/ppt/comments/modernComment_132_5B2ABA17.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BA_985195FF.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0B_68FA04D0.xml" ContentType="application/vnd.ms-powerpoint.comments+xml"/>
  <Override PartName="/ppt/notesSlides/notesSlide12.xml" ContentType="application/vnd.openxmlformats-officedocument.presentationml.notesSlide+xml"/>
  <Override PartName="/ppt/comments/modernComment_1B8_C1A1009.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BC_EA10C6E6.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BE_CE76248B.xml" ContentType="application/vnd.ms-powerpoint.comments+xml"/>
  <Override PartName="/ppt/notesSlides/notesSlide22.xml" ContentType="application/vnd.openxmlformats-officedocument.presentationml.notesSlide+xml"/>
  <Override PartName="/ppt/comments/modernComment_1BF_E792294C.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46" r:id="rId5"/>
  </p:sldMasterIdLst>
  <p:notesMasterIdLst>
    <p:notesMasterId r:id="rId36"/>
  </p:notesMasterIdLst>
  <p:handoutMasterIdLst>
    <p:handoutMasterId r:id="rId37"/>
  </p:handoutMasterIdLst>
  <p:sldIdLst>
    <p:sldId id="256" r:id="rId6"/>
    <p:sldId id="258" r:id="rId7"/>
    <p:sldId id="259" r:id="rId8"/>
    <p:sldId id="306" r:id="rId9"/>
    <p:sldId id="285" r:id="rId10"/>
    <p:sldId id="260" r:id="rId11"/>
    <p:sldId id="261" r:id="rId12"/>
    <p:sldId id="442" r:id="rId13"/>
    <p:sldId id="451" r:id="rId14"/>
    <p:sldId id="265" r:id="rId15"/>
    <p:sldId id="267" r:id="rId16"/>
    <p:sldId id="440" r:id="rId17"/>
    <p:sldId id="307" r:id="rId18"/>
    <p:sldId id="443" r:id="rId19"/>
    <p:sldId id="444" r:id="rId20"/>
    <p:sldId id="445" r:id="rId21"/>
    <p:sldId id="458" r:id="rId22"/>
    <p:sldId id="456" r:id="rId23"/>
    <p:sldId id="457" r:id="rId24"/>
    <p:sldId id="455" r:id="rId25"/>
    <p:sldId id="446" r:id="rId26"/>
    <p:sldId id="447" r:id="rId27"/>
    <p:sldId id="427" r:id="rId28"/>
    <p:sldId id="448" r:id="rId29"/>
    <p:sldId id="449" r:id="rId30"/>
    <p:sldId id="450" r:id="rId31"/>
    <p:sldId id="452" r:id="rId32"/>
    <p:sldId id="453" r:id="rId33"/>
    <p:sldId id="454" r:id="rId34"/>
    <p:sldId id="441"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4" userDrawn="1">
          <p15:clr>
            <a:srgbClr val="A4A3A4"/>
          </p15:clr>
        </p15:guide>
        <p15:guide id="2" pos="456" userDrawn="1">
          <p15:clr>
            <a:srgbClr val="A4A3A4"/>
          </p15:clr>
        </p15:guide>
        <p15:guide id="3" orient="horz" pos="1176" userDrawn="1">
          <p15:clr>
            <a:srgbClr val="A4A3A4"/>
          </p15:clr>
        </p15:guide>
        <p15:guide id="4" orient="horz" pos="2112" userDrawn="1">
          <p15:clr>
            <a:srgbClr val="A4A3A4"/>
          </p15:clr>
        </p15:guide>
        <p15:guide id="5" pos="5304" userDrawn="1">
          <p15:clr>
            <a:srgbClr val="A4A3A4"/>
          </p15:clr>
        </p15:guide>
        <p15:guide id="6"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ED7008-8437-0607-006F-89EE77ADAEBB}" name="Jessica Darden" initials="JD" userId="S::jessicad@headquarters.mpfpr.com::a94d6a5e-5e2e-4b95-a493-a922fe9b3755" providerId="AD"/>
  <p188:author id="{98F1A131-6C35-A15C-38C1-9F59BFFEBFA3}" name="Sellars Huy" initials="SH" userId="S::sellarsh@headquarters.mpfpr.com::72b8f81e-b633-4531-9974-00632d6447bc" providerId="AD"/>
  <p188:author id="{DA79F643-1781-A998-1EAE-0273680926A3}" name="Katy Varney" initials="KV" userId="S::katyv@headquarters.mpfpr.com::50bd0611-5a86-4573-b787-d601c60f0b24" providerId="AD"/>
  <p188:author id="{CA0B51AB-C6F7-51C3-8E25-FAB2581BA7CA}" name="Mary Ruth Raphael" initials="MR" userId="S::maryruthr@headquarters.mpfpr.com::7939eb08-3a37-429b-9225-52ccedc0b76c" providerId="AD"/>
  <p188:author id="{285D19DC-BD56-79A5-F982-1FCE6A60569E}" name="Diane Roberts" initials="DR" userId="S::dianer@headquarters.mpfpr.com::2fdd2ae2-e67b-41b2-8647-9ddba04f48c7" providerId="AD"/>
  <p188:author id="{938EEEF0-77DC-09C7-3248-D8F0370464CB}" name="Javier Solano" initials="JS" userId="S::javiers@headquarters.mpfpr.com::fe4ae96a-73bc-4c1d-aef1-568fafee87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ara Salisbury" initials="SS" lastIdx="3" clrIdx="6">
    <p:extLst>
      <p:ext uri="{19B8F6BF-5375-455C-9EA6-DF929625EA0E}">
        <p15:presenceInfo xmlns:p15="http://schemas.microsoft.com/office/powerpoint/2012/main" userId="S-1-5-21-1409082233-484061587-1417001333-8718" providerId="AD"/>
      </p:ext>
    </p:extLst>
  </p:cmAuthor>
  <p:cmAuthor id="1" name="Danielle Hall" initials="DH" lastIdx="8" clrIdx="0"/>
  <p:cmAuthor id="8" name="Eric Tieles" initials="ET" lastIdx="6" clrIdx="7">
    <p:extLst>
      <p:ext uri="{19B8F6BF-5375-455C-9EA6-DF929625EA0E}">
        <p15:presenceInfo xmlns:p15="http://schemas.microsoft.com/office/powerpoint/2012/main" userId="S::Erict@headquarters.mpfpr.com::e401d6e9-e590-4ffd-b152-f9fc32f3e089" providerId="AD"/>
      </p:ext>
    </p:extLst>
  </p:cmAuthor>
  <p:cmAuthor id="2" name="Dalton Kerby" initials="DK" lastIdx="5" clrIdx="1"/>
  <p:cmAuthor id="9" name="Jessica Darden" initials="JD" lastIdx="9" clrIdx="8">
    <p:extLst>
      <p:ext uri="{19B8F6BF-5375-455C-9EA6-DF929625EA0E}">
        <p15:presenceInfo xmlns:p15="http://schemas.microsoft.com/office/powerpoint/2012/main" userId="S::JessicaD@headquarters.mpfpr.com::a94d6a5e-5e2e-4b95-a493-a922fe9b3755" providerId="AD"/>
      </p:ext>
    </p:extLst>
  </p:cmAuthor>
  <p:cmAuthor id="3" name="Administrator" initials="DRo" lastIdx="8" clrIdx="2"/>
  <p:cmAuthor id="10" name="Schuyler Pringle" initials="SP" lastIdx="30" clrIdx="9">
    <p:extLst>
      <p:ext uri="{19B8F6BF-5375-455C-9EA6-DF929625EA0E}">
        <p15:presenceInfo xmlns:p15="http://schemas.microsoft.com/office/powerpoint/2012/main" userId="S::schuylerp@headquarters.mpfpr.com::08b0056d-5f9c-490f-ae0f-e7a1e19daea0" providerId="AD"/>
      </p:ext>
    </p:extLst>
  </p:cmAuthor>
  <p:cmAuthor id="4" name="Mary Ruth Raphael" initials="MRR" lastIdx="20" clrIdx="3"/>
  <p:cmAuthor id="11" name="Shawna McIntosh" initials="SM" lastIdx="19" clrIdx="10">
    <p:extLst>
      <p:ext uri="{19B8F6BF-5375-455C-9EA6-DF929625EA0E}">
        <p15:presenceInfo xmlns:p15="http://schemas.microsoft.com/office/powerpoint/2012/main" userId="S::ShawnaM@headquarters.mpfpr.com::993de3a6-8967-482a-ac81-c4f0b40ee541" providerId="AD"/>
      </p:ext>
    </p:extLst>
  </p:cmAuthor>
  <p:cmAuthor id="5" name="Diane Roberts" initials="DR" lastIdx="17" clrIdx="4"/>
  <p:cmAuthor id="12" name="Angela Argiro" initials="AA" lastIdx="4" clrIdx="11">
    <p:extLst>
      <p:ext uri="{19B8F6BF-5375-455C-9EA6-DF929625EA0E}">
        <p15:presenceInfo xmlns:p15="http://schemas.microsoft.com/office/powerpoint/2012/main" userId="S::AngelaA@headquarters.mpfpr.com::070c1317-def5-4136-9002-ced1759d73b0" providerId="AD"/>
      </p:ext>
    </p:extLst>
  </p:cmAuthor>
  <p:cmAuthor id="6" name="Annakate Tefft Ross" initials="ATR" lastIdx="7" clrIdx="5">
    <p:extLst>
      <p:ext uri="{19B8F6BF-5375-455C-9EA6-DF929625EA0E}">
        <p15:presenceInfo xmlns:p15="http://schemas.microsoft.com/office/powerpoint/2012/main" userId="S-1-5-21-1409082233-484061587-1417001333-6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FB2D29-A90C-46AB-9A1A-5F765042AE25}" v="2" dt="2023-03-02T22:49:29.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62"/>
      </p:cViewPr>
      <p:guideLst>
        <p:guide orient="horz" pos="744"/>
        <p:guide pos="456"/>
        <p:guide orient="horz" pos="1176"/>
        <p:guide orient="horz" pos="2112"/>
        <p:guide pos="530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vier Solano" userId="fe4ae96a-73bc-4c1d-aef1-568fafee87c9" providerId="ADAL" clId="{DB4A0E8F-4630-4608-A581-49AA74835B1B}"/>
    <pc:docChg chg="undo custSel modSld">
      <pc:chgData name="Javier Solano" userId="fe4ae96a-73bc-4c1d-aef1-568fafee87c9" providerId="ADAL" clId="{DB4A0E8F-4630-4608-A581-49AA74835B1B}" dt="2023-02-13T19:13:15.504" v="5106" actId="20577"/>
      <pc:docMkLst>
        <pc:docMk/>
      </pc:docMkLst>
      <pc:sldChg chg="modNotesTx">
        <pc:chgData name="Javier Solano" userId="fe4ae96a-73bc-4c1d-aef1-568fafee87c9" providerId="ADAL" clId="{DB4A0E8F-4630-4608-A581-49AA74835B1B}" dt="2023-02-10T16:37:35.712" v="401" actId="20577"/>
        <pc:sldMkLst>
          <pc:docMk/>
          <pc:sldMk cId="2646834409" sldId="256"/>
        </pc:sldMkLst>
      </pc:sldChg>
      <pc:sldChg chg="modNotesTx">
        <pc:chgData name="Javier Solano" userId="fe4ae96a-73bc-4c1d-aef1-568fafee87c9" providerId="ADAL" clId="{DB4A0E8F-4630-4608-A581-49AA74835B1B}" dt="2023-02-10T16:43:56.770" v="416" actId="20577"/>
        <pc:sldMkLst>
          <pc:docMk/>
          <pc:sldMk cId="3472105192" sldId="258"/>
        </pc:sldMkLst>
      </pc:sldChg>
      <pc:sldChg chg="modNotesTx">
        <pc:chgData name="Javier Solano" userId="fe4ae96a-73bc-4c1d-aef1-568fafee87c9" providerId="ADAL" clId="{DB4A0E8F-4630-4608-A581-49AA74835B1B}" dt="2023-02-10T17:59:30.906" v="454" actId="20577"/>
        <pc:sldMkLst>
          <pc:docMk/>
          <pc:sldMk cId="1637123485" sldId="260"/>
        </pc:sldMkLst>
      </pc:sldChg>
      <pc:sldChg chg="modNotesTx">
        <pc:chgData name="Javier Solano" userId="fe4ae96a-73bc-4c1d-aef1-568fafee87c9" providerId="ADAL" clId="{DB4A0E8F-4630-4608-A581-49AA74835B1B}" dt="2023-02-10T21:22:30.682" v="778" actId="20577"/>
        <pc:sldMkLst>
          <pc:docMk/>
          <pc:sldMk cId="1755016540" sldId="265"/>
        </pc:sldMkLst>
      </pc:sldChg>
      <pc:sldChg chg="modNotesTx">
        <pc:chgData name="Javier Solano" userId="fe4ae96a-73bc-4c1d-aef1-568fafee87c9" providerId="ADAL" clId="{DB4A0E8F-4630-4608-A581-49AA74835B1B}" dt="2023-02-10T21:26:52.176" v="779"/>
        <pc:sldMkLst>
          <pc:docMk/>
          <pc:sldMk cId="1761215696" sldId="267"/>
        </pc:sldMkLst>
      </pc:sldChg>
      <pc:sldChg chg="modNotesTx">
        <pc:chgData name="Javier Solano" userId="fe4ae96a-73bc-4c1d-aef1-568fafee87c9" providerId="ADAL" clId="{DB4A0E8F-4630-4608-A581-49AA74835B1B}" dt="2023-02-10T17:54:24.892" v="451" actId="20577"/>
        <pc:sldMkLst>
          <pc:docMk/>
          <pc:sldMk cId="254205312" sldId="285"/>
        </pc:sldMkLst>
      </pc:sldChg>
      <pc:sldChg chg="modNotesTx">
        <pc:chgData name="Javier Solano" userId="fe4ae96a-73bc-4c1d-aef1-568fafee87c9" providerId="ADAL" clId="{DB4A0E8F-4630-4608-A581-49AA74835B1B}" dt="2023-02-10T16:47:29.627" v="419"/>
        <pc:sldMkLst>
          <pc:docMk/>
          <pc:sldMk cId="1529526807" sldId="306"/>
        </pc:sldMkLst>
      </pc:sldChg>
      <pc:sldChg chg="modNotesTx">
        <pc:chgData name="Javier Solano" userId="fe4ae96a-73bc-4c1d-aef1-568fafee87c9" providerId="ADAL" clId="{DB4A0E8F-4630-4608-A581-49AA74835B1B}" dt="2023-02-10T22:28:05.525" v="1200" actId="20577"/>
        <pc:sldMkLst>
          <pc:docMk/>
          <pc:sldMk cId="124449124" sldId="307"/>
        </pc:sldMkLst>
      </pc:sldChg>
      <pc:sldChg chg="modNotesTx">
        <pc:chgData name="Javier Solano" userId="fe4ae96a-73bc-4c1d-aef1-568fafee87c9" providerId="ADAL" clId="{DB4A0E8F-4630-4608-A581-49AA74835B1B}" dt="2023-02-10T23:39:59.823" v="2386" actId="20577"/>
        <pc:sldMkLst>
          <pc:docMk/>
          <pc:sldMk cId="1794795748" sldId="427"/>
        </pc:sldMkLst>
      </pc:sldChg>
      <pc:sldChg chg="modSp mod modNotesTx">
        <pc:chgData name="Javier Solano" userId="fe4ae96a-73bc-4c1d-aef1-568fafee87c9" providerId="ADAL" clId="{DB4A0E8F-4630-4608-A581-49AA74835B1B}" dt="2023-02-10T22:19:43.854" v="1157" actId="20577"/>
        <pc:sldMkLst>
          <pc:docMk/>
          <pc:sldMk cId="203034633" sldId="440"/>
        </pc:sldMkLst>
        <pc:spChg chg="mod">
          <ac:chgData name="Javier Solano" userId="fe4ae96a-73bc-4c1d-aef1-568fafee87c9" providerId="ADAL" clId="{DB4A0E8F-4630-4608-A581-49AA74835B1B}" dt="2023-02-10T22:13:05.395" v="809" actId="122"/>
          <ac:spMkLst>
            <pc:docMk/>
            <pc:sldMk cId="203034633" sldId="440"/>
            <ac:spMk id="3" creationId="{DFA1A102-7068-4840-AB48-5AEB3296B6FF}"/>
          </ac:spMkLst>
        </pc:spChg>
      </pc:sldChg>
      <pc:sldChg chg="modNotesTx">
        <pc:chgData name="Javier Solano" userId="fe4ae96a-73bc-4c1d-aef1-568fafee87c9" providerId="ADAL" clId="{DB4A0E8F-4630-4608-A581-49AA74835B1B}" dt="2023-02-10T21:16:47.862" v="750" actId="20577"/>
        <pc:sldMkLst>
          <pc:docMk/>
          <pc:sldMk cId="2555483647" sldId="442"/>
        </pc:sldMkLst>
      </pc:sldChg>
      <pc:sldChg chg="modNotesTx">
        <pc:chgData name="Javier Solano" userId="fe4ae96a-73bc-4c1d-aef1-568fafee87c9" providerId="ADAL" clId="{DB4A0E8F-4630-4608-A581-49AA74835B1B}" dt="2023-02-10T22:35:37.167" v="1205" actId="20577"/>
        <pc:sldMkLst>
          <pc:docMk/>
          <pc:sldMk cId="3926968038" sldId="444"/>
        </pc:sldMkLst>
      </pc:sldChg>
      <pc:sldChg chg="modSp mod modNotesTx">
        <pc:chgData name="Javier Solano" userId="fe4ae96a-73bc-4c1d-aef1-568fafee87c9" providerId="ADAL" clId="{DB4A0E8F-4630-4608-A581-49AA74835B1B}" dt="2023-02-13T19:13:15.504" v="5106" actId="20577"/>
        <pc:sldMkLst>
          <pc:docMk/>
          <pc:sldMk cId="2015935385" sldId="445"/>
        </pc:sldMkLst>
        <pc:spChg chg="mod">
          <ac:chgData name="Javier Solano" userId="fe4ae96a-73bc-4c1d-aef1-568fafee87c9" providerId="ADAL" clId="{DB4A0E8F-4630-4608-A581-49AA74835B1B}" dt="2023-02-13T19:10:06.588" v="4799" actId="20577"/>
          <ac:spMkLst>
            <pc:docMk/>
            <pc:sldMk cId="2015935385" sldId="445"/>
            <ac:spMk id="2" creationId="{7D465FEF-63F5-4531-8120-F82BF995599A}"/>
          </ac:spMkLst>
        </pc:spChg>
        <pc:spChg chg="mod">
          <ac:chgData name="Javier Solano" userId="fe4ae96a-73bc-4c1d-aef1-568fafee87c9" providerId="ADAL" clId="{DB4A0E8F-4630-4608-A581-49AA74835B1B}" dt="2023-02-13T19:13:15.504" v="5106" actId="20577"/>
          <ac:spMkLst>
            <pc:docMk/>
            <pc:sldMk cId="2015935385" sldId="445"/>
            <ac:spMk id="3" creationId="{27E53CE4-A62C-432B-AF5D-9F85620BE269}"/>
          </ac:spMkLst>
        </pc:spChg>
      </pc:sldChg>
      <pc:sldChg chg="modNotesTx">
        <pc:chgData name="Javier Solano" userId="fe4ae96a-73bc-4c1d-aef1-568fafee87c9" providerId="ADAL" clId="{DB4A0E8F-4630-4608-A581-49AA74835B1B}" dt="2023-02-10T23:37:06.389" v="2274" actId="20577"/>
        <pc:sldMkLst>
          <pc:docMk/>
          <pc:sldMk cId="3463849099" sldId="446"/>
        </pc:sldMkLst>
      </pc:sldChg>
      <pc:sldChg chg="modNotesTx">
        <pc:chgData name="Javier Solano" userId="fe4ae96a-73bc-4c1d-aef1-568fafee87c9" providerId="ADAL" clId="{DB4A0E8F-4630-4608-A581-49AA74835B1B}" dt="2023-02-10T23:43:19.003" v="2634" actId="20577"/>
        <pc:sldMkLst>
          <pc:docMk/>
          <pc:sldMk cId="126063453" sldId="448"/>
        </pc:sldMkLst>
      </pc:sldChg>
      <pc:sldChg chg="modNotesTx">
        <pc:chgData name="Javier Solano" userId="fe4ae96a-73bc-4c1d-aef1-568fafee87c9" providerId="ADAL" clId="{DB4A0E8F-4630-4608-A581-49AA74835B1B}" dt="2023-02-10T23:51:42.759" v="2714" actId="20577"/>
        <pc:sldMkLst>
          <pc:docMk/>
          <pc:sldMk cId="1424685911" sldId="452"/>
        </pc:sldMkLst>
      </pc:sldChg>
      <pc:sldChg chg="modNotesTx">
        <pc:chgData name="Javier Solano" userId="fe4ae96a-73bc-4c1d-aef1-568fafee87c9" providerId="ADAL" clId="{DB4A0E8F-4630-4608-A581-49AA74835B1B}" dt="2023-02-11T00:10:02.278" v="2716" actId="313"/>
        <pc:sldMkLst>
          <pc:docMk/>
          <pc:sldMk cId="312685913" sldId="453"/>
        </pc:sldMkLst>
      </pc:sldChg>
      <pc:sldChg chg="modNotesTx">
        <pc:chgData name="Javier Solano" userId="fe4ae96a-73bc-4c1d-aef1-568fafee87c9" providerId="ADAL" clId="{DB4A0E8F-4630-4608-A581-49AA74835B1B}" dt="2023-02-10T22:57:13.387" v="1305" actId="20577"/>
        <pc:sldMkLst>
          <pc:docMk/>
          <pc:sldMk cId="1546363301" sldId="455"/>
        </pc:sldMkLst>
      </pc:sldChg>
      <pc:sldChg chg="modNotesTx">
        <pc:chgData name="Javier Solano" userId="fe4ae96a-73bc-4c1d-aef1-568fafee87c9" providerId="ADAL" clId="{DB4A0E8F-4630-4608-A581-49AA74835B1B}" dt="2023-02-10T23:01:22.022" v="1696" actId="20577"/>
        <pc:sldMkLst>
          <pc:docMk/>
          <pc:sldMk cId="3997893881" sldId="456"/>
        </pc:sldMkLst>
      </pc:sldChg>
      <pc:sldChg chg="modSp mod modNotesTx">
        <pc:chgData name="Javier Solano" userId="fe4ae96a-73bc-4c1d-aef1-568fafee87c9" providerId="ADAL" clId="{DB4A0E8F-4630-4608-A581-49AA74835B1B}" dt="2023-02-10T23:29:08.076" v="2242" actId="20577"/>
        <pc:sldMkLst>
          <pc:docMk/>
          <pc:sldMk cId="642878123" sldId="457"/>
        </pc:sldMkLst>
        <pc:spChg chg="mod">
          <ac:chgData name="Javier Solano" userId="fe4ae96a-73bc-4c1d-aef1-568fafee87c9" providerId="ADAL" clId="{DB4A0E8F-4630-4608-A581-49AA74835B1B}" dt="2023-02-10T23:28:18.194" v="2201" actId="20577"/>
          <ac:spMkLst>
            <pc:docMk/>
            <pc:sldMk cId="642878123" sldId="457"/>
            <ac:spMk id="2" creationId="{E17ADB21-F200-F2F1-155A-B40C6E8A63E4}"/>
          </ac:spMkLst>
        </pc:spChg>
      </pc:sldChg>
    </pc:docChg>
  </pc:docChgLst>
  <pc:docChgLst>
    <pc:chgData name="Leah Kuhn" userId="S::leahk@headquarters.mpfpr.com::5cfd8453-6583-499f-805b-97d34ef8d1b3" providerId="AD" clId="Web-{F195C9AD-4C6D-77CE-4559-29D482A8D3D8}"/>
    <pc:docChg chg="addSld modSld">
      <pc:chgData name="Leah Kuhn" userId="S::leahk@headquarters.mpfpr.com::5cfd8453-6583-499f-805b-97d34ef8d1b3" providerId="AD" clId="Web-{F195C9AD-4C6D-77CE-4559-29D482A8D3D8}" dt="2023-03-01T17:46:26.876" v="112" actId="1076"/>
      <pc:docMkLst>
        <pc:docMk/>
      </pc:docMkLst>
      <pc:sldChg chg="addSp delSp modSp">
        <pc:chgData name="Leah Kuhn" userId="S::leahk@headquarters.mpfpr.com::5cfd8453-6583-499f-805b-97d34ef8d1b3" providerId="AD" clId="Web-{F195C9AD-4C6D-77CE-4559-29D482A8D3D8}" dt="2023-03-01T17:46:26.876" v="112" actId="1076"/>
        <pc:sldMkLst>
          <pc:docMk/>
          <pc:sldMk cId="1546363301" sldId="455"/>
        </pc:sldMkLst>
        <pc:spChg chg="mod">
          <ac:chgData name="Leah Kuhn" userId="S::leahk@headquarters.mpfpr.com::5cfd8453-6583-499f-805b-97d34ef8d1b3" providerId="AD" clId="Web-{F195C9AD-4C6D-77CE-4559-29D482A8D3D8}" dt="2023-03-01T17:35:31.112" v="3" actId="20577"/>
          <ac:spMkLst>
            <pc:docMk/>
            <pc:sldMk cId="1546363301" sldId="455"/>
            <ac:spMk id="2" creationId="{F0490F91-3E5D-761D-5B5D-87D88B52A7A9}"/>
          </ac:spMkLst>
        </pc:spChg>
        <pc:spChg chg="mod">
          <ac:chgData name="Leah Kuhn" userId="S::leahk@headquarters.mpfpr.com::5cfd8453-6583-499f-805b-97d34ef8d1b3" providerId="AD" clId="Web-{F195C9AD-4C6D-77CE-4559-29D482A8D3D8}" dt="2023-03-01T17:45:22.031" v="103" actId="20577"/>
          <ac:spMkLst>
            <pc:docMk/>
            <pc:sldMk cId="1546363301" sldId="455"/>
            <ac:spMk id="3" creationId="{0E7133C9-5D79-B046-995A-7E07CF17B3EA}"/>
          </ac:spMkLst>
        </pc:spChg>
        <pc:picChg chg="del">
          <ac:chgData name="Leah Kuhn" userId="S::leahk@headquarters.mpfpr.com::5cfd8453-6583-499f-805b-97d34ef8d1b3" providerId="AD" clId="Web-{F195C9AD-4C6D-77CE-4559-29D482A8D3D8}" dt="2023-03-01T17:39:33.649" v="43"/>
          <ac:picMkLst>
            <pc:docMk/>
            <pc:sldMk cId="1546363301" sldId="455"/>
            <ac:picMk id="4" creationId="{98D5B78E-7AFB-16CE-7342-5D404875800D}"/>
          </ac:picMkLst>
        </pc:picChg>
        <pc:picChg chg="add mod">
          <ac:chgData name="Leah Kuhn" userId="S::leahk@headquarters.mpfpr.com::5cfd8453-6583-499f-805b-97d34ef8d1b3" providerId="AD" clId="Web-{F195C9AD-4C6D-77CE-4559-29D482A8D3D8}" dt="2023-03-01T17:39:45.883" v="45" actId="1076"/>
          <ac:picMkLst>
            <pc:docMk/>
            <pc:sldMk cId="1546363301" sldId="455"/>
            <ac:picMk id="5" creationId="{22493CAE-C2DF-5EB5-1F2F-CD9FB9FACF13}"/>
          </ac:picMkLst>
        </pc:picChg>
        <pc:picChg chg="add mod">
          <ac:chgData name="Leah Kuhn" userId="S::leahk@headquarters.mpfpr.com::5cfd8453-6583-499f-805b-97d34ef8d1b3" providerId="AD" clId="Web-{F195C9AD-4C6D-77CE-4559-29D482A8D3D8}" dt="2023-03-01T17:39:56.118" v="47" actId="1076"/>
          <ac:picMkLst>
            <pc:docMk/>
            <pc:sldMk cId="1546363301" sldId="455"/>
            <ac:picMk id="6" creationId="{F651B400-CDC1-F3FF-E099-C4A423A8B165}"/>
          </ac:picMkLst>
        </pc:picChg>
        <pc:picChg chg="add mod">
          <ac:chgData name="Leah Kuhn" userId="S::leahk@headquarters.mpfpr.com::5cfd8453-6583-499f-805b-97d34ef8d1b3" providerId="AD" clId="Web-{F195C9AD-4C6D-77CE-4559-29D482A8D3D8}" dt="2023-03-01T17:46:26.876" v="112" actId="1076"/>
          <ac:picMkLst>
            <pc:docMk/>
            <pc:sldMk cId="1546363301" sldId="455"/>
            <ac:picMk id="7" creationId="{3797CEC9-E316-253B-0F6C-CEC7A8817633}"/>
          </ac:picMkLst>
        </pc:picChg>
      </pc:sldChg>
      <pc:sldChg chg="addSp delSp modSp add replId">
        <pc:chgData name="Leah Kuhn" userId="S::leahk@headquarters.mpfpr.com::5cfd8453-6583-499f-805b-97d34ef8d1b3" providerId="AD" clId="Web-{F195C9AD-4C6D-77CE-4559-29D482A8D3D8}" dt="2023-03-01T17:46:16.548" v="110" actId="1076"/>
        <pc:sldMkLst>
          <pc:docMk/>
          <pc:sldMk cId="3381312216" sldId="458"/>
        </pc:sldMkLst>
        <pc:spChg chg="mod">
          <ac:chgData name="Leah Kuhn" userId="S::leahk@headquarters.mpfpr.com::5cfd8453-6583-499f-805b-97d34ef8d1b3" providerId="AD" clId="Web-{F195C9AD-4C6D-77CE-4559-29D482A8D3D8}" dt="2023-03-01T17:40:52.572" v="53" actId="20577"/>
          <ac:spMkLst>
            <pc:docMk/>
            <pc:sldMk cId="3381312216" sldId="458"/>
            <ac:spMk id="2" creationId="{F0490F91-3E5D-761D-5B5D-87D88B52A7A9}"/>
          </ac:spMkLst>
        </pc:spChg>
        <pc:spChg chg="mod">
          <ac:chgData name="Leah Kuhn" userId="S::leahk@headquarters.mpfpr.com::5cfd8453-6583-499f-805b-97d34ef8d1b3" providerId="AD" clId="Web-{F195C9AD-4C6D-77CE-4559-29D482A8D3D8}" dt="2023-03-01T17:41:20.182" v="56" actId="20577"/>
          <ac:spMkLst>
            <pc:docMk/>
            <pc:sldMk cId="3381312216" sldId="458"/>
            <ac:spMk id="3" creationId="{0E7133C9-5D79-B046-995A-7E07CF17B3EA}"/>
          </ac:spMkLst>
        </pc:spChg>
        <pc:picChg chg="add mod">
          <ac:chgData name="Leah Kuhn" userId="S::leahk@headquarters.mpfpr.com::5cfd8453-6583-499f-805b-97d34ef8d1b3" providerId="AD" clId="Web-{F195C9AD-4C6D-77CE-4559-29D482A8D3D8}" dt="2023-03-01T17:46:16.548" v="110" actId="1076"/>
          <ac:picMkLst>
            <pc:docMk/>
            <pc:sldMk cId="3381312216" sldId="458"/>
            <ac:picMk id="4" creationId="{381AAC84-87D2-6D79-5D0F-CF8603508C0B}"/>
          </ac:picMkLst>
        </pc:picChg>
        <pc:picChg chg="del">
          <ac:chgData name="Leah Kuhn" userId="S::leahk@headquarters.mpfpr.com::5cfd8453-6583-499f-805b-97d34ef8d1b3" providerId="AD" clId="Web-{F195C9AD-4C6D-77CE-4559-29D482A8D3D8}" dt="2023-03-01T17:46:07.095" v="106"/>
          <ac:picMkLst>
            <pc:docMk/>
            <pc:sldMk cId="3381312216" sldId="458"/>
            <ac:picMk id="5" creationId="{22493CAE-C2DF-5EB5-1F2F-CD9FB9FACF13}"/>
          </ac:picMkLst>
        </pc:picChg>
        <pc:picChg chg="del">
          <ac:chgData name="Leah Kuhn" userId="S::leahk@headquarters.mpfpr.com::5cfd8453-6583-499f-805b-97d34ef8d1b3" providerId="AD" clId="Web-{F195C9AD-4C6D-77CE-4559-29D482A8D3D8}" dt="2023-03-01T17:46:04.470" v="105"/>
          <ac:picMkLst>
            <pc:docMk/>
            <pc:sldMk cId="3381312216" sldId="458"/>
            <ac:picMk id="6" creationId="{F651B400-CDC1-F3FF-E099-C4A423A8B165}"/>
          </ac:picMkLst>
        </pc:picChg>
      </pc:sldChg>
    </pc:docChg>
  </pc:docChgLst>
  <pc:docChgLst>
    <pc:chgData name="Javier Solano" userId="fe4ae96a-73bc-4c1d-aef1-568fafee87c9" providerId="ADAL" clId="{671BD7BB-97FA-43FE-9A78-4313D0AC5B76}"/>
    <pc:docChg chg="undo custSel modSld">
      <pc:chgData name="Javier Solano" userId="fe4ae96a-73bc-4c1d-aef1-568fafee87c9" providerId="ADAL" clId="{671BD7BB-97FA-43FE-9A78-4313D0AC5B76}" dt="2022-09-20T18:27:32.559" v="6308" actId="20577"/>
      <pc:docMkLst>
        <pc:docMk/>
      </pc:docMkLst>
      <pc:sldChg chg="modNotesTx">
        <pc:chgData name="Javier Solano" userId="fe4ae96a-73bc-4c1d-aef1-568fafee87c9" providerId="ADAL" clId="{671BD7BB-97FA-43FE-9A78-4313D0AC5B76}" dt="2022-09-20T15:08:33.313" v="16" actId="20577"/>
        <pc:sldMkLst>
          <pc:docMk/>
          <pc:sldMk cId="2646834409" sldId="256"/>
        </pc:sldMkLst>
      </pc:sldChg>
      <pc:sldChg chg="modNotesTx">
        <pc:chgData name="Javier Solano" userId="fe4ae96a-73bc-4c1d-aef1-568fafee87c9" providerId="ADAL" clId="{671BD7BB-97FA-43FE-9A78-4313D0AC5B76}" dt="2022-09-20T15:09:50.004" v="150" actId="20577"/>
        <pc:sldMkLst>
          <pc:docMk/>
          <pc:sldMk cId="3472105192" sldId="258"/>
        </pc:sldMkLst>
      </pc:sldChg>
      <pc:sldChg chg="modNotesTx">
        <pc:chgData name="Javier Solano" userId="fe4ae96a-73bc-4c1d-aef1-568fafee87c9" providerId="ADAL" clId="{671BD7BB-97FA-43FE-9A78-4313D0AC5B76}" dt="2022-09-20T15:17:15.073" v="683" actId="20577"/>
        <pc:sldMkLst>
          <pc:docMk/>
          <pc:sldMk cId="1637123485" sldId="260"/>
        </pc:sldMkLst>
      </pc:sldChg>
      <pc:sldChg chg="modNotesTx">
        <pc:chgData name="Javier Solano" userId="fe4ae96a-73bc-4c1d-aef1-568fafee87c9" providerId="ADAL" clId="{671BD7BB-97FA-43FE-9A78-4313D0AC5B76}" dt="2022-09-20T15:19:56.077" v="937" actId="20577"/>
        <pc:sldMkLst>
          <pc:docMk/>
          <pc:sldMk cId="1909938773" sldId="261"/>
        </pc:sldMkLst>
      </pc:sldChg>
      <pc:sldChg chg="modNotesTx">
        <pc:chgData name="Javier Solano" userId="fe4ae96a-73bc-4c1d-aef1-568fafee87c9" providerId="ADAL" clId="{671BD7BB-97FA-43FE-9A78-4313D0AC5B76}" dt="2022-09-20T15:28:59.310" v="1633" actId="20577"/>
        <pc:sldMkLst>
          <pc:docMk/>
          <pc:sldMk cId="1755016540" sldId="265"/>
        </pc:sldMkLst>
      </pc:sldChg>
      <pc:sldChg chg="modNotesTx">
        <pc:chgData name="Javier Solano" userId="fe4ae96a-73bc-4c1d-aef1-568fafee87c9" providerId="ADAL" clId="{671BD7BB-97FA-43FE-9A78-4313D0AC5B76}" dt="2022-09-20T15:30:33.836" v="1743" actId="20577"/>
        <pc:sldMkLst>
          <pc:docMk/>
          <pc:sldMk cId="1761215696" sldId="267"/>
        </pc:sldMkLst>
      </pc:sldChg>
      <pc:sldChg chg="modNotesTx">
        <pc:chgData name="Javier Solano" userId="fe4ae96a-73bc-4c1d-aef1-568fafee87c9" providerId="ADAL" clId="{671BD7BB-97FA-43FE-9A78-4313D0AC5B76}" dt="2022-09-20T15:13:28.235" v="286" actId="20577"/>
        <pc:sldMkLst>
          <pc:docMk/>
          <pc:sldMk cId="254205312" sldId="285"/>
        </pc:sldMkLst>
      </pc:sldChg>
      <pc:sldChg chg="modNotesTx">
        <pc:chgData name="Javier Solano" userId="fe4ae96a-73bc-4c1d-aef1-568fafee87c9" providerId="ADAL" clId="{671BD7BB-97FA-43FE-9A78-4313D0AC5B76}" dt="2022-09-20T15:39:05.697" v="2534" actId="20577"/>
        <pc:sldMkLst>
          <pc:docMk/>
          <pc:sldMk cId="124449124" sldId="307"/>
        </pc:sldMkLst>
      </pc:sldChg>
      <pc:sldChg chg="modNotesTx">
        <pc:chgData name="Javier Solano" userId="fe4ae96a-73bc-4c1d-aef1-568fafee87c9" providerId="ADAL" clId="{671BD7BB-97FA-43FE-9A78-4313D0AC5B76}" dt="2022-09-20T18:04:24.403" v="4865" actId="20577"/>
        <pc:sldMkLst>
          <pc:docMk/>
          <pc:sldMk cId="1794795748" sldId="427"/>
        </pc:sldMkLst>
      </pc:sldChg>
      <pc:sldChg chg="modNotesTx">
        <pc:chgData name="Javier Solano" userId="fe4ae96a-73bc-4c1d-aef1-568fafee87c9" providerId="ADAL" clId="{671BD7BB-97FA-43FE-9A78-4313D0AC5B76}" dt="2022-09-20T15:32:09.947" v="1797" actId="20577"/>
        <pc:sldMkLst>
          <pc:docMk/>
          <pc:sldMk cId="203034633" sldId="440"/>
        </pc:sldMkLst>
      </pc:sldChg>
      <pc:sldChg chg="modNotesTx">
        <pc:chgData name="Javier Solano" userId="fe4ae96a-73bc-4c1d-aef1-568fafee87c9" providerId="ADAL" clId="{671BD7BB-97FA-43FE-9A78-4313D0AC5B76}" dt="2022-09-20T15:22:04.268" v="1061" actId="20577"/>
        <pc:sldMkLst>
          <pc:docMk/>
          <pc:sldMk cId="2555483647" sldId="442"/>
        </pc:sldMkLst>
      </pc:sldChg>
      <pc:sldChg chg="modNotesTx">
        <pc:chgData name="Javier Solano" userId="fe4ae96a-73bc-4c1d-aef1-568fafee87c9" providerId="ADAL" clId="{671BD7BB-97FA-43FE-9A78-4313D0AC5B76}" dt="2022-09-20T15:39:31.581" v="2535" actId="20577"/>
        <pc:sldMkLst>
          <pc:docMk/>
          <pc:sldMk cId="968516950" sldId="443"/>
        </pc:sldMkLst>
      </pc:sldChg>
      <pc:sldChg chg="modSp mod modNotesTx">
        <pc:chgData name="Javier Solano" userId="fe4ae96a-73bc-4c1d-aef1-568fafee87c9" providerId="ADAL" clId="{671BD7BB-97FA-43FE-9A78-4313D0AC5B76}" dt="2022-09-20T17:48:50.348" v="2599" actId="20577"/>
        <pc:sldMkLst>
          <pc:docMk/>
          <pc:sldMk cId="2015935385" sldId="445"/>
        </pc:sldMkLst>
        <pc:spChg chg="mod">
          <ac:chgData name="Javier Solano" userId="fe4ae96a-73bc-4c1d-aef1-568fafee87c9" providerId="ADAL" clId="{671BD7BB-97FA-43FE-9A78-4313D0AC5B76}" dt="2022-09-20T17:48:33.765" v="2568" actId="20577"/>
          <ac:spMkLst>
            <pc:docMk/>
            <pc:sldMk cId="2015935385" sldId="445"/>
            <ac:spMk id="3" creationId="{27E53CE4-A62C-432B-AF5D-9F85620BE269}"/>
          </ac:spMkLst>
        </pc:spChg>
      </pc:sldChg>
      <pc:sldChg chg="modNotesTx">
        <pc:chgData name="Javier Solano" userId="fe4ae96a-73bc-4c1d-aef1-568fafee87c9" providerId="ADAL" clId="{671BD7BB-97FA-43FE-9A78-4313D0AC5B76}" dt="2022-09-20T18:02:19.515" v="4660" actId="20577"/>
        <pc:sldMkLst>
          <pc:docMk/>
          <pc:sldMk cId="3463849099" sldId="446"/>
        </pc:sldMkLst>
      </pc:sldChg>
      <pc:sldChg chg="modNotesTx">
        <pc:chgData name="Javier Solano" userId="fe4ae96a-73bc-4c1d-aef1-568fafee87c9" providerId="ADAL" clId="{671BD7BB-97FA-43FE-9A78-4313D0AC5B76}" dt="2022-09-20T18:03:08.360" v="4713" actId="20577"/>
        <pc:sldMkLst>
          <pc:docMk/>
          <pc:sldMk cId="3885115724" sldId="447"/>
        </pc:sldMkLst>
      </pc:sldChg>
      <pc:sldChg chg="modNotesTx">
        <pc:chgData name="Javier Solano" userId="fe4ae96a-73bc-4c1d-aef1-568fafee87c9" providerId="ADAL" clId="{671BD7BB-97FA-43FE-9A78-4313D0AC5B76}" dt="2022-09-20T18:08:02.597" v="5045" actId="20577"/>
        <pc:sldMkLst>
          <pc:docMk/>
          <pc:sldMk cId="126063453" sldId="448"/>
        </pc:sldMkLst>
      </pc:sldChg>
      <pc:sldChg chg="modNotesTx">
        <pc:chgData name="Javier Solano" userId="fe4ae96a-73bc-4c1d-aef1-568fafee87c9" providerId="ADAL" clId="{671BD7BB-97FA-43FE-9A78-4313D0AC5B76}" dt="2022-09-20T18:12:01.863" v="5468" actId="20577"/>
        <pc:sldMkLst>
          <pc:docMk/>
          <pc:sldMk cId="2131089497" sldId="449"/>
        </pc:sldMkLst>
      </pc:sldChg>
      <pc:sldChg chg="modNotesTx">
        <pc:chgData name="Javier Solano" userId="fe4ae96a-73bc-4c1d-aef1-568fafee87c9" providerId="ADAL" clId="{671BD7BB-97FA-43FE-9A78-4313D0AC5B76}" dt="2022-09-20T18:13:59.593" v="5670" actId="20577"/>
        <pc:sldMkLst>
          <pc:docMk/>
          <pc:sldMk cId="79872330" sldId="450"/>
        </pc:sldMkLst>
      </pc:sldChg>
      <pc:sldChg chg="modNotesTx">
        <pc:chgData name="Javier Solano" userId="fe4ae96a-73bc-4c1d-aef1-568fafee87c9" providerId="ADAL" clId="{671BD7BB-97FA-43FE-9A78-4313D0AC5B76}" dt="2022-09-20T15:22:46.186" v="1119" actId="20577"/>
        <pc:sldMkLst>
          <pc:docMk/>
          <pc:sldMk cId="2668349679" sldId="451"/>
        </pc:sldMkLst>
      </pc:sldChg>
      <pc:sldChg chg="modNotesTx">
        <pc:chgData name="Javier Solano" userId="fe4ae96a-73bc-4c1d-aef1-568fafee87c9" providerId="ADAL" clId="{671BD7BB-97FA-43FE-9A78-4313D0AC5B76}" dt="2022-09-20T18:22:50.213" v="6001" actId="20577"/>
        <pc:sldMkLst>
          <pc:docMk/>
          <pc:sldMk cId="1424685911" sldId="452"/>
        </pc:sldMkLst>
      </pc:sldChg>
      <pc:sldChg chg="modSp mod modNotesTx">
        <pc:chgData name="Javier Solano" userId="fe4ae96a-73bc-4c1d-aef1-568fafee87c9" providerId="ADAL" clId="{671BD7BB-97FA-43FE-9A78-4313D0AC5B76}" dt="2022-09-20T18:25:59.120" v="6139" actId="20577"/>
        <pc:sldMkLst>
          <pc:docMk/>
          <pc:sldMk cId="312685913" sldId="453"/>
        </pc:sldMkLst>
        <pc:spChg chg="mod">
          <ac:chgData name="Javier Solano" userId="fe4ae96a-73bc-4c1d-aef1-568fafee87c9" providerId="ADAL" clId="{671BD7BB-97FA-43FE-9A78-4313D0AC5B76}" dt="2022-09-20T18:23:43.067" v="6021" actId="20577"/>
          <ac:spMkLst>
            <pc:docMk/>
            <pc:sldMk cId="312685913" sldId="453"/>
            <ac:spMk id="3" creationId="{27E53CE4-A62C-432B-AF5D-9F85620BE269}"/>
          </ac:spMkLst>
        </pc:spChg>
      </pc:sldChg>
      <pc:sldChg chg="modNotesTx">
        <pc:chgData name="Javier Solano" userId="fe4ae96a-73bc-4c1d-aef1-568fafee87c9" providerId="ADAL" clId="{671BD7BB-97FA-43FE-9A78-4313D0AC5B76}" dt="2022-09-20T18:27:32.559" v="6308" actId="20577"/>
        <pc:sldMkLst>
          <pc:docMk/>
          <pc:sldMk cId="746734808" sldId="454"/>
        </pc:sldMkLst>
      </pc:sldChg>
      <pc:sldChg chg="modNotesTx">
        <pc:chgData name="Javier Solano" userId="fe4ae96a-73bc-4c1d-aef1-568fafee87c9" providerId="ADAL" clId="{671BD7BB-97FA-43FE-9A78-4313D0AC5B76}" dt="2022-09-20T17:53:37.338" v="3379" actId="20577"/>
        <pc:sldMkLst>
          <pc:docMk/>
          <pc:sldMk cId="1546363301" sldId="455"/>
        </pc:sldMkLst>
      </pc:sldChg>
      <pc:sldChg chg="modNotesTx">
        <pc:chgData name="Javier Solano" userId="fe4ae96a-73bc-4c1d-aef1-568fafee87c9" providerId="ADAL" clId="{671BD7BB-97FA-43FE-9A78-4313D0AC5B76}" dt="2022-09-20T17:54:24.659" v="3581" actId="20577"/>
        <pc:sldMkLst>
          <pc:docMk/>
          <pc:sldMk cId="3997893881" sldId="456"/>
        </pc:sldMkLst>
      </pc:sldChg>
      <pc:sldChg chg="modNotesTx">
        <pc:chgData name="Javier Solano" userId="fe4ae96a-73bc-4c1d-aef1-568fafee87c9" providerId="ADAL" clId="{671BD7BB-97FA-43FE-9A78-4313D0AC5B76}" dt="2022-09-20T17:58:55.478" v="4247" actId="20577"/>
        <pc:sldMkLst>
          <pc:docMk/>
          <pc:sldMk cId="642878123" sldId="457"/>
        </pc:sldMkLst>
      </pc:sldChg>
    </pc:docChg>
  </pc:docChgLst>
  <pc:docChgLst>
    <pc:chgData name="Javier Solano" userId="S::javiers@headquarters.mpfpr.com::fe4ae96a-73bc-4c1d-aef1-568fafee87c9" providerId="AD" clId="Web-{2985A2E6-2211-D3F6-4187-6BE9060F73B5}"/>
    <pc:docChg chg="addSld delSld modSld sldOrd">
      <pc:chgData name="Javier Solano" userId="S::javiers@headquarters.mpfpr.com::fe4ae96a-73bc-4c1d-aef1-568fafee87c9" providerId="AD" clId="Web-{2985A2E6-2211-D3F6-4187-6BE9060F73B5}" dt="2023-03-01T18:28:41.713" v="8"/>
      <pc:docMkLst>
        <pc:docMk/>
      </pc:docMkLst>
      <pc:sldChg chg="modSp ord">
        <pc:chgData name="Javier Solano" userId="S::javiers@headquarters.mpfpr.com::fe4ae96a-73bc-4c1d-aef1-568fafee87c9" providerId="AD" clId="Web-{2985A2E6-2211-D3F6-4187-6BE9060F73B5}" dt="2023-03-01T18:25:53.662" v="4"/>
        <pc:sldMkLst>
          <pc:docMk/>
          <pc:sldMk cId="1546363301" sldId="455"/>
        </pc:sldMkLst>
        <pc:spChg chg="mod">
          <ac:chgData name="Javier Solano" userId="S::javiers@headquarters.mpfpr.com::fe4ae96a-73bc-4c1d-aef1-568fafee87c9" providerId="AD" clId="Web-{2985A2E6-2211-D3F6-4187-6BE9060F73B5}" dt="2023-03-01T18:25:29.411" v="2" actId="20577"/>
          <ac:spMkLst>
            <pc:docMk/>
            <pc:sldMk cId="1546363301" sldId="455"/>
            <ac:spMk id="3" creationId="{0E7133C9-5D79-B046-995A-7E07CF17B3EA}"/>
          </ac:spMkLst>
        </pc:spChg>
      </pc:sldChg>
      <pc:sldChg chg="modSp">
        <pc:chgData name="Javier Solano" userId="S::javiers@headquarters.mpfpr.com::fe4ae96a-73bc-4c1d-aef1-568fafee87c9" providerId="AD" clId="Web-{2985A2E6-2211-D3F6-4187-6BE9060F73B5}" dt="2023-03-01T18:26:52.976" v="7" actId="20577"/>
        <pc:sldMkLst>
          <pc:docMk/>
          <pc:sldMk cId="642878123" sldId="457"/>
        </pc:sldMkLst>
        <pc:spChg chg="mod">
          <ac:chgData name="Javier Solano" userId="S::javiers@headquarters.mpfpr.com::fe4ae96a-73bc-4c1d-aef1-568fafee87c9" providerId="AD" clId="Web-{2985A2E6-2211-D3F6-4187-6BE9060F73B5}" dt="2023-03-01T18:26:52.976" v="7" actId="20577"/>
          <ac:spMkLst>
            <pc:docMk/>
            <pc:sldMk cId="642878123" sldId="457"/>
            <ac:spMk id="2" creationId="{E17ADB21-F200-F2F1-155A-B40C6E8A63E4}"/>
          </ac:spMkLst>
        </pc:spChg>
      </pc:sldChg>
      <pc:sldChg chg="add">
        <pc:chgData name="Javier Solano" userId="S::javiers@headquarters.mpfpr.com::fe4ae96a-73bc-4c1d-aef1-568fafee87c9" providerId="AD" clId="Web-{2985A2E6-2211-D3F6-4187-6BE9060F73B5}" dt="2023-03-01T18:28:41.713" v="8"/>
        <pc:sldMkLst>
          <pc:docMk/>
          <pc:sldMk cId="714370314" sldId="458"/>
        </pc:sldMkLst>
      </pc:sldChg>
      <pc:sldChg chg="del">
        <pc:chgData name="Javier Solano" userId="S::javiers@headquarters.mpfpr.com::fe4ae96a-73bc-4c1d-aef1-568fafee87c9" providerId="AD" clId="Web-{2985A2E6-2211-D3F6-4187-6BE9060F73B5}" dt="2023-03-01T18:25:36.536" v="3"/>
        <pc:sldMkLst>
          <pc:docMk/>
          <pc:sldMk cId="3381312216" sldId="458"/>
        </pc:sldMkLst>
      </pc:sldChg>
    </pc:docChg>
  </pc:docChgLst>
  <pc:docChgLst>
    <pc:chgData name="Javier Solano" userId="fe4ae96a-73bc-4c1d-aef1-568fafee87c9" providerId="ADAL" clId="{37FB2D29-A90C-46AB-9A1A-5F765042AE25}"/>
    <pc:docChg chg="custSel modSld">
      <pc:chgData name="Javier Solano" userId="fe4ae96a-73bc-4c1d-aef1-568fafee87c9" providerId="ADAL" clId="{37FB2D29-A90C-46AB-9A1A-5F765042AE25}" dt="2023-03-02T22:49:29.326" v="0" actId="27636"/>
      <pc:docMkLst>
        <pc:docMk/>
      </pc:docMkLst>
      <pc:sldChg chg="modSp mod">
        <pc:chgData name="Javier Solano" userId="fe4ae96a-73bc-4c1d-aef1-568fafee87c9" providerId="ADAL" clId="{37FB2D29-A90C-46AB-9A1A-5F765042AE25}" dt="2023-03-02T22:49:29.326" v="0" actId="27636"/>
        <pc:sldMkLst>
          <pc:docMk/>
          <pc:sldMk cId="714370314" sldId="458"/>
        </pc:sldMkLst>
        <pc:spChg chg="mod">
          <ac:chgData name="Javier Solano" userId="fe4ae96a-73bc-4c1d-aef1-568fafee87c9" providerId="ADAL" clId="{37FB2D29-A90C-46AB-9A1A-5F765042AE25}" dt="2023-03-02T22:49:29.326" v="0" actId="27636"/>
          <ac:spMkLst>
            <pc:docMk/>
            <pc:sldMk cId="714370314" sldId="458"/>
            <ac:spMk id="3" creationId="{0E7133C9-5D79-B046-995A-7E07CF17B3EA}"/>
          </ac:spMkLst>
        </pc:spChg>
      </pc:sldChg>
    </pc:docChg>
  </pc:docChgLst>
  <pc:docChgLst>
    <pc:chgData name="Javier Solano" userId="S::javiers@headquarters.mpfpr.com::fe4ae96a-73bc-4c1d-aef1-568fafee87c9" providerId="AD" clId="Web-{7C9829EB-0140-2B5F-C909-4680279C0EE4}"/>
    <pc:docChg chg="modSld">
      <pc:chgData name="Javier Solano" userId="S::javiers@headquarters.mpfpr.com::fe4ae96a-73bc-4c1d-aef1-568fafee87c9" providerId="AD" clId="Web-{7C9829EB-0140-2B5F-C909-4680279C0EE4}" dt="2023-03-01T18:44:19.971" v="182"/>
      <pc:docMkLst>
        <pc:docMk/>
      </pc:docMkLst>
      <pc:sldChg chg="modNotes">
        <pc:chgData name="Javier Solano" userId="S::javiers@headquarters.mpfpr.com::fe4ae96a-73bc-4c1d-aef1-568fafee87c9" providerId="AD" clId="Web-{7C9829EB-0140-2B5F-C909-4680279C0EE4}" dt="2023-03-01T18:44:19.971" v="182"/>
        <pc:sldMkLst>
          <pc:docMk/>
          <pc:sldMk cId="1546363301" sldId="455"/>
        </pc:sldMkLst>
      </pc:sldChg>
    </pc:docChg>
  </pc:docChgLst>
  <pc:docChgLst>
    <pc:chgData name="Emma dela Peña" userId="S::emmap@headquarters.mpfpr.com::982717ce-df90-4f5b-a68a-f64710ed4a8c" providerId="AD" clId="Web-{35B207CB-9C3A-A843-3270-EC2C60CFE01B}"/>
    <pc:docChg chg="modSld">
      <pc:chgData name="Emma dela Peña" userId="S::emmap@headquarters.mpfpr.com::982717ce-df90-4f5b-a68a-f64710ed4a8c" providerId="AD" clId="Web-{35B207CB-9C3A-A843-3270-EC2C60CFE01B}" dt="2022-08-29T18:30:25.064" v="2"/>
      <pc:docMkLst>
        <pc:docMk/>
      </pc:docMkLst>
      <pc:sldChg chg="modNotes">
        <pc:chgData name="Emma dela Peña" userId="S::emmap@headquarters.mpfpr.com::982717ce-df90-4f5b-a68a-f64710ed4a8c" providerId="AD" clId="Web-{35B207CB-9C3A-A843-3270-EC2C60CFE01B}" dt="2022-08-29T18:30:25.064" v="2"/>
        <pc:sldMkLst>
          <pc:docMk/>
          <pc:sldMk cId="2646834409" sldId="256"/>
        </pc:sldMkLst>
      </pc:sldChg>
    </pc:docChg>
  </pc:docChgLst>
  <pc:docChgLst>
    <pc:chgData name="Javier Solano" userId="fe4ae96a-73bc-4c1d-aef1-568fafee87c9" providerId="ADAL" clId="{5B862FCA-4CE2-4A7E-9ECB-7CDC48FD2E51}"/>
    <pc:docChg chg="undo custSel delSld modSld">
      <pc:chgData name="Javier Solano" userId="fe4ae96a-73bc-4c1d-aef1-568fafee87c9" providerId="ADAL" clId="{5B862FCA-4CE2-4A7E-9ECB-7CDC48FD2E51}" dt="2022-08-24T17:33:44.832" v="111" actId="20577"/>
      <pc:docMkLst>
        <pc:docMk/>
      </pc:docMkLst>
      <pc:sldChg chg="addSp delSp modSp mod">
        <pc:chgData name="Javier Solano" userId="fe4ae96a-73bc-4c1d-aef1-568fafee87c9" providerId="ADAL" clId="{5B862FCA-4CE2-4A7E-9ECB-7CDC48FD2E51}" dt="2022-08-24T17:25:37.485" v="16" actId="22"/>
        <pc:sldMkLst>
          <pc:docMk/>
          <pc:sldMk cId="2015935385" sldId="445"/>
        </pc:sldMkLst>
        <pc:spChg chg="mod">
          <ac:chgData name="Javier Solano" userId="fe4ae96a-73bc-4c1d-aef1-568fafee87c9" providerId="ADAL" clId="{5B862FCA-4CE2-4A7E-9ECB-7CDC48FD2E51}" dt="2022-08-24T17:24:24.958" v="7" actId="113"/>
          <ac:spMkLst>
            <pc:docMk/>
            <pc:sldMk cId="2015935385" sldId="445"/>
            <ac:spMk id="3" creationId="{27E53CE4-A62C-432B-AF5D-9F85620BE269}"/>
          </ac:spMkLst>
        </pc:spChg>
        <pc:spChg chg="add del">
          <ac:chgData name="Javier Solano" userId="fe4ae96a-73bc-4c1d-aef1-568fafee87c9" providerId="ADAL" clId="{5B862FCA-4CE2-4A7E-9ECB-7CDC48FD2E51}" dt="2022-08-24T17:25:37.485" v="16" actId="22"/>
          <ac:spMkLst>
            <pc:docMk/>
            <pc:sldMk cId="2015935385" sldId="445"/>
            <ac:spMk id="5" creationId="{5312EB20-3643-93E8-16F4-B3577DE5CCAA}"/>
          </ac:spMkLst>
        </pc:spChg>
      </pc:sldChg>
      <pc:sldChg chg="modSp mod">
        <pc:chgData name="Javier Solano" userId="fe4ae96a-73bc-4c1d-aef1-568fafee87c9" providerId="ADAL" clId="{5B862FCA-4CE2-4A7E-9ECB-7CDC48FD2E51}" dt="2022-08-24T17:23:13.298" v="6" actId="20577"/>
        <pc:sldMkLst>
          <pc:docMk/>
          <pc:sldMk cId="312685913" sldId="453"/>
        </pc:sldMkLst>
        <pc:spChg chg="mod">
          <ac:chgData name="Javier Solano" userId="fe4ae96a-73bc-4c1d-aef1-568fafee87c9" providerId="ADAL" clId="{5B862FCA-4CE2-4A7E-9ECB-7CDC48FD2E51}" dt="2022-08-24T17:23:13.298" v="6" actId="20577"/>
          <ac:spMkLst>
            <pc:docMk/>
            <pc:sldMk cId="312685913" sldId="453"/>
            <ac:spMk id="3" creationId="{27E53CE4-A62C-432B-AF5D-9F85620BE269}"/>
          </ac:spMkLst>
        </pc:spChg>
      </pc:sldChg>
      <pc:sldChg chg="addSp modSp del mod delDesignElem">
        <pc:chgData name="Javier Solano" userId="fe4ae96a-73bc-4c1d-aef1-568fafee87c9" providerId="ADAL" clId="{5B862FCA-4CE2-4A7E-9ECB-7CDC48FD2E51}" dt="2022-08-24T17:30:17.549" v="68" actId="207"/>
        <pc:sldMkLst>
          <pc:docMk/>
          <pc:sldMk cId="1546363301" sldId="455"/>
        </pc:sldMkLst>
        <pc:spChg chg="mod">
          <ac:chgData name="Javier Solano" userId="fe4ae96a-73bc-4c1d-aef1-568fafee87c9" providerId="ADAL" clId="{5B862FCA-4CE2-4A7E-9ECB-7CDC48FD2E51}" dt="2022-08-24T17:28:07.406" v="35" actId="14100"/>
          <ac:spMkLst>
            <pc:docMk/>
            <pc:sldMk cId="1546363301" sldId="455"/>
            <ac:spMk id="2" creationId="{F0490F91-3E5D-761D-5B5D-87D88B52A7A9}"/>
          </ac:spMkLst>
        </pc:spChg>
        <pc:spChg chg="mod">
          <ac:chgData name="Javier Solano" userId="fe4ae96a-73bc-4c1d-aef1-568fafee87c9" providerId="ADAL" clId="{5B862FCA-4CE2-4A7E-9ECB-7CDC48FD2E51}" dt="2022-08-24T17:30:17.549" v="68" actId="207"/>
          <ac:spMkLst>
            <pc:docMk/>
            <pc:sldMk cId="1546363301" sldId="455"/>
            <ac:spMk id="3" creationId="{0E7133C9-5D79-B046-995A-7E07CF17B3EA}"/>
          </ac:spMkLst>
        </pc:spChg>
        <pc:spChg chg="add">
          <ac:chgData name="Javier Solano" userId="fe4ae96a-73bc-4c1d-aef1-568fafee87c9" providerId="ADAL" clId="{5B862FCA-4CE2-4A7E-9ECB-7CDC48FD2E51}" dt="2022-08-24T17:25:18.919" v="11"/>
          <ac:spMkLst>
            <pc:docMk/>
            <pc:sldMk cId="1546363301" sldId="455"/>
            <ac:spMk id="9" creationId="{46F7435D-E3DB-47B1-BA61-B00ACC83A9DE}"/>
          </ac:spMkLst>
        </pc:spChg>
        <pc:spChg chg="add">
          <ac:chgData name="Javier Solano" userId="fe4ae96a-73bc-4c1d-aef1-568fafee87c9" providerId="ADAL" clId="{5B862FCA-4CE2-4A7E-9ECB-7CDC48FD2E51}" dt="2022-08-24T17:25:18.919" v="11"/>
          <ac:spMkLst>
            <pc:docMk/>
            <pc:sldMk cId="1546363301" sldId="455"/>
            <ac:spMk id="11" creationId="{F263A0B5-F8C4-4116-809F-78A768EA79A6}"/>
          </ac:spMkLst>
        </pc:spChg>
      </pc:sldChg>
      <pc:sldChg chg="modSp mod">
        <pc:chgData name="Javier Solano" userId="fe4ae96a-73bc-4c1d-aef1-568fafee87c9" providerId="ADAL" clId="{5B862FCA-4CE2-4A7E-9ECB-7CDC48FD2E51}" dt="2022-08-24T17:29:57.721" v="65" actId="20577"/>
        <pc:sldMkLst>
          <pc:docMk/>
          <pc:sldMk cId="3997893881" sldId="456"/>
        </pc:sldMkLst>
        <pc:spChg chg="mod">
          <ac:chgData name="Javier Solano" userId="fe4ae96a-73bc-4c1d-aef1-568fafee87c9" providerId="ADAL" clId="{5B862FCA-4CE2-4A7E-9ECB-7CDC48FD2E51}" dt="2022-08-24T17:28:39.172" v="36" actId="255"/>
          <ac:spMkLst>
            <pc:docMk/>
            <pc:sldMk cId="3997893881" sldId="456"/>
            <ac:spMk id="2" creationId="{E17ADB21-F200-F2F1-155A-B40C6E8A63E4}"/>
          </ac:spMkLst>
        </pc:spChg>
        <pc:spChg chg="mod">
          <ac:chgData name="Javier Solano" userId="fe4ae96a-73bc-4c1d-aef1-568fafee87c9" providerId="ADAL" clId="{5B862FCA-4CE2-4A7E-9ECB-7CDC48FD2E51}" dt="2022-08-24T17:29:57.721" v="65" actId="20577"/>
          <ac:spMkLst>
            <pc:docMk/>
            <pc:sldMk cId="3997893881" sldId="456"/>
            <ac:spMk id="6" creationId="{24317814-F915-CB98-9594-0A510AAAAE47}"/>
          </ac:spMkLst>
        </pc:spChg>
      </pc:sldChg>
      <pc:sldChg chg="modSp mod">
        <pc:chgData name="Javier Solano" userId="fe4ae96a-73bc-4c1d-aef1-568fafee87c9" providerId="ADAL" clId="{5B862FCA-4CE2-4A7E-9ECB-7CDC48FD2E51}" dt="2022-08-24T17:33:44.832" v="111" actId="20577"/>
        <pc:sldMkLst>
          <pc:docMk/>
          <pc:sldMk cId="642878123" sldId="457"/>
        </pc:sldMkLst>
        <pc:spChg chg="mod">
          <ac:chgData name="Javier Solano" userId="fe4ae96a-73bc-4c1d-aef1-568fafee87c9" providerId="ADAL" clId="{5B862FCA-4CE2-4A7E-9ECB-7CDC48FD2E51}" dt="2022-08-24T17:33:44.832" v="111" actId="20577"/>
          <ac:spMkLst>
            <pc:docMk/>
            <pc:sldMk cId="642878123" sldId="457"/>
            <ac:spMk id="2" creationId="{E17ADB21-F200-F2F1-155A-B40C6E8A63E4}"/>
          </ac:spMkLst>
        </pc:spChg>
      </pc:sldChg>
    </pc:docChg>
  </pc:docChgLst>
</pc:chgInfo>
</file>

<file path=ppt/comments/modernComment_103_47633F73.xml><?xml version="1.0" encoding="utf-8"?>
<p188:cmLst xmlns:a="http://schemas.openxmlformats.org/drawingml/2006/main" xmlns:r="http://schemas.openxmlformats.org/officeDocument/2006/relationships" xmlns:p188="http://schemas.microsoft.com/office/powerpoint/2018/8/main">
  <p188:cm id="{E7B91043-8F19-4245-98F3-553A58007E3E}" authorId="{285D19DC-BD56-79A5-F982-1FCE6A60569E}" status="resolved" created="2022-06-08T23:34:28.231" complete="100000">
    <pc:sldMkLst xmlns:pc="http://schemas.microsoft.com/office/powerpoint/2013/main/command">
      <pc:docMk/>
      <pc:sldMk cId="1197686643" sldId="259"/>
    </pc:sldMkLst>
    <p188:txBody>
      <a:bodyPr/>
      <a:lstStyle/>
      <a:p>
        <a:r>
          <a:rPr lang="en-US"/>
          <a:t>I capped "With"</a:t>
        </a:r>
      </a:p>
    </p188:txBody>
  </p188:cm>
</p188:cmLst>
</file>

<file path=ppt/comments/modernComment_10B_68FA04D0.xml><?xml version="1.0" encoding="utf-8"?>
<p188:cmLst xmlns:a="http://schemas.openxmlformats.org/drawingml/2006/main" xmlns:r="http://schemas.openxmlformats.org/officeDocument/2006/relationships" xmlns:p188="http://schemas.microsoft.com/office/powerpoint/2018/8/main">
  <p188:cm id="{D64DC8C8-990F-426E-A1E3-EB3F3FC4ACE6}" authorId="{285D19DC-BD56-79A5-F982-1FCE6A60569E}" status="resolved" created="2022-06-08T23:46:34.711" complete="100000">
    <pc:sldMkLst xmlns:pc="http://schemas.microsoft.com/office/powerpoint/2013/main/command">
      <pc:docMk/>
      <pc:sldMk cId="1761215696" sldId="267"/>
    </pc:sldMkLst>
    <p188:txBody>
      <a:bodyPr/>
      <a:lstStyle/>
      <a:p>
        <a:r>
          <a:rPr lang="en-US"/>
          <a:t>In narrative, both the end of previous slide's narrative and beginning of this one say "let's take a look at today." Delete one?</a:t>
        </a:r>
      </a:p>
    </p188:txBody>
  </p188:cm>
</p188:cmLst>
</file>

<file path=ppt/comments/modernComment_132_5B2ABA17.xml><?xml version="1.0" encoding="utf-8"?>
<p188:cmLst xmlns:a="http://schemas.openxmlformats.org/drawingml/2006/main" xmlns:r="http://schemas.openxmlformats.org/officeDocument/2006/relationships" xmlns:p188="http://schemas.microsoft.com/office/powerpoint/2018/8/main">
  <p188:cm id="{A7A03528-0C28-41BF-9ED4-FA5CB2BED6AE}" authorId="{285D19DC-BD56-79A5-F982-1FCE6A60569E}" status="resolved" created="2022-06-08T23:35:51.751" complete="100000">
    <pc:sldMkLst xmlns:pc="http://schemas.microsoft.com/office/powerpoint/2013/main/command">
      <pc:docMk/>
      <pc:sldMk cId="1529526807" sldId="306"/>
    </pc:sldMkLst>
    <p188:txBody>
      <a:bodyPr/>
      <a:lstStyle/>
      <a:p>
        <a:r>
          <a:rPr lang="en-US"/>
          <a:t>I capped "With" (and widened the phrase's box a bit to accommodate).</a:t>
        </a:r>
      </a:p>
    </p188:txBody>
  </p188:cm>
</p188:cmLst>
</file>

<file path=ppt/comments/modernComment_1B8_C1A1009.xml><?xml version="1.0" encoding="utf-8"?>
<p188:cmLst xmlns:a="http://schemas.openxmlformats.org/drawingml/2006/main" xmlns:r="http://schemas.openxmlformats.org/officeDocument/2006/relationships" xmlns:p188="http://schemas.microsoft.com/office/powerpoint/2018/8/main">
  <p188:cm id="{899EB14B-CA58-48D2-8EB9-ABD808DA8BDF}" authorId="{285D19DC-BD56-79A5-F982-1FCE6A60569E}" status="resolved" created="2022-06-08T23:49:04.095" complete="100000">
    <pc:sldMkLst xmlns:pc="http://schemas.microsoft.com/office/powerpoint/2013/main/command">
      <pc:docMk/>
      <pc:sldMk cId="203034633" sldId="440"/>
    </pc:sldMkLst>
    <p188:txBody>
      <a:bodyPr/>
      <a:lstStyle/>
      <a:p>
        <a:r>
          <a:rPr lang="en-US"/>
          <a:t>In narrative, first four sentences are in white font. I tried to make black, but no luck.</a:t>
        </a:r>
      </a:p>
    </p188:txBody>
  </p188:cm>
</p188:cmLst>
</file>

<file path=ppt/comments/modernComment_1BA_985195FF.xml><?xml version="1.0" encoding="utf-8"?>
<p188:cmLst xmlns:a="http://schemas.openxmlformats.org/drawingml/2006/main" xmlns:r="http://schemas.openxmlformats.org/officeDocument/2006/relationships" xmlns:p188="http://schemas.microsoft.com/office/powerpoint/2018/8/main">
  <p188:cm id="{DE637BDB-B433-477D-9505-B794ACC616DF}" authorId="{285D19DC-BD56-79A5-F982-1FCE6A60569E}" status="resolved" created="2022-06-08T23:44:21.703" complete="100000">
    <pc:sldMkLst xmlns:pc="http://schemas.microsoft.com/office/powerpoint/2013/main/command">
      <pc:docMk/>
      <pc:sldMk cId="2555483647" sldId="442"/>
    </pc:sldMkLst>
    <p188:txBody>
      <a:bodyPr/>
      <a:lstStyle/>
      <a:p>
        <a:r>
          <a:rPr lang="en-US"/>
          <a:t>In narrative's last line, is "M phone numbers" correct?</a:t>
        </a:r>
      </a:p>
    </p188:txBody>
  </p188:cm>
</p188:cmLst>
</file>

<file path=ppt/comments/modernComment_1BC_EA10C6E6.xml><?xml version="1.0" encoding="utf-8"?>
<p188:cmLst xmlns:a="http://schemas.openxmlformats.org/drawingml/2006/main" xmlns:r="http://schemas.openxmlformats.org/officeDocument/2006/relationships" xmlns:p188="http://schemas.microsoft.com/office/powerpoint/2018/8/main">
  <p188:cm id="{DDA83463-2746-4404-AF6E-BC4FBC699FB9}" authorId="{285D19DC-BD56-79A5-F982-1FCE6A60569E}" status="resolved" created="2022-06-08T23:53:59.988" complete="100000">
    <pc:sldMkLst xmlns:pc="http://schemas.microsoft.com/office/powerpoint/2013/main/command">
      <pc:docMk/>
      <pc:sldMk cId="3926968038" sldId="444"/>
    </pc:sldMkLst>
    <p188:txBody>
      <a:bodyPr/>
      <a:lstStyle/>
      <a:p>
        <a:r>
          <a:rPr lang="en-US"/>
          <a:t>Slide's last line overlaps logo at bottom right. Can the spaces above/below "MP&amp;F can help" bullet go away so last line moves up?</a:t>
        </a:r>
      </a:p>
    </p188:txBody>
  </p188:cm>
</p188:cmLst>
</file>

<file path=ppt/comments/modernComment_1BE_CE76248B.xml><?xml version="1.0" encoding="utf-8"?>
<p188:cmLst xmlns:a="http://schemas.openxmlformats.org/drawingml/2006/main" xmlns:r="http://schemas.openxmlformats.org/officeDocument/2006/relationships" xmlns:p188="http://schemas.microsoft.com/office/powerpoint/2018/8/main">
  <p188:cm id="{E1BBB64A-2D01-41A7-A436-90013BEDDDA1}" authorId="{285D19DC-BD56-79A5-F982-1FCE6A60569E}" status="resolved" created="2022-06-08T23:56:57.639" complete="100000">
    <ac:deMkLst xmlns:ac="http://schemas.microsoft.com/office/drawing/2013/main/command">
      <pc:docMk xmlns:pc="http://schemas.microsoft.com/office/powerpoint/2013/main/command"/>
      <pc:sldMk xmlns:pc="http://schemas.microsoft.com/office/powerpoint/2013/main/command" cId="3463849099" sldId="446"/>
      <ac:spMk id="3" creationId="{27E53CE4-A62C-432B-AF5D-9F85620BE269}"/>
    </ac:deMkLst>
    <p188:txBody>
      <a:bodyPr/>
      <a:lstStyle/>
      <a:p>
        <a:r>
          <a:rPr lang="en-US"/>
          <a:t>Last bullet, I deleted extra space after first question mark.</a:t>
        </a:r>
      </a:p>
    </p188:txBody>
  </p188:cm>
</p188:cmLst>
</file>

<file path=ppt/comments/modernComment_1BF_E792294C.xml><?xml version="1.0" encoding="utf-8"?>
<p188:cmLst xmlns:a="http://schemas.openxmlformats.org/drawingml/2006/main" xmlns:r="http://schemas.openxmlformats.org/officeDocument/2006/relationships" xmlns:p188="http://schemas.microsoft.com/office/powerpoint/2018/8/main">
  <p188:cm id="{CE41A511-0258-43E9-B1B9-A4AD40ED3326}" authorId="{285D19DC-BD56-79A5-F982-1FCE6A60569E}" status="resolved" created="2022-06-09T00:00:35.543" complete="100000">
    <pc:sldMkLst xmlns:pc="http://schemas.microsoft.com/office/powerpoint/2013/main/command">
      <pc:docMk/>
      <pc:sldMk cId="3885115724" sldId="447"/>
    </pc:sldMkLst>
    <p188:txBody>
      <a:bodyPr/>
      <a:lstStyle/>
      <a:p>
        <a:r>
          <a:rPr lang="en-US"/>
          <a:t>In title, I inserted spaces before/after dash. Is that right? Otherwise, "stories-sample" looked like a compound modifier.</a:t>
        </a:r>
      </a:p>
    </p188:txBody>
  </p188:cm>
  <p188:cm id="{297024C7-CB83-4B29-871E-9A493901AEE5}" authorId="{285D19DC-BD56-79A5-F982-1FCE6A60569E}" status="resolved" created="2022-06-09T00:01:26.811" complete="100000">
    <pc:sldMkLst xmlns:pc="http://schemas.microsoft.com/office/powerpoint/2013/main/command">
      <pc:docMk/>
      <pc:sldMk cId="3885115724" sldId="447"/>
    </pc:sldMkLst>
    <p188:txBody>
      <a:bodyPr/>
      <a:lstStyle/>
      <a:p>
        <a:r>
          <a:rPr lang="en-US"/>
          <a:t>Left column, first sub-bullet, I replaced "Trades" with "Training areas"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121EDF2D-9761-4977-85F8-28B9D60E619A}" type="datetimeFigureOut">
              <a:rPr lang="en-US" smtClean="0"/>
              <a:pPr/>
              <a:t>3/2/2023</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10408851-5D0B-4604-9E06-4F737DCE1F61}" type="slidenum">
              <a:rPr lang="en-US" smtClean="0"/>
              <a:pPr/>
              <a:t>‹#›</a:t>
            </a:fld>
            <a:endParaRPr lang="en-US"/>
          </a:p>
        </p:txBody>
      </p:sp>
    </p:spTree>
    <p:extLst>
      <p:ext uri="{BB962C8B-B14F-4D97-AF65-F5344CB8AC3E}">
        <p14:creationId xmlns:p14="http://schemas.microsoft.com/office/powerpoint/2010/main" val="3647126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70339" y="1"/>
            <a:ext cx="3038475" cy="466725"/>
          </a:xfrm>
          <a:prstGeom prst="rect">
            <a:avLst/>
          </a:prstGeom>
        </p:spPr>
        <p:txBody>
          <a:bodyPr vert="horz" lIns="91427" tIns="45713" rIns="91427" bIns="45713" rtlCol="0"/>
          <a:lstStyle>
            <a:lvl1pPr algn="r">
              <a:defRPr sz="1200"/>
            </a:lvl1pPr>
          </a:lstStyle>
          <a:p>
            <a:fld id="{186A80DE-D399-46AE-8EDA-9C4B3411ACA4}" type="datetimeFigureOut">
              <a:rPr lang="en-US" smtClean="0"/>
              <a:pPr/>
              <a:t>3/2/2023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27" tIns="45713" rIns="91427" bIns="45713" rtlCol="0" anchor="b"/>
          <a:lstStyle>
            <a:lvl1pPr algn="r">
              <a:defRPr sz="1200"/>
            </a:lvl1pPr>
          </a:lstStyle>
          <a:p>
            <a:fld id="{83FB95D8-32F6-4251-B6DD-11C28173D8A4}" type="slidenum">
              <a:rPr lang="en-US" smtClean="0"/>
              <a:pPr/>
              <a:t>‹#›</a:t>
            </a:fld>
            <a:endParaRPr lang="en-US"/>
          </a:p>
        </p:txBody>
      </p:sp>
    </p:spTree>
    <p:extLst>
      <p:ext uri="{BB962C8B-B14F-4D97-AF65-F5344CB8AC3E}">
        <p14:creationId xmlns:p14="http://schemas.microsoft.com/office/powerpoint/2010/main" val="466161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a:t>Thanks to everyone for joining us.  Today’s training topic is about media outreach. My name is Javier Solano, and I work for MP&amp;F Strategic Communications. </a:t>
            </a:r>
          </a:p>
          <a:p>
            <a:pPr defTabSz="914266">
              <a:defRPr/>
            </a:pPr>
            <a:endParaRPr lang="en-US"/>
          </a:p>
          <a:p>
            <a:pPr defTabSz="914266">
              <a:defRPr/>
            </a:pPr>
            <a:r>
              <a:rPr lang="en-US"/>
              <a:t>We are the national communications contractor for Job Corps, and are responsible for creating the program’s national recruitment materials and coordinating its national advertising campaign. And we manage Job Corps’ social media accounts on Facebook, YouTube, Instagram and Twitter. We also offer regular trainings like this one to make sure staff like you have the tools and resources you need to support your recruiting efforts. </a:t>
            </a:r>
            <a:endParaRPr lang="en-US">
              <a:cs typeface="Calibri"/>
            </a:endParaRPr>
          </a:p>
          <a:p>
            <a:pPr defTabSz="914266">
              <a:defRPr/>
            </a:pPr>
            <a:endParaRPr lang="en-US"/>
          </a:p>
          <a:p>
            <a:pPr defTabSz="914266">
              <a:defRPr/>
            </a:pPr>
            <a:r>
              <a:rPr lang="en-US"/>
              <a:t>The webinar should last about 45 minutes, and there will be time for questions at the end; but feel free to type a question in the chat box at the bottom of your screen at any time.  We have someone monitoring the chat box throughout the webinar. </a:t>
            </a:r>
            <a:endParaRPr lang="en-US">
              <a:cs typeface="Calibri"/>
            </a:endParaRPr>
          </a:p>
          <a:p>
            <a:pPr defTabSz="914266">
              <a:defRPr/>
            </a:pPr>
            <a:endParaRPr lang="en-US"/>
          </a:p>
          <a:p>
            <a:pPr defTabSz="914266">
              <a:defRPr/>
            </a:pPr>
            <a:r>
              <a:rPr lang="en-US"/>
              <a:t>I understand some of you on the line may be longtime Job Corps veterans, while others may be brand-new to the program. Either way, we hope you’ll learn some valuable information and what media outreach resources are available to you. </a:t>
            </a:r>
          </a:p>
          <a:p>
            <a:pPr defTabSz="914266">
              <a:defRPr/>
            </a:pPr>
            <a:endParaRPr lang="en-US">
              <a:cs typeface="Calibri"/>
            </a:endParaRPr>
          </a:p>
          <a:p>
            <a:pPr defTabSz="914266">
              <a:defRPr/>
            </a:pPr>
            <a:r>
              <a:rPr lang="en-US">
                <a:cs typeface="Calibri"/>
              </a:rPr>
              <a:t>If there is an overarching message to this presentation, it’s this: You have the green light to pursue media relations. You have the full support of the National Office and the Department of Labor to tell your story. As long as you follow the process. Because there is a process involved. And that’s what we’re talking about here. </a:t>
            </a:r>
          </a:p>
          <a:p>
            <a:pPr defTabSz="914266">
              <a:defRPr/>
            </a:pPr>
            <a:endParaRPr lang="en-US"/>
          </a:p>
          <a:p>
            <a:pPr defTabSz="914266">
              <a:defRPr/>
            </a:pPr>
            <a:r>
              <a:rPr lang="en-US"/>
              <a:t>This PowerPoint is going to cover a lot of information. It will be posted on Job Corps’ Materials Marketplace, so you can download it for future reference if you’d like.   </a:t>
            </a:r>
            <a:endParaRPr lang="en-US">
              <a:cs typeface="Calibri"/>
            </a:endParaRPr>
          </a:p>
          <a:p>
            <a:pPr defTabSz="914266">
              <a:defRPr/>
            </a:pPr>
            <a:endParaRPr lang="en-US">
              <a:cs typeface="Calibri"/>
            </a:endParaRPr>
          </a:p>
        </p:txBody>
      </p:sp>
      <p:sp>
        <p:nvSpPr>
          <p:cNvPr id="4" name="Slide Number Placeholder 3"/>
          <p:cNvSpPr>
            <a:spLocks noGrp="1"/>
          </p:cNvSpPr>
          <p:nvPr>
            <p:ph type="sldNum" sz="quarter" idx="10"/>
          </p:nvPr>
        </p:nvSpPr>
        <p:spPr/>
        <p:txBody>
          <a:bodyPr/>
          <a:lstStyle/>
          <a:p>
            <a:fld id="{83FB95D8-32F6-4251-B6DD-11C28173D8A4}" type="slidenum">
              <a:rPr lang="en-US" smtClean="0"/>
              <a:pPr/>
              <a:t>1</a:t>
            </a:fld>
            <a:endParaRPr lang="en-US"/>
          </a:p>
        </p:txBody>
      </p:sp>
    </p:spTree>
    <p:extLst>
      <p:ext uri="{BB962C8B-B14F-4D97-AF65-F5344CB8AC3E}">
        <p14:creationId xmlns:p14="http://schemas.microsoft.com/office/powerpoint/2010/main" val="1309245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Let’s start with the media of yesterday. This slide is a look at the giants of the 20</a:t>
            </a:r>
            <a:r>
              <a:rPr lang="en-US" sz="18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1800">
                <a:effectLst/>
                <a:latin typeface="Calibri" panose="020F0502020204030204" pitchFamily="34" charset="0"/>
                <a:ea typeface="Calibri" panose="020F0502020204030204" pitchFamily="34" charset="0"/>
                <a:cs typeface="Times New Roman" panose="02020603050405020304" pitchFamily="18" charset="0"/>
              </a:rPr>
              <a:t> century. In our lifetimes, some of you probably remember a day when there only three TV channels, maybe four if you had a UHF. You got up to change the channel. Your hometown had a daily paper, and almost everybody read it or at least a section of it. My section was sports.   </a:t>
            </a:r>
            <a:r>
              <a:rPr lang="en-US" b="1">
                <a:latin typeface="Calibri"/>
                <a:cs typeface="Calibri"/>
              </a:rPr>
              <a:t> </a:t>
            </a:r>
            <a:endParaRPr lang="en-US" b="1">
              <a:latin typeface="Calibri" panose="020F0502020204030204" pitchFamily="34" charset="0"/>
            </a:endParaRPr>
          </a:p>
          <a:p>
            <a:pPr algn="l"/>
            <a:endParaRPr lang="en-US" b="1">
              <a:latin typeface="Calibri" panose="020F0502020204030204" pitchFamily="34" charset="0"/>
            </a:endParaRPr>
          </a:p>
          <a:p>
            <a:r>
              <a:rPr lang="en-US" b="1">
                <a:latin typeface="Calibri"/>
                <a:cs typeface="Calibri"/>
              </a:rPr>
              <a:t>Some Characteristics: </a:t>
            </a:r>
            <a:endParaRPr lang="en-US" b="1">
              <a:latin typeface="Calibri" panose="020F0502020204030204" pitchFamily="34" charset="0"/>
              <a:cs typeface="Calibri"/>
            </a:endParaRPr>
          </a:p>
          <a:p>
            <a:pPr marL="349250" indent="-349250">
              <a:buFont typeface="Arial" panose="020B0604020202020204" pitchFamily="34" charset="0"/>
              <a:buChar char="•"/>
            </a:pPr>
            <a:r>
              <a:rPr lang="en-US">
                <a:latin typeface="Calibri"/>
                <a:cs typeface="Calibri"/>
              </a:rPr>
              <a:t>These were knowledgeable reporters who dominated their media.</a:t>
            </a:r>
            <a:endParaRPr lang="en-US">
              <a:latin typeface="Calibri" panose="020F0502020204030204" pitchFamily="34" charset="0"/>
              <a:cs typeface="Calibri"/>
            </a:endParaRPr>
          </a:p>
          <a:p>
            <a:pPr marL="349250" indent="-349250">
              <a:buFont typeface="Arial" panose="020B0604020202020204" pitchFamily="34" charset="0"/>
              <a:buChar char="•"/>
            </a:pPr>
            <a:r>
              <a:rPr lang="en-US">
                <a:latin typeface="Calibri"/>
                <a:cs typeface="Calibri"/>
              </a:rPr>
              <a:t>They spoke to large audiences.</a:t>
            </a:r>
            <a:endParaRPr lang="en-US">
              <a:latin typeface="Calibri" panose="020F0502020204030204" pitchFamily="34" charset="0"/>
              <a:cs typeface="Calibri"/>
            </a:endParaRPr>
          </a:p>
          <a:p>
            <a:pPr marL="349250" indent="-349250">
              <a:buFont typeface="Arial" panose="020B0604020202020204" pitchFamily="34" charset="0"/>
              <a:buChar char="•"/>
            </a:pPr>
            <a:r>
              <a:rPr lang="en-US">
                <a:latin typeface="Calibri"/>
                <a:cs typeface="Calibri"/>
              </a:rPr>
              <a:t>They were very influential with the general public and government leaders.</a:t>
            </a:r>
            <a:endParaRPr lang="en-US">
              <a:latin typeface="Calibri" panose="020F0502020204030204" pitchFamily="34" charset="0"/>
              <a:cs typeface="Calibri"/>
            </a:endParaRPr>
          </a:p>
          <a:p>
            <a:pPr marL="349250" indent="-349250">
              <a:buFont typeface="Arial" panose="020B0604020202020204" pitchFamily="34" charset="0"/>
              <a:buChar char="•"/>
            </a:pPr>
            <a:r>
              <a:rPr lang="en-US">
                <a:latin typeface="Calibri"/>
                <a:cs typeface="Calibri"/>
              </a:rPr>
              <a:t>In effect, most</a:t>
            </a:r>
            <a:r>
              <a:rPr lang="en-US" baseline="0">
                <a:latin typeface="Calibri"/>
                <a:cs typeface="Calibri"/>
              </a:rPr>
              <a:t> of the country was reading, listening and watching the same stuff.</a:t>
            </a:r>
          </a:p>
          <a:p>
            <a:pPr marL="0" indent="0">
              <a:buFont typeface="Arial" panose="020B0604020202020204" pitchFamily="34" charset="0"/>
              <a:buNone/>
            </a:pPr>
            <a:endParaRPr lang="en-US" baseline="0">
              <a:latin typeface="Calibri"/>
              <a:cs typeface="Calibri"/>
            </a:endParaRPr>
          </a:p>
          <a:p>
            <a:pPr marL="0" indent="0">
              <a:buFont typeface="Arial" panose="020B0604020202020204" pitchFamily="34" charset="0"/>
              <a:buNone/>
            </a:pPr>
            <a:r>
              <a:rPr lang="en-US" baseline="0">
                <a:latin typeface="Calibri"/>
                <a:cs typeface="Calibri"/>
              </a:rPr>
              <a:t>The advent of radio and then television changed the way we access information. But these media were still driven by a few dominant players. </a:t>
            </a:r>
          </a:p>
          <a:p>
            <a:pPr marL="349415" indent="-349415">
              <a:buFont typeface="Arial" panose="020B0604020202020204" pitchFamily="34" charset="0"/>
              <a:buChar char="•"/>
            </a:pPr>
            <a:endParaRPr lang="en-US" baseline="0">
              <a:latin typeface="Calibri" panose="020F0502020204030204" pitchFamily="34" charset="0"/>
            </a:endParaRPr>
          </a:p>
          <a:p>
            <a:pPr marL="0" indent="0">
              <a:buFont typeface="Arial" panose="020B0604020202020204" pitchFamily="34" charset="0"/>
              <a:buNone/>
            </a:pPr>
            <a:r>
              <a:rPr lang="en-US" baseline="0">
                <a:latin typeface="Calibri"/>
                <a:cs typeface="Calibri"/>
              </a:rPr>
              <a:t>That was yesterday. </a:t>
            </a:r>
            <a:endParaRPr lang="en-US">
              <a:latin typeface="Calibri"/>
              <a:cs typeface="Calibri"/>
            </a:endParaRPr>
          </a:p>
          <a:p>
            <a:pPr marL="349415" indent="-349415">
              <a:buFont typeface="Arial" panose="020B0604020202020204" pitchFamily="34" charset="0"/>
              <a:buChar char="•"/>
            </a:pPr>
            <a:endParaRPr lang="en-US"/>
          </a:p>
        </p:txBody>
      </p:sp>
    </p:spTree>
    <p:extLst>
      <p:ext uri="{BB962C8B-B14F-4D97-AF65-F5344CB8AC3E}">
        <p14:creationId xmlns:p14="http://schemas.microsoft.com/office/powerpoint/2010/main" val="2671672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buFont typeface="Arial" panose="020B0604020202020204" pitchFamily="34" charset="0"/>
            </a:pPr>
            <a:r>
              <a:rPr lang="en-US"/>
              <a:t>This is today. </a:t>
            </a:r>
          </a:p>
          <a:p>
            <a:pPr marL="349415" indent="-349415">
              <a:buFont typeface="Arial" panose="020B0604020202020204" pitchFamily="34" charset="0"/>
              <a:buChar char="•"/>
            </a:pPr>
            <a:endParaRPr lang="en-US"/>
          </a:p>
          <a:p>
            <a:pPr marL="349250" indent="-349250">
              <a:buFont typeface="Arial" panose="020B0604020202020204" pitchFamily="34" charset="0"/>
              <a:buChar char="•"/>
            </a:pPr>
            <a:r>
              <a:rPr lang="en-US"/>
              <a:t>The news is fragmented into many specialized streams. Instead of subscribing to the old daily newspaper to get more sports info, maybe I subscribe to The Athletic instead.</a:t>
            </a:r>
            <a:endParaRPr lang="en-US">
              <a:cs typeface="Calibri"/>
            </a:endParaRPr>
          </a:p>
          <a:p>
            <a:pPr marL="349250" indent="-349250">
              <a:buFont typeface="Arial" panose="020B0604020202020204" pitchFamily="34" charset="0"/>
              <a:buChar char="•"/>
            </a:pPr>
            <a:r>
              <a:rPr lang="en-US"/>
              <a:t>More outlets. Not necessarily more reporters. And by reporters, I mean people who actually dig for the news and not just comment on it. There are many of those in the digital age. </a:t>
            </a:r>
            <a:endParaRPr lang="en-US">
              <a:cs typeface="Calibri"/>
            </a:endParaRPr>
          </a:p>
          <a:p>
            <a:pPr marL="349250" indent="-349250">
              <a:buFont typeface="Arial" panose="020B0604020202020204" pitchFamily="34" charset="0"/>
              <a:buChar char="•"/>
            </a:pPr>
            <a:r>
              <a:rPr lang="en-US"/>
              <a:t>The news cycle is 24/7, whenever you can post.</a:t>
            </a:r>
            <a:endParaRPr lang="en-US">
              <a:cs typeface="Calibri"/>
            </a:endParaRPr>
          </a:p>
          <a:p>
            <a:pPr marL="349250" indent="-349250">
              <a:buFont typeface="Arial" panose="020B0604020202020204" pitchFamily="34" charset="0"/>
              <a:buChar char="•"/>
            </a:pPr>
            <a:r>
              <a:rPr lang="en-US"/>
              <a:t>There’s constant sharing across social networks, where stories can go viral.</a:t>
            </a:r>
            <a:endParaRPr lang="en-US">
              <a:cs typeface="Calibri"/>
            </a:endParaRPr>
          </a:p>
          <a:p>
            <a:pPr marL="349250" indent="-349250">
              <a:buFont typeface="Arial" panose="020B0604020202020204" pitchFamily="34" charset="0"/>
              <a:buChar char="•"/>
            </a:pPr>
            <a:r>
              <a:rPr lang="en-US"/>
              <a:t>There are so many options that it’s easy to find echo chambers – people tend to gravitate to the media that reflects their own point of view.</a:t>
            </a:r>
            <a:endParaRPr lang="en-US">
              <a:cs typeface="Calibri"/>
            </a:endParaRPr>
          </a:p>
          <a:p>
            <a:pPr marL="349250" indent="-349250">
              <a:buFont typeface="Arial" panose="020B0604020202020204" pitchFamily="34" charset="0"/>
              <a:buChar char="•"/>
            </a:pPr>
            <a:r>
              <a:rPr lang="en-US"/>
              <a:t>Every person has the capacity to be their own media channel. Think</a:t>
            </a:r>
            <a:r>
              <a:rPr lang="en-US" baseline="0"/>
              <a:t> about how stories break these days and how </a:t>
            </a:r>
            <a:r>
              <a:rPr lang="en-US"/>
              <a:t>they </a:t>
            </a:r>
            <a:r>
              <a:rPr lang="en-US" baseline="0"/>
              <a:t>spread. The social media storm doesn’t follow a news story. It’s the other way around. Media use social to see where the conversation is and even what the news is.</a:t>
            </a:r>
            <a:r>
              <a:rPr lang="en-US"/>
              <a:t> </a:t>
            </a:r>
            <a:endParaRPr lang="en-US">
              <a:cs typeface="Calibri"/>
            </a:endParaRPr>
          </a:p>
          <a:p>
            <a:pPr marL="349250" indent="-349250">
              <a:buFont typeface="Arial" panose="020B0604020202020204" pitchFamily="34" charset="0"/>
              <a:buChar char="•"/>
              <a:defRPr/>
            </a:pPr>
            <a:r>
              <a:rPr lang="en-US"/>
              <a:t>To the extent that young people are getting the news at all, they’re getting it through social, which doesn’t cost a thing. </a:t>
            </a:r>
            <a:endParaRPr lang="en-US">
              <a:cs typeface="Calibri"/>
            </a:endParaRPr>
          </a:p>
          <a:p>
            <a:pPr marL="349250" indent="-349250">
              <a:buFont typeface="Arial" panose="020B0604020202020204" pitchFamily="34" charset="0"/>
              <a:buChar char="•"/>
              <a:defRPr/>
            </a:pPr>
            <a:r>
              <a:rPr lang="en-US"/>
              <a:t>The advertising that used to sustain newspapers and make them really cheap to buy … virtually all of that has left the barn and gone to social. </a:t>
            </a:r>
            <a:endParaRPr lang="en-US">
              <a:cs typeface="Calibri"/>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And as a result, a lot of the newspapers of our childhood have gone away.</a:t>
            </a:r>
          </a:p>
          <a:p>
            <a:pPr marL="349415" indent="-349415">
              <a:buFont typeface="Arial" panose="020B0604020202020204" pitchFamily="34" charset="0"/>
              <a:buChar char="•"/>
            </a:pPr>
            <a:endParaRPr lang="en-US"/>
          </a:p>
          <a:p>
            <a:endParaRPr lang="en-US"/>
          </a:p>
        </p:txBody>
      </p:sp>
    </p:spTree>
    <p:extLst>
      <p:ext uri="{BB962C8B-B14F-4D97-AF65-F5344CB8AC3E}">
        <p14:creationId xmlns:p14="http://schemas.microsoft.com/office/powerpoint/2010/main" val="942075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a:t>This is a map from UNC’s journalism school, which has been tracking the contraction of the newspaper industry for many years now. </a:t>
            </a:r>
          </a:p>
          <a:p>
            <a:endParaRPr lang="en-US"/>
          </a:p>
          <a:p>
            <a:r>
              <a:rPr lang="en-US"/>
              <a:t>Since 2005, some 2,500 newspapers have closed. In a 15-year span, between 2005 and 2020, one-quarter of all U.S. newspapers and half of all local reporters disappeared, impacting more than 1,800 communities across the country. At this pace, we’re on track to lose one-third of all U.S. newspapers by 2025. And the ones that are left are shells of their former selves (unless you’re the New York Times, Washington Post or Wall Street Journal). </a:t>
            </a:r>
            <a:endParaRPr lang="en-US">
              <a:cs typeface="Calibri"/>
            </a:endParaRPr>
          </a:p>
          <a:p>
            <a:pPr>
              <a:defRPr/>
            </a:pPr>
            <a:endParaRPr lang="en-US">
              <a:solidFill>
                <a:srgbClr val="3C4043"/>
              </a:solidFill>
              <a:highlight>
                <a:srgbClr val="FFFFFF"/>
              </a:highlight>
              <a:latin typeface="Roboto"/>
              <a:ea typeface="Roboto"/>
              <a:cs typeface="Roboto"/>
              <a:sym typeface="Roboto"/>
            </a:endParaRPr>
          </a:p>
          <a:p>
            <a:pPr>
              <a:defRPr/>
            </a:pPr>
            <a:r>
              <a:rPr lang="en-US">
                <a:solidFill>
                  <a:srgbClr val="3C4043"/>
                </a:solidFill>
                <a:highlight>
                  <a:srgbClr val="FFFFFF"/>
                </a:highlight>
                <a:latin typeface="Roboto"/>
                <a:ea typeface="Roboto"/>
                <a:cs typeface="Roboto"/>
                <a:sym typeface="Roboto"/>
              </a:rPr>
              <a:t>OK, so what? What’s the danger? What do we lose when we lose local media? Some of the impacts are a loss of civics. Lower engagement with local issues and elections. More attention to national news, where polarization is nonstop. </a:t>
            </a:r>
            <a:endParaRPr lang="en-US">
              <a:solidFill>
                <a:srgbClr val="3C4043"/>
              </a:solidFill>
              <a:highlight>
                <a:srgbClr val="FFFFFF"/>
              </a:highlight>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3C4043"/>
              </a:solidFill>
              <a:highlight>
                <a:srgbClr val="FFFFFF"/>
              </a:highlight>
              <a:latin typeface="Roboto"/>
              <a:ea typeface="Roboto"/>
              <a:cs typeface="Roboto"/>
              <a:sym typeface="Roboto"/>
            </a:endParaRPr>
          </a:p>
          <a:p>
            <a:pPr>
              <a:defRPr/>
            </a:pPr>
            <a:r>
              <a:rPr lang="en-US">
                <a:solidFill>
                  <a:srgbClr val="3C4043"/>
                </a:solidFill>
                <a:highlight>
                  <a:srgbClr val="FFFFFF"/>
                </a:highlight>
                <a:latin typeface="Roboto"/>
                <a:ea typeface="Roboto"/>
                <a:cs typeface="Roboto"/>
                <a:sym typeface="Roboto"/>
              </a:rPr>
              <a:t>And add to that, fewer opportunities to engage mainstream media reporters on topics like Job Corps because there are fewer reporters, and the ones that are left are stretched thin. Instead of one beat, like education, reporters are balancing three or four. </a:t>
            </a:r>
            <a:endParaRPr lang="en-US">
              <a:solidFill>
                <a:srgbClr val="3C4043"/>
              </a:solidFill>
              <a:highlight>
                <a:srgbClr val="FFFFFF"/>
              </a:highlight>
              <a:latin typeface="Roboto"/>
              <a:ea typeface="Roboto"/>
              <a:cs typeface="Roboto"/>
            </a:endParaRPr>
          </a:p>
          <a:p>
            <a:pPr marL="0" lvl="0" indent="0" algn="l" rtl="0">
              <a:spcBef>
                <a:spcPts val="0"/>
              </a:spcBef>
              <a:spcAft>
                <a:spcPts val="0"/>
              </a:spcAft>
              <a:buNone/>
            </a:pPr>
            <a:endParaRPr lang="en-US" sz="1200" b="1">
              <a:solidFill>
                <a:schemeClr val="lt1"/>
              </a:solidFill>
              <a:latin typeface="Franklin Gothic"/>
              <a:ea typeface="Catamaran"/>
              <a:cs typeface="Catamaran"/>
              <a:sym typeface="Catamaran"/>
            </a:endParaRPr>
          </a:p>
        </p:txBody>
      </p:sp>
    </p:spTree>
    <p:extLst>
      <p:ext uri="{BB962C8B-B14F-4D97-AF65-F5344CB8AC3E}">
        <p14:creationId xmlns:p14="http://schemas.microsoft.com/office/powerpoint/2010/main" val="2077774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Despite all that, I think you should take the shot and invest some time in media outreach. Here’s why.</a:t>
            </a:r>
            <a:br>
              <a:rPr lang="en-US" sz="1800">
                <a:effectLst/>
                <a:latin typeface="Calibri" panose="020F0502020204030204" pitchFamily="34" charset="0"/>
                <a:ea typeface="Calibri" panose="020F0502020204030204" pitchFamily="34" charset="0"/>
                <a:cs typeface="Times New Roman" panose="02020603050405020304" pitchFamily="18" charset="0"/>
              </a:rPr>
            </a:b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It’s one way to build some credibility. Yes, the consumers of this media are way out of the Job Corps-eligible age range. You’re talking to older people here. But they influence your target audience. So don’t worry if only 15 people saw the story. Maybe they’re the right 15 people. And once you have the link, you can grow that audience by sharing it with lots of people. </a:t>
            </a:r>
          </a:p>
          <a:p>
            <a:pPr marL="0" marR="0">
              <a:lnSpc>
                <a:spcPct val="107000"/>
              </a:lnSpc>
              <a:spcBef>
                <a:spcPts val="0"/>
              </a:spcBef>
              <a:spcAft>
                <a:spcPts val="800"/>
              </a:spcAft>
            </a:pPr>
            <a:br>
              <a:rPr lang="en-US" sz="1800">
                <a:effectLst/>
                <a:latin typeface="Calibri" panose="020F0502020204030204" pitchFamily="34" charset="0"/>
                <a:ea typeface="Calibri" panose="020F0502020204030204" pitchFamily="34" charset="0"/>
                <a:cs typeface="Times New Roman" panose="02020603050405020304" pitchFamily="18" charset="0"/>
              </a:rPr>
            </a:br>
            <a:r>
              <a:rPr lang="en-US" sz="1800">
                <a:effectLst/>
                <a:latin typeface="Calibri" panose="020F0502020204030204" pitchFamily="34" charset="0"/>
                <a:ea typeface="Calibri" panose="020F0502020204030204" pitchFamily="34" charset="0"/>
                <a:cs typeface="Times New Roman" panose="02020603050405020304" pitchFamily="18" charset="0"/>
              </a:rPr>
              <a:t>Obviously there’s a need. We’ve got empty beds. So every little bit of positive outreach helps.</a:t>
            </a:r>
          </a:p>
          <a:p>
            <a:pPr marL="0" marR="0">
              <a:lnSpc>
                <a:spcPct val="107000"/>
              </a:lnSpc>
              <a:spcBef>
                <a:spcPts val="0"/>
              </a:spcBef>
              <a:spcAft>
                <a:spcPts val="800"/>
              </a:spcAft>
            </a:pPr>
            <a:br>
              <a:rPr lang="en-US" sz="1800">
                <a:effectLst/>
                <a:latin typeface="Calibri" panose="020F0502020204030204" pitchFamily="34" charset="0"/>
                <a:ea typeface="Calibri" panose="020F0502020204030204" pitchFamily="34" charset="0"/>
                <a:cs typeface="Times New Roman" panose="02020603050405020304" pitchFamily="18" charset="0"/>
              </a:rPr>
            </a:br>
            <a:r>
              <a:rPr lang="en-US" sz="1800">
                <a:effectLst/>
                <a:latin typeface="Calibri" panose="020F0502020204030204" pitchFamily="34" charset="0"/>
                <a:ea typeface="Calibri" panose="020F0502020204030204" pitchFamily="34" charset="0"/>
                <a:cs typeface="Times New Roman" panose="02020603050405020304" pitchFamily="18" charset="0"/>
              </a:rPr>
              <a:t>And I think Job Corps has some built-in advantages when it comes time to pitch the media. You represent a hard-to-reach audience. You are the intersection of education and workforce, both very much top-of-mind in today’s news cycle. To the extent that media are trying to do a much better job at reflecting the diverse voices in their community, Job Corps has a lot to offer. That includes good video and audio, which are important to digital media.</a:t>
            </a:r>
          </a:p>
          <a:p>
            <a:pPr marL="0" marR="0">
              <a:lnSpc>
                <a:spcPct val="107000"/>
              </a:lnSpc>
              <a:spcBef>
                <a:spcPts val="0"/>
              </a:spcBef>
              <a:spcAft>
                <a:spcPts val="800"/>
              </a:spcAft>
            </a:pPr>
            <a:br>
              <a:rPr lang="en-US" sz="1800">
                <a:effectLst/>
                <a:latin typeface="Calibri" panose="020F0502020204030204" pitchFamily="34" charset="0"/>
                <a:ea typeface="Calibri" panose="020F0502020204030204" pitchFamily="34" charset="0"/>
                <a:cs typeface="Times New Roman" panose="02020603050405020304" pitchFamily="18" charset="0"/>
              </a:rPr>
            </a:br>
            <a:r>
              <a:rPr lang="en-US" sz="1800">
                <a:effectLst/>
                <a:latin typeface="Calibri" panose="020F0502020204030204" pitchFamily="34" charset="0"/>
                <a:ea typeface="Calibri" panose="020F0502020204030204" pitchFamily="34" charset="0"/>
                <a:cs typeface="Times New Roman" panose="02020603050405020304" pitchFamily="18" charset="0"/>
              </a:rPr>
              <a:t>And last but not least, you have a lot of success stories. People who come from nothing and are making something. The homeless. Foster kids. Most media love comeback stories, and you guys have lots of them. … One note on setting up student interviews, once you have approval. Advise media organizations that Job Corps prefers they only interview students 18 years of age and older. It’s in that parenthetical on the slide. </a:t>
            </a:r>
          </a:p>
          <a:p>
            <a:endParaRPr lang="en-US">
              <a:cs typeface="Calibri"/>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13</a:t>
            </a:fld>
            <a:endParaRPr lang="en-US"/>
          </a:p>
        </p:txBody>
      </p:sp>
    </p:spTree>
    <p:extLst>
      <p:ext uri="{BB962C8B-B14F-4D97-AF65-F5344CB8AC3E}">
        <p14:creationId xmlns:p14="http://schemas.microsoft.com/office/powerpoint/2010/main" val="12645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OK, I started with the dry stuff, the approval loop, because it’s very important … and maybe it’s hard to appreciate how important it is unless you’ve been in a crisis. When you’ve got hundreds of young adults in a residential training program, whether it’s called college or Job Corps, you’re never too far from a crisis. But you’re also never too far from amazing, incredible, inspirational stories.</a:t>
            </a:r>
          </a:p>
          <a:p>
            <a:endParaRPr lang="en-US" altLang="en-US"/>
          </a:p>
          <a:p>
            <a:r>
              <a:rPr lang="en-US" altLang="en-US"/>
              <a:t>Media relations is a mixed bag, pitching the good and mitigating the bad. It’s a very important job. Yes, OPA is the public voice of Job Corps, and they handle the messaging. But that doesn’t mean you don’t have a voice, and that doesn’t mean you can’t enable opportunities through proactive media relations. </a:t>
            </a:r>
            <a:endParaRPr lang="en-US" altLang="en-US">
              <a:cs typeface="Calibri"/>
            </a:endParaRPr>
          </a:p>
          <a:p>
            <a:endParaRPr lang="en-US" altLang="en-US"/>
          </a:p>
          <a:p>
            <a:r>
              <a:rPr lang="en-US" altLang="en-US"/>
              <a:t>There are some of you on the line who are very experienced in this area. And there are some of you who may be learning this stuff on the fly. </a:t>
            </a:r>
            <a:endParaRPr lang="en-US" altLang="en-US">
              <a:cs typeface="Calibri"/>
            </a:endParaRPr>
          </a:p>
          <a:p>
            <a:endParaRPr lang="en-US" altLang="en-US"/>
          </a:p>
          <a:p>
            <a:r>
              <a:rPr lang="en-US" altLang="en-US"/>
              <a:t>To help both groups, I’m going to run through five things I’d do if I were sitting where you are, my first day on the job as the BCL or another staff member who wears many hats, one of them being communications.  </a:t>
            </a:r>
            <a:endParaRPr lang="en-US" altLang="en-US">
              <a:cs typeface="Calibri"/>
            </a:endParaRPr>
          </a:p>
          <a:p>
            <a:pPr defTabSz="914266">
              <a:defRPr/>
            </a:pPr>
            <a:endParaRPr lang="en-US">
              <a:cs typeface="Calibri"/>
            </a:endParaRPr>
          </a:p>
          <a:p>
            <a:pPr defTabSz="914266">
              <a:defRPr/>
            </a:pPr>
            <a:endParaRPr lang="en-US">
              <a:cs typeface="Calibri"/>
            </a:endParaRPr>
          </a:p>
          <a:p>
            <a:pPr defTabSz="914266">
              <a:defRPr/>
            </a:pPr>
            <a:endParaRPr lang="en-US">
              <a:cs typeface="Calibri"/>
            </a:endParaRPr>
          </a:p>
          <a:p>
            <a:pPr defTabSz="914266">
              <a:defRPr/>
            </a:pPr>
            <a:endParaRPr lang="en-US">
              <a:cs typeface="Calibri"/>
            </a:endParaRPr>
          </a:p>
        </p:txBody>
      </p:sp>
      <p:sp>
        <p:nvSpPr>
          <p:cNvPr id="4" name="Slide Number Placeholder 3"/>
          <p:cNvSpPr>
            <a:spLocks noGrp="1"/>
          </p:cNvSpPr>
          <p:nvPr>
            <p:ph type="sldNum" sz="quarter" idx="10"/>
          </p:nvPr>
        </p:nvSpPr>
        <p:spPr/>
        <p:txBody>
          <a:bodyPr/>
          <a:lstStyle/>
          <a:p>
            <a:fld id="{83FB95D8-32F6-4251-B6DD-11C28173D8A4}" type="slidenum">
              <a:rPr lang="en-US" smtClean="0"/>
              <a:pPr/>
              <a:t>14</a:t>
            </a:fld>
            <a:endParaRPr lang="en-US"/>
          </a:p>
        </p:txBody>
      </p:sp>
    </p:spTree>
    <p:extLst>
      <p:ext uri="{BB962C8B-B14F-4D97-AF65-F5344CB8AC3E}">
        <p14:creationId xmlns:p14="http://schemas.microsoft.com/office/powerpoint/2010/main" val="4138885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first thing I’d do is know who I’m talking to. We’re talking about building a media list here. Most of you probably have this already, but I’d encourage you to make this as detailed as possible. This isn’t just a list of names and e-mail addresses. If you set it up correctly, this document will guide your media relations efforts moving forward because it includes some detail: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 What are the best times to reach the reporter?</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 How do they like to be contacted? Phone? E-mail?</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 Have they ever been on center before?</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 If they have, what did their last story about Job Corps look like? Was it positive or negative?</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 You can even add some detail about likes, dislikes and what they’re working on right now.</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When you’ve got something like this, it’s easier to focus your attention strategically, spread the love a little bit, target folks who are friends of the program or who haven’t been there in a while. If they’ve never been, you have an opportunity to plant a first impression.</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list itself is something you can cobble together from visiting media websites and collecting contact information. Or you can use a list-building program. MP&amp;F has one of those. If you want us to build you a media list, just let us know.</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This list should include business and education reporters from the various media: television, print, radio, digital. It should be local folks, obviously; but if your center is in a remote location, I would include the nearest large city’s media. Don’t forget about niche publications that have smaller audiences but may be more targeted. Think about publications that serve Latino or Black audiences, for example.</a:t>
            </a:r>
          </a:p>
          <a:p>
            <a:endParaRPr lang="en-US">
              <a:cs typeface="Calibri"/>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15</a:t>
            </a:fld>
            <a:endParaRPr lang="en-US"/>
          </a:p>
        </p:txBody>
      </p:sp>
    </p:spTree>
    <p:extLst>
      <p:ext uri="{BB962C8B-B14F-4D97-AF65-F5344CB8AC3E}">
        <p14:creationId xmlns:p14="http://schemas.microsoft.com/office/powerpoint/2010/main" val="53498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OK, so if we’ve already covered who we want to talk to, let’s discuss what we want to talk about. </a:t>
            </a:r>
          </a:p>
          <a:p>
            <a:endParaRPr lang="en-US" altLang="en-US"/>
          </a:p>
          <a:p>
            <a:r>
              <a:rPr lang="en-US" altLang="en-US"/>
              <a:t>I’d work on my calendar and event schedule as the second step, but it’s more than open houses and graduations. Signing Day is a good example. Also Career Fairs, certain community service projects, the launch of new programs or facilities.</a:t>
            </a:r>
            <a:endParaRPr lang="en-US" altLang="en-US">
              <a:cs typeface="Calibri"/>
            </a:endParaRPr>
          </a:p>
          <a:p>
            <a:endParaRPr lang="en-US" altLang="en-US"/>
          </a:p>
          <a:p>
            <a:r>
              <a:rPr lang="en-US" altLang="en-US"/>
              <a:t>These are all calendar items, and once you have this list together, you’ll see some good opportunities to invite media on center or flag an off-center event that might be of interest to media. Something where they can see the program in action.</a:t>
            </a:r>
          </a:p>
          <a:p>
            <a:endParaRPr lang="en-US" altLang="en-US">
              <a:cs typeface="Calibri"/>
            </a:endParaRPr>
          </a:p>
          <a:p>
            <a:r>
              <a:rPr lang="en-US" altLang="en-US">
                <a:cs typeface="Calibri"/>
              </a:rPr>
              <a:t>The format for an invitation can be a simple email, but oftentimes for bigger events we use a media advisory. This is a formatted document, not much different than an Evite. It’s basic information – who, what, when, where and why – with contact information and RSVP info at the bottom. These are usually no more than one page of a Word document. </a:t>
            </a:r>
          </a:p>
          <a:p>
            <a:endParaRPr lang="en-US" altLang="en-US">
              <a:cs typeface="Calibri"/>
            </a:endParaRPr>
          </a:p>
          <a:p>
            <a:r>
              <a:rPr lang="en-US" altLang="en-US">
                <a:cs typeface="Calibri"/>
              </a:rPr>
              <a:t>A news release is a summary of an event that already took place, or a summary of an official announcement. Basically this is the document that shares the news, whatever the news is. These are also not very long, usually a page, sometimes two. They almost always include a quote. They’re written very much in the style of a news story you might read on the website.</a:t>
            </a:r>
          </a:p>
          <a:p>
            <a:endParaRPr lang="en-US" altLang="en-US">
              <a:cs typeface="Calibri"/>
            </a:endParaRPr>
          </a:p>
          <a:p>
            <a:r>
              <a:rPr lang="en-US" altLang="en-US">
                <a:cs typeface="Calibri"/>
              </a:rPr>
              <a:t>Think of the advisory as the before, and the release as the after. One is an invitation. The other is a summary of what happened. </a:t>
            </a:r>
          </a:p>
          <a:p>
            <a:endParaRPr lang="en-US" altLang="en-US">
              <a:cs typeface="Calibri"/>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There are examples of media advisories and releases in the media outreach toolkit. You can find it in the toolkits section of the materials marketplace at jcmaterials.com.  </a:t>
            </a:r>
          </a:p>
          <a:p>
            <a:endParaRPr lang="en-US" altLang="en-US"/>
          </a:p>
          <a:p>
            <a:endParaRPr lang="en-US">
              <a:cs typeface="Calibri"/>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16</a:t>
            </a:fld>
            <a:endParaRPr lang="en-US"/>
          </a:p>
        </p:txBody>
      </p:sp>
    </p:spTree>
    <p:extLst>
      <p:ext uri="{BB962C8B-B14F-4D97-AF65-F5344CB8AC3E}">
        <p14:creationId xmlns:p14="http://schemas.microsoft.com/office/powerpoint/2010/main" val="3067064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I’m running through some examples of Job Corps stories in the media in 2022 and what this can look like for your center.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This one is about a new advanced training program at Jacksonville Job Corps, working with an employer to build a new worker pipeline to manufacture contact lenses.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That’s a very sticky story right now, and we see this trend everywhere. Businesses working directly with high schools, community colleges and training programs like Job Corps. All to address labor shortages and falling college enrollment rates. It’s a good time to pitch these new relationships to media. And it’s a good time for Job Corps to be having these conversations with local businesses. They’re looking for workers. Job Corps has them. </a:t>
            </a:r>
          </a:p>
        </p:txBody>
      </p:sp>
      <p:sp>
        <p:nvSpPr>
          <p:cNvPr id="4" name="Slide Number Placeholder 3"/>
          <p:cNvSpPr>
            <a:spLocks noGrp="1"/>
          </p:cNvSpPr>
          <p:nvPr>
            <p:ph type="sldNum" sz="quarter" idx="5"/>
          </p:nvPr>
        </p:nvSpPr>
        <p:spPr/>
        <p:txBody>
          <a:bodyPr/>
          <a:lstStyle/>
          <a:p>
            <a:fld id="{83FB95D8-32F6-4251-B6DD-11C28173D8A4}" type="slidenum">
              <a:rPr lang="en-US" smtClean="0"/>
              <a:pPr/>
              <a:t>17</a:t>
            </a:fld>
            <a:endParaRPr lang="en-US"/>
          </a:p>
        </p:txBody>
      </p:sp>
    </p:spTree>
    <p:extLst>
      <p:ext uri="{BB962C8B-B14F-4D97-AF65-F5344CB8AC3E}">
        <p14:creationId xmlns:p14="http://schemas.microsoft.com/office/powerpoint/2010/main" val="1617798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same type of story, except out of Hawaii. There is nothing new about the CVS partnership with Job Corps from a national sense. But it’s new in Hawaii, the story got some pickup and the center got some new students because of it.</a:t>
            </a:r>
          </a:p>
          <a:p>
            <a:endParaRPr lang="en-US"/>
          </a:p>
          <a:p>
            <a:r>
              <a:rPr lang="en-US"/>
              <a:t>I’m showing some of the reach numbers here, but bigger isn’t always better. You could be pitching a smaller media outlet, but its consumers may be more aligned with influencers for your target audience. </a:t>
            </a:r>
          </a:p>
        </p:txBody>
      </p:sp>
      <p:sp>
        <p:nvSpPr>
          <p:cNvPr id="4" name="Slide Number Placeholder 3"/>
          <p:cNvSpPr>
            <a:spLocks noGrp="1"/>
          </p:cNvSpPr>
          <p:nvPr>
            <p:ph type="sldNum" sz="quarter" idx="5"/>
          </p:nvPr>
        </p:nvSpPr>
        <p:spPr/>
        <p:txBody>
          <a:bodyPr/>
          <a:lstStyle/>
          <a:p>
            <a:fld id="{83FB95D8-32F6-4251-B6DD-11C28173D8A4}" type="slidenum">
              <a:rPr lang="en-US" smtClean="0"/>
              <a:pPr/>
              <a:t>18</a:t>
            </a:fld>
            <a:endParaRPr lang="en-US"/>
          </a:p>
        </p:txBody>
      </p:sp>
    </p:spTree>
    <p:extLst>
      <p:ext uri="{BB962C8B-B14F-4D97-AF65-F5344CB8AC3E}">
        <p14:creationId xmlns:p14="http://schemas.microsoft.com/office/powerpoint/2010/main" val="1164995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one here is an example of inventing news, in a way. It’s an example of taking a program-wide effort, calling it something, and then turning it into news.</a:t>
            </a:r>
          </a:p>
          <a:p>
            <a:endParaRPr lang="en-US"/>
          </a:p>
          <a:p>
            <a:r>
              <a:rPr lang="en-US"/>
              <a:t>Since everyone was pushing on the OBS front, we just gave the effort a name and turned it into a national release: Job Corps’ summer recruitment drive. </a:t>
            </a:r>
          </a:p>
          <a:p>
            <a:endParaRPr lang="en-US"/>
          </a:p>
          <a:p>
            <a:r>
              <a:rPr lang="en-US"/>
              <a:t>We worked with the National Office to do state-specific versions of this release and one for Puerto Rico. This was early May.</a:t>
            </a:r>
          </a:p>
          <a:p>
            <a:endParaRPr lang="en-US"/>
          </a:p>
          <a:p>
            <a:r>
              <a:rPr lang="en-US"/>
              <a:t>It resulted in 57 stories in two weeks, including some hits on the Associated Press. That’s a really valuable hit if you can get something on Associated Press, because the content is shared with many publications. That’s where one pitch can result in multiple stories in different places. Same thing with your local public radio station. A local NPR hit can easily turn into a weekend story on national NPR.</a:t>
            </a:r>
          </a:p>
          <a:p>
            <a:endParaRPr lang="en-US"/>
          </a:p>
          <a:p>
            <a:r>
              <a:rPr lang="en-US"/>
              <a:t>We’re probably going to do a recruitment drive release again this summer.</a:t>
            </a:r>
          </a:p>
        </p:txBody>
      </p:sp>
      <p:sp>
        <p:nvSpPr>
          <p:cNvPr id="4" name="Slide Number Placeholder 3"/>
          <p:cNvSpPr>
            <a:spLocks noGrp="1"/>
          </p:cNvSpPr>
          <p:nvPr>
            <p:ph type="sldNum" sz="quarter" idx="5"/>
          </p:nvPr>
        </p:nvSpPr>
        <p:spPr/>
        <p:txBody>
          <a:bodyPr/>
          <a:lstStyle/>
          <a:p>
            <a:fld id="{83FB95D8-32F6-4251-B6DD-11C28173D8A4}" type="slidenum">
              <a:rPr lang="en-US" smtClean="0"/>
              <a:pPr/>
              <a:t>19</a:t>
            </a:fld>
            <a:endParaRPr lang="en-US"/>
          </a:p>
        </p:txBody>
      </p:sp>
    </p:spTree>
    <p:extLst>
      <p:ext uri="{BB962C8B-B14F-4D97-AF65-F5344CB8AC3E}">
        <p14:creationId xmlns:p14="http://schemas.microsoft.com/office/powerpoint/2010/main" val="163165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sz="1200"/>
              <a:t>Regarding today’s topic, sometimes it’s helpful to think about mass communications as divided into three kinds of media. There’s the media you own. That’s your website, your Facebook page, your other social media, your marketing materials. You control the message.</a:t>
            </a:r>
          </a:p>
          <a:p>
            <a:pPr>
              <a:defRPr/>
            </a:pPr>
            <a:endParaRPr lang="en-US" sz="1200"/>
          </a:p>
          <a:p>
            <a:pPr>
              <a:defRPr/>
            </a:pPr>
            <a:r>
              <a:rPr lang="en-US" sz="1200"/>
              <a:t>There’s the media you pay for. That’s advertising. Paying a news outlet some money in return for displaying your message. Again, you control the message.</a:t>
            </a:r>
            <a:r>
              <a:rPr lang="en-US"/>
              <a:t> </a:t>
            </a:r>
          </a:p>
          <a:p>
            <a:pPr>
              <a:defRPr/>
            </a:pPr>
            <a:endParaRPr lang="en-US">
              <a:cs typeface="Calibri"/>
            </a:endParaRPr>
          </a:p>
          <a:p>
            <a:pPr>
              <a:defRPr/>
            </a:pPr>
            <a:r>
              <a:rPr lang="en-US" sz="1200"/>
              <a:t>And then there’s the media you EARN through media relations. It’s the only one of the three where you don’t control the message. But it has more validity since it’s coming from a credible third party. That’s what we’re talking about today.</a:t>
            </a:r>
            <a:endParaRPr lang="en-US" sz="1200">
              <a:cs typeface="Calibri"/>
            </a:endParaRPr>
          </a:p>
          <a:p>
            <a:pPr>
              <a:defRPr/>
            </a:pPr>
            <a:endParaRPr lang="en-US" sz="1200"/>
          </a:p>
          <a:p>
            <a:pPr>
              <a:defRPr/>
            </a:pPr>
            <a:r>
              <a:rPr lang="en-US" sz="1200"/>
              <a:t>I’ve been working for MP&amp;F and on behalf of Job Corps for about 22 years now. Before I arrived at MP&amp;F, I was a reporter for 10 years, most of that with the Orlando Sentinel.</a:t>
            </a:r>
            <a:r>
              <a:rPr lang="en-US"/>
              <a:t> </a:t>
            </a:r>
            <a:r>
              <a:rPr lang="en-US" sz="1200"/>
              <a:t>This subject matter today is where my two careers intersect, the subject of media relations. I’ve been on both sides of the phone – as a reporter covering the news and as a communications pro working with the media to try to get positive coverage.</a:t>
            </a:r>
            <a:r>
              <a:rPr lang="en-US"/>
              <a:t> </a:t>
            </a:r>
            <a:endParaRPr lang="en-US" sz="1200">
              <a:cs typeface="Calibri"/>
            </a:endParaRPr>
          </a:p>
          <a:p>
            <a:endParaRPr lang="en-US"/>
          </a:p>
          <a:p>
            <a:r>
              <a:rPr lang="en-US"/>
              <a:t> </a:t>
            </a:r>
            <a:endParaRPr lang="en-US">
              <a:cs typeface="Calibri"/>
            </a:endParaRPr>
          </a:p>
        </p:txBody>
      </p:sp>
      <p:sp>
        <p:nvSpPr>
          <p:cNvPr id="4" name="Slide Number Placeholder 3"/>
          <p:cNvSpPr>
            <a:spLocks noGrp="1"/>
          </p:cNvSpPr>
          <p:nvPr>
            <p:ph type="sldNum" sz="quarter" idx="10"/>
          </p:nvPr>
        </p:nvSpPr>
        <p:spPr/>
        <p:txBody>
          <a:bodyPr/>
          <a:lstStyle/>
          <a:p>
            <a:fld id="{60302419-7845-4816-B44F-951A33C5B105}" type="slidenum">
              <a:rPr lang="en-US" smtClean="0"/>
              <a:t>2</a:t>
            </a:fld>
            <a:endParaRPr lang="en-US"/>
          </a:p>
        </p:txBody>
      </p:sp>
    </p:spTree>
    <p:extLst>
      <p:ext uri="{BB962C8B-B14F-4D97-AF65-F5344CB8AC3E}">
        <p14:creationId xmlns:p14="http://schemas.microsoft.com/office/powerpoint/2010/main" val="2901345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a:latin typeface="Calibri"/>
                <a:cs typeface="Calibri"/>
              </a:rPr>
              <a:t>This one is another example of a partnership release, but more recent and on a national scale. Job Corps has established a working relationship with Mercedes Benz to help train the next generation of auto mechanics, with an emphasis on emerging technologies like servicing electric vehicles.</a:t>
            </a:r>
            <a:endParaRPr lang="en-US">
              <a:latin typeface="Calibri"/>
              <a:cs typeface="Calibri"/>
            </a:endParaRPr>
          </a:p>
          <a:p>
            <a:pPr>
              <a:lnSpc>
                <a:spcPct val="107000"/>
              </a:lnSpc>
              <a:spcAft>
                <a:spcPts val="800"/>
              </a:spcAft>
            </a:pPr>
            <a:endParaRPr lang="en-US" sz="1800">
              <a:cs typeface="Calibri"/>
            </a:endParaRPr>
          </a:p>
          <a:p>
            <a:pPr>
              <a:lnSpc>
                <a:spcPct val="107000"/>
              </a:lnSpc>
              <a:spcAft>
                <a:spcPts val="800"/>
              </a:spcAft>
            </a:pPr>
            <a:r>
              <a:rPr lang="en-US"/>
              <a:t>This impacts automotive training in four states: Kentucky, Massachusetts, New Jersey and Utah.</a:t>
            </a:r>
            <a:endParaRPr lang="en-US">
              <a:cs typeface="Calibri"/>
            </a:endParaRPr>
          </a:p>
          <a:p>
            <a:pPr>
              <a:lnSpc>
                <a:spcPct val="107000"/>
              </a:lnSpc>
              <a:spcAft>
                <a:spcPts val="800"/>
              </a:spcAft>
            </a:pPr>
            <a:endParaRPr lang="en-US">
              <a:cs typeface="Calibri"/>
            </a:endParaRPr>
          </a:p>
          <a:p>
            <a:pPr>
              <a:lnSpc>
                <a:spcPct val="107000"/>
              </a:lnSpc>
              <a:spcAft>
                <a:spcPts val="800"/>
              </a:spcAft>
            </a:pPr>
            <a:r>
              <a:rPr lang="en-US">
                <a:cs typeface="Calibri"/>
              </a:rPr>
              <a:t>The Department of Labor sent the release, and it got picked up in a few places, including some trade publications with national reach.</a:t>
            </a:r>
          </a:p>
        </p:txBody>
      </p:sp>
      <p:sp>
        <p:nvSpPr>
          <p:cNvPr id="4" name="Slide Number Placeholder 3"/>
          <p:cNvSpPr>
            <a:spLocks noGrp="1"/>
          </p:cNvSpPr>
          <p:nvPr>
            <p:ph type="sldNum" sz="quarter" idx="5"/>
          </p:nvPr>
        </p:nvSpPr>
        <p:spPr/>
        <p:txBody>
          <a:bodyPr/>
          <a:lstStyle/>
          <a:p>
            <a:fld id="{83FB95D8-32F6-4251-B6DD-11C28173D8A4}" type="slidenum">
              <a:rPr lang="en-US" smtClean="0"/>
              <a:pPr/>
              <a:t>20</a:t>
            </a:fld>
            <a:endParaRPr lang="en-US"/>
          </a:p>
        </p:txBody>
      </p:sp>
    </p:spTree>
    <p:extLst>
      <p:ext uri="{BB962C8B-B14F-4D97-AF65-F5344CB8AC3E}">
        <p14:creationId xmlns:p14="http://schemas.microsoft.com/office/powerpoint/2010/main" val="1617798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t>OK on to Step 3. We’re still getting organized with regard to what we’re talking about.</a:t>
            </a:r>
            <a:r>
              <a:rPr lang="en-US"/>
              <a:t> </a:t>
            </a:r>
            <a:r>
              <a:rPr lang="en-US" sz="1200"/>
              <a:t>Only now</a:t>
            </a:r>
            <a:r>
              <a:rPr lang="en-US"/>
              <a:t>,</a:t>
            </a:r>
            <a:r>
              <a:rPr lang="en-US" sz="1200"/>
              <a:t> we’re less focused on events and more focused on people.</a:t>
            </a:r>
            <a:r>
              <a:rPr lang="en-US"/>
              <a:t>  </a:t>
            </a:r>
            <a:endParaRPr lang="en-US" sz="1200"/>
          </a:p>
          <a:p>
            <a:pPr>
              <a:defRPr/>
            </a:pPr>
            <a:endParaRPr lang="en-US" sz="1200"/>
          </a:p>
          <a:p>
            <a:pPr>
              <a:defRPr/>
            </a:pPr>
            <a:r>
              <a:rPr lang="en-US" sz="1200"/>
              <a:t>Before reaching out to media, I’d have a good handle on my success stories. These are your best graduates, your best students, the ones with a compelling personal story, the ones who are engaging and excited about their Job Corps experience, the ones who are local to my media target.</a:t>
            </a:r>
            <a:r>
              <a:rPr lang="en-US"/>
              <a:t>  </a:t>
            </a:r>
            <a:endParaRPr lang="en-US" sz="1200">
              <a:cs typeface="Calibri"/>
            </a:endParaRPr>
          </a:p>
          <a:p>
            <a:pPr>
              <a:defRPr/>
            </a:pPr>
            <a:endParaRPr lang="en-US" sz="1200"/>
          </a:p>
          <a:p>
            <a:pPr>
              <a:defRPr/>
            </a:pPr>
            <a:r>
              <a:rPr lang="en-US" sz="1200"/>
              <a:t>How do you define success?</a:t>
            </a:r>
            <a:r>
              <a:rPr lang="en-US"/>
              <a:t> </a:t>
            </a:r>
            <a:r>
              <a:rPr lang="en-US" sz="1200"/>
              <a:t>That’s up to you. I put some of the tells in </a:t>
            </a:r>
            <a:r>
              <a:rPr lang="en-US"/>
              <a:t>those</a:t>
            </a:r>
            <a:r>
              <a:rPr lang="en-US" sz="1200"/>
              <a:t> fourth and fifth </a:t>
            </a:r>
            <a:r>
              <a:rPr lang="en-US"/>
              <a:t>bullets</a:t>
            </a:r>
            <a:r>
              <a:rPr lang="en-US" sz="1200"/>
              <a:t>. Let’s just say it isn’t always your SGA </a:t>
            </a:r>
            <a:r>
              <a:rPr lang="en-US"/>
              <a:t>president</a:t>
            </a:r>
            <a:r>
              <a:rPr lang="en-US" sz="1200"/>
              <a:t>.</a:t>
            </a:r>
            <a:endParaRPr lang="en-US" sz="1200">
              <a:cs typeface="Calibri"/>
            </a:endParaRPr>
          </a:p>
          <a:p>
            <a:pPr>
              <a:defRPr/>
            </a:pPr>
            <a:endParaRPr lang="en-US" sz="1200"/>
          </a:p>
          <a:p>
            <a:pPr>
              <a:defRPr/>
            </a:pPr>
            <a:r>
              <a:rPr lang="en-US" sz="1200"/>
              <a:t>I would organize these things as profiles that I keep in a folder or even a slide deck, and I’d keep these up-to-date.</a:t>
            </a:r>
            <a:r>
              <a:rPr lang="en-US"/>
              <a:t> </a:t>
            </a:r>
            <a:r>
              <a:rPr lang="en-US" sz="1200"/>
              <a:t>Some of these stories will be unfolding, your current students.</a:t>
            </a:r>
            <a:r>
              <a:rPr lang="en-US"/>
              <a:t> </a:t>
            </a:r>
            <a:r>
              <a:rPr lang="en-US" sz="1200"/>
              <a:t>Some of them will be further down the path, and they’ve long since left the center, but you’ve kept in touch and they have great things to say about their Job Corps experience.</a:t>
            </a:r>
            <a:r>
              <a:rPr lang="en-US"/>
              <a:t> </a:t>
            </a:r>
            <a:endParaRPr lang="en-US" sz="1200">
              <a:cs typeface="Calibri"/>
            </a:endParaRPr>
          </a:p>
          <a:p>
            <a:pPr>
              <a:defRPr/>
            </a:pPr>
            <a:endParaRPr lang="en-US" sz="1200"/>
          </a:p>
          <a:p>
            <a:pPr>
              <a:defRPr/>
            </a:pPr>
            <a:r>
              <a:rPr lang="en-US" sz="1200"/>
              <a:t>One way to look at these profiles – they’re your answer to the question </a:t>
            </a:r>
            <a:r>
              <a:rPr lang="en-US"/>
              <a:t>"Why</a:t>
            </a:r>
            <a:r>
              <a:rPr lang="en-US" sz="1200"/>
              <a:t> should my center stay open</a:t>
            </a:r>
            <a:r>
              <a:rPr lang="en-US"/>
              <a:t>?"</a:t>
            </a:r>
            <a:r>
              <a:rPr lang="en-US" sz="1200"/>
              <a:t> The National Office asks us from time to time if we know </a:t>
            </a:r>
            <a:r>
              <a:rPr lang="en-US"/>
              <a:t>of</a:t>
            </a:r>
            <a:r>
              <a:rPr lang="en-US" sz="1200"/>
              <a:t> a success story in a particular market.</a:t>
            </a:r>
            <a:r>
              <a:rPr lang="en-US"/>
              <a:t> </a:t>
            </a:r>
            <a:r>
              <a:rPr lang="en-US" sz="1200"/>
              <a:t>I’d have these ready and expect the question.</a:t>
            </a:r>
            <a:endParaRPr lang="en-US">
              <a:cs typeface="Calibri"/>
            </a:endParaRPr>
          </a:p>
          <a:p>
            <a:pPr>
              <a:defRPr/>
            </a:pPr>
            <a:endParaRPr lang="en-US" sz="1200"/>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So how do these success stories relate to media outreach? Sometimes you can turn them into news releases. Other times, they’re part of the pitch. And other times, they’re part of the show and tell. Let me explain. When a reporter is on center and asks to speak with a student or graduate, you know where to go. You know who can come with you while you’re giving a reporter a tour. Or maybe the student can lead the tour.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Nine times out of 10, this student is not the reason that the reporter came on center. But if you have the right stories and you make the introduction, the reporter leaves with a story idea.</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focus on success stories because nothing sells the program like a successful student or graduate. We know that because we ask the target audience, 16 to 24s, over and over again. And their response is that they want to hear from their peers. </a:t>
            </a:r>
          </a:p>
          <a:p>
            <a:endParaRPr lang="en-US">
              <a:cs typeface="Calibri"/>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21</a:t>
            </a:fld>
            <a:endParaRPr lang="en-US"/>
          </a:p>
        </p:txBody>
      </p:sp>
    </p:spTree>
    <p:extLst>
      <p:ext uri="{BB962C8B-B14F-4D97-AF65-F5344CB8AC3E}">
        <p14:creationId xmlns:p14="http://schemas.microsoft.com/office/powerpoint/2010/main" val="1530832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a:t>Once you’ve finished identifying your success stories, you’re going to collect some basic information about that person. I’d plug that information into a formatted document of some kind for easy reference and so that it’s consistent with your other profiles. Make it as easy as possible for your center director or the Regional Office – or the media, if you have permission – make it easy for those folks to review the story. The easier it is for leadership to digest, the more actionable it becomes on their end.</a:t>
            </a:r>
          </a:p>
          <a:p>
            <a:endParaRPr lang="en-US" altLang="en-US" sz="1200"/>
          </a:p>
          <a:p>
            <a:r>
              <a:rPr lang="en-US" altLang="en-US" sz="1200"/>
              <a:t>You can organize profiles as Word documents or even PowerPoint slides. And it’s helpful to keep a running spreadsheet so that you can reference all of them at once and have the contact info at your fingertips.</a:t>
            </a:r>
            <a:endParaRPr lang="en-US" altLang="en-US" sz="1200">
              <a:cs typeface="Calibri"/>
            </a:endParaRPr>
          </a:p>
          <a:p>
            <a:endParaRPr lang="en-US" altLang="en-US" sz="1200"/>
          </a:p>
          <a:p>
            <a:r>
              <a:rPr lang="en-US" altLang="en-US" sz="1200"/>
              <a:t>How many of these do you do? That’s up to you. How many compelling success stories do you have? If I were you, I’d do a lot of them but maybe not share all of them with Job Corps leadership or the local media – only the best ones or the ones most relevant to the reporter’s story.</a:t>
            </a:r>
            <a:endParaRPr lang="en-US" altLang="en-US" sz="120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22</a:t>
            </a:fld>
            <a:endParaRPr lang="en-US"/>
          </a:p>
        </p:txBody>
      </p:sp>
    </p:spTree>
    <p:extLst>
      <p:ext uri="{BB962C8B-B14F-4D97-AF65-F5344CB8AC3E}">
        <p14:creationId xmlns:p14="http://schemas.microsoft.com/office/powerpoint/2010/main" val="204679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Here’s an example of what some of this info might look like if you turn it into a PowerPoint slide for an outreach presentation. This is Shriver Job Corps graduate Ralph Jean Baptiste. </a:t>
            </a:r>
          </a:p>
          <a:p>
            <a:endParaRPr lang="en-US">
              <a:cs typeface="Calibri"/>
            </a:endParaRPr>
          </a:p>
          <a:p>
            <a:r>
              <a:rPr lang="en-US">
                <a:cs typeface="Calibri"/>
              </a:rPr>
              <a:t>Born and raised in Haiti, Ralph Jean arrived in the United States as a teenager and found Job Corps after being denied by the Connecticut school system due to language barriers. </a:t>
            </a:r>
          </a:p>
          <a:p>
            <a:endParaRPr lang="en-US">
              <a:cs typeface="Calibri"/>
            </a:endParaRPr>
          </a:p>
          <a:p>
            <a:r>
              <a:rPr lang="en-US">
                <a:cs typeface="Calibri"/>
              </a:rPr>
              <a:t>After graduating from the Transportation Communications Union training area, Ralph Jean started as a ticketing agent with Keolis Commuter Rail Services. He was offered the opportunity to interview for an assistant conductor position and has been working there since 2017. </a:t>
            </a:r>
          </a:p>
          <a:p>
            <a:endParaRPr lang="en-US">
              <a:cs typeface="Calibri"/>
            </a:endParaRPr>
          </a:p>
          <a:p>
            <a:r>
              <a:rPr lang="en-US">
                <a:cs typeface="Calibri"/>
              </a:rPr>
              <a:t>One thing I might add to something like this is his current wage or salary. Maybe even a quote. </a:t>
            </a:r>
          </a:p>
          <a:p>
            <a:endParaRPr lang="en-US">
              <a:cs typeface="Calibri"/>
            </a:endParaRPr>
          </a:p>
          <a:p>
            <a:r>
              <a:rPr lang="en-US">
                <a:cs typeface="Calibri"/>
              </a:rPr>
              <a:t>A slide like this might come in handy for any sort of Shriver recruitment presentation, but it speaks to larger issues like refugee outreach and talking about how Job Corps serves new Americans.</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9FF1EE-33D2-4EAE-97CF-E169D98A36F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97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OK, number 4. </a:t>
            </a:r>
          </a:p>
          <a:p>
            <a:endParaRPr lang="en-US" altLang="en-US"/>
          </a:p>
          <a:p>
            <a:r>
              <a:rPr lang="en-US" altLang="en-US"/>
              <a:t>No doubt, this sort of thing is tougher than it used to be. Reporters don’t have time for things they used to. And there are a lot more of us, a lot more communicators than there are reporters. Want to know the ratio? For every reporter, there are six public relations professionals. </a:t>
            </a:r>
          </a:p>
          <a:p>
            <a:endParaRPr lang="en-US" altLang="en-US"/>
          </a:p>
          <a:p>
            <a:r>
              <a:rPr lang="en-US" altLang="en-US"/>
              <a:t>But I’ll tell you this: Reporters still have time for a good story. They have time for lunch.  I wouldn’t wear them out by blasting every little thing in their direction, generating a ton of releases, blowing up their inbox.  You wear out your welcome that way, and they start to tune you out.  But an invitation to lunch?  Or to take a look at a demonstration or special project – maybe around the same time as lunch?  Sure.  These people eat, trust me. </a:t>
            </a:r>
          </a:p>
          <a:p>
            <a:endParaRPr lang="en-US" altLang="en-US"/>
          </a:p>
          <a:p>
            <a:r>
              <a:rPr lang="en-US" altLang="en-US"/>
              <a:t>If you’re living in one of the regional office cities, or close by, you may even want to extend an invitation to your regional OPA rep, to get that person on center so that they see how Job Corps works and so that you get a better understanding of their world. It’s a good relationship to develop. </a:t>
            </a:r>
          </a:p>
          <a:p>
            <a:endParaRPr lang="en-US">
              <a:cs typeface="Calibri"/>
            </a:endParaRPr>
          </a:p>
          <a:p>
            <a:r>
              <a:rPr lang="en-US">
                <a:cs typeface="Calibri"/>
              </a:rPr>
              <a:t>Why would reporters want to develop a relationship with you? Because you offer a window into some subject matter areas that are important to them. The resurgence of vocational training. Workforce issues. Education issues. A window into 16-to-24s and how they think. </a:t>
            </a:r>
          </a:p>
          <a:p>
            <a:endParaRPr lang="en-US">
              <a:cs typeface="Calibri"/>
            </a:endParaRPr>
          </a:p>
          <a:p>
            <a:r>
              <a:rPr lang="en-US">
                <a:cs typeface="Calibri"/>
              </a:rPr>
              <a:t>I think you’ve got a lot to offer. </a:t>
            </a:r>
          </a:p>
        </p:txBody>
      </p:sp>
      <p:sp>
        <p:nvSpPr>
          <p:cNvPr id="4" name="Slide Number Placeholder 3"/>
          <p:cNvSpPr>
            <a:spLocks noGrp="1"/>
          </p:cNvSpPr>
          <p:nvPr>
            <p:ph type="sldNum" sz="quarter" idx="5"/>
          </p:nvPr>
        </p:nvSpPr>
        <p:spPr/>
        <p:txBody>
          <a:bodyPr/>
          <a:lstStyle/>
          <a:p>
            <a:fld id="{83FB95D8-32F6-4251-B6DD-11C28173D8A4}" type="slidenum">
              <a:rPr lang="en-US" smtClean="0"/>
              <a:pPr/>
              <a:t>24</a:t>
            </a:fld>
            <a:endParaRPr lang="en-US"/>
          </a:p>
        </p:txBody>
      </p:sp>
    </p:spTree>
    <p:extLst>
      <p:ext uri="{BB962C8B-B14F-4D97-AF65-F5344CB8AC3E}">
        <p14:creationId xmlns:p14="http://schemas.microsoft.com/office/powerpoint/2010/main" val="1745919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OK, so what if you’ve done all these things and your pitch to media falls flat. Your invitation goes nowhere. You’ve tried and tried, and you don’t get a response. That leads to this slide. Take the opportunities within earned media to tell your own story in your own way.  I’m talking about letters to the editor, guest columns, Op-Eds.  Print and digital media are increasingly dependent on community voices, both as an outreach tool to drive engagement and perhaps also as a necessity because its own ranks are dwindling.  In either case, this is an opportunity for you. </a:t>
            </a:r>
          </a:p>
          <a:p>
            <a:endParaRPr lang="en-US" altLang="en-US"/>
          </a:p>
          <a:p>
            <a:r>
              <a:rPr lang="en-US" altLang="en-US"/>
              <a:t>And when I say you, I could actually mean you. Or your CD. Or your SGA president. Or one of your instructors.  Whoever can tell your success story.  As long as the leadership and OPA is cool with it, this sort of thing is wide open. It’s especially impactful when it comes from a student or graduate.</a:t>
            </a:r>
          </a:p>
          <a:p>
            <a:endParaRPr lang="en-US" altLang="en-US"/>
          </a:p>
          <a:p>
            <a:r>
              <a:rPr lang="en-US" altLang="en-US"/>
              <a:t>I think this is a good play no matter what size your media market is. It’s always good to tell your own story, because you have a bit more control there. But a reporter can tell your story, too.  And that’s been the goal here with these five steps. What sort of things do I need to do to get a reporter on center?  I want to finish by talking about that a little bit. </a:t>
            </a:r>
          </a:p>
        </p:txBody>
      </p:sp>
      <p:sp>
        <p:nvSpPr>
          <p:cNvPr id="4" name="Slide Number Placeholder 3"/>
          <p:cNvSpPr>
            <a:spLocks noGrp="1"/>
          </p:cNvSpPr>
          <p:nvPr>
            <p:ph type="sldNum" sz="quarter" idx="5"/>
          </p:nvPr>
        </p:nvSpPr>
        <p:spPr/>
        <p:txBody>
          <a:bodyPr/>
          <a:lstStyle/>
          <a:p>
            <a:fld id="{83FB95D8-32F6-4251-B6DD-11C28173D8A4}" type="slidenum">
              <a:rPr lang="en-US" smtClean="0"/>
              <a:pPr/>
              <a:t>25</a:t>
            </a:fld>
            <a:endParaRPr lang="en-US"/>
          </a:p>
        </p:txBody>
      </p:sp>
    </p:spTree>
    <p:extLst>
      <p:ext uri="{BB962C8B-B14F-4D97-AF65-F5344CB8AC3E}">
        <p14:creationId xmlns:p14="http://schemas.microsoft.com/office/powerpoint/2010/main" val="1341165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Many of you have long working relationships with your local media. </a:t>
            </a:r>
          </a:p>
          <a:p>
            <a:endParaRPr lang="en-US" altLang="en-US"/>
          </a:p>
          <a:p>
            <a:r>
              <a:rPr lang="en-US" altLang="en-US"/>
              <a:t>But maybe you don’t have any. Or maybe a new reporter has been hired, and you’d like to develop a new relationship. But this person doesn’t know who you are. </a:t>
            </a:r>
          </a:p>
          <a:p>
            <a:endParaRPr lang="en-US" altLang="en-US"/>
          </a:p>
          <a:p>
            <a:r>
              <a:rPr lang="en-US" altLang="en-US"/>
              <a:t>Let’s take a closer look at making first contact. </a:t>
            </a:r>
          </a:p>
          <a:p>
            <a:pPr defTabSz="914266">
              <a:defRPr/>
            </a:pPr>
            <a:endParaRPr lang="en-US">
              <a:cs typeface="Calibri"/>
            </a:endParaRPr>
          </a:p>
          <a:p>
            <a:pPr defTabSz="914266">
              <a:defRPr/>
            </a:pPr>
            <a:endParaRPr lang="en-US">
              <a:cs typeface="Calibri"/>
            </a:endParaRPr>
          </a:p>
          <a:p>
            <a:pPr defTabSz="914266">
              <a:defRPr/>
            </a:pPr>
            <a:endParaRPr lang="en-US">
              <a:cs typeface="Calibri"/>
            </a:endParaRPr>
          </a:p>
          <a:p>
            <a:pPr defTabSz="914266">
              <a:defRPr/>
            </a:pPr>
            <a:endParaRPr lang="en-US">
              <a:cs typeface="Calibri"/>
            </a:endParaRPr>
          </a:p>
        </p:txBody>
      </p:sp>
      <p:sp>
        <p:nvSpPr>
          <p:cNvPr id="4" name="Slide Number Placeholder 3"/>
          <p:cNvSpPr>
            <a:spLocks noGrp="1"/>
          </p:cNvSpPr>
          <p:nvPr>
            <p:ph type="sldNum" sz="quarter" idx="10"/>
          </p:nvPr>
        </p:nvSpPr>
        <p:spPr/>
        <p:txBody>
          <a:bodyPr/>
          <a:lstStyle/>
          <a:p>
            <a:fld id="{83FB95D8-32F6-4251-B6DD-11C28173D8A4}" type="slidenum">
              <a:rPr lang="en-US" smtClean="0"/>
              <a:pPr/>
              <a:t>26</a:t>
            </a:fld>
            <a:endParaRPr lang="en-US"/>
          </a:p>
        </p:txBody>
      </p:sp>
    </p:spTree>
    <p:extLst>
      <p:ext uri="{BB962C8B-B14F-4D97-AF65-F5344CB8AC3E}">
        <p14:creationId xmlns:p14="http://schemas.microsoft.com/office/powerpoint/2010/main" val="379637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a:t>The approach in most cases is an email, sometimes a call, sometimes both things. </a:t>
            </a:r>
          </a:p>
          <a:p>
            <a:endParaRPr lang="en-US" altLang="en-US" sz="1200"/>
          </a:p>
          <a:p>
            <a:r>
              <a:rPr lang="en-US" altLang="en-US" sz="1200"/>
              <a:t>Many reporters receive hundreds of emails per day, even in the smaller markets. Make your email count.  Things that help: A good subject line, a short invitation message, a message that has a photo or video link in the body of the email (don’t attach). And of course, if the reporter already knows who you are, that helps too. If you want to cut through the clutter, phone calls or even sending a hand-written note or invitation sometimes works. </a:t>
            </a:r>
          </a:p>
          <a:p>
            <a:endParaRPr lang="en-US" altLang="en-US" sz="1200"/>
          </a:p>
          <a:p>
            <a:r>
              <a:rPr lang="en-US" altLang="en-US" sz="1200"/>
              <a:t>If you’re developing a new relationship, you may need to work a little harder, but that situation gives you a great excuse to make contact: You want to introduce yourself and introduce the program, you know this reporter has an interest in the job market and education, you offer something many reporters want – access to 16-to-24s. In other words, you don’t need to be embarrassed sending an email like that. It’s a legit pitch, a good opportunity. You’re not bothering the reporter. You’re giving the reporter an opportunity.</a:t>
            </a:r>
          </a:p>
          <a:p>
            <a:endParaRPr lang="en-US" altLang="en-US" sz="1200"/>
          </a:p>
          <a:p>
            <a:r>
              <a:rPr lang="en-US" altLang="en-US" sz="1200"/>
              <a:t>When to make contact? Mornings are usually better. Afternoons and evenings are trickier because that’s getting closer to deadlines, and that’s when most of these folks are writing.  In general, if it isn’t urgent news, Fridays are good days for soft pitches. Folks are happier. Not as many emails to sift through. A bit more room on their schedules. </a:t>
            </a:r>
          </a:p>
        </p:txBody>
      </p:sp>
      <p:sp>
        <p:nvSpPr>
          <p:cNvPr id="4" name="Slide Number Placeholder 3"/>
          <p:cNvSpPr>
            <a:spLocks noGrp="1"/>
          </p:cNvSpPr>
          <p:nvPr>
            <p:ph type="sldNum" sz="quarter" idx="5"/>
          </p:nvPr>
        </p:nvSpPr>
        <p:spPr/>
        <p:txBody>
          <a:bodyPr/>
          <a:lstStyle/>
          <a:p>
            <a:fld id="{83FB95D8-32F6-4251-B6DD-11C28173D8A4}" type="slidenum">
              <a:rPr lang="en-US" smtClean="0"/>
              <a:pPr/>
              <a:t>27</a:t>
            </a:fld>
            <a:endParaRPr lang="en-US"/>
          </a:p>
        </p:txBody>
      </p:sp>
    </p:spTree>
    <p:extLst>
      <p:ext uri="{BB962C8B-B14F-4D97-AF65-F5344CB8AC3E}">
        <p14:creationId xmlns:p14="http://schemas.microsoft.com/office/powerpoint/2010/main" val="1852943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a:t>So we talked about how to make contact.  Now let’s talk a little about the what – what are we contacting the reporter about? What’s the invitation? What’s the hook?</a:t>
            </a:r>
          </a:p>
          <a:p>
            <a:endParaRPr lang="en-US" altLang="en-US" sz="1200"/>
          </a:p>
          <a:p>
            <a:r>
              <a:rPr lang="en-US" altLang="en-US" sz="1200"/>
              <a:t>Here are some things you can use. All of them are good excuses to make contact and show the program in action. These things don’t call for building a news release. It’s just an email or phone call.  What helps is if you can follow the reporter for awhile BEFORE you make first contact. Read the reporter’s last few stories, follow them on Twitter – and then connect your pitch to something the reporter has recently done.  Or you can throw in a comment like “loved your story on X, by the way.” Something that shows you know who this reporter is, and this isn’t a cattle call, this isn’t an email merge. Don’t try to herd reporters. Go one at a time.</a:t>
            </a:r>
          </a:p>
          <a:p>
            <a:endParaRPr lang="en-US" altLang="en-US" sz="1200"/>
          </a:p>
          <a:p>
            <a:r>
              <a:rPr lang="en-US" altLang="en-US" sz="1200"/>
              <a:t>OK, mentoring and speaking opportunities – that’s kind of a back door. Oftentimes you bring in professionals to talk to the students, right? Why not have a reporter be a graduation keynote or talk to the students about communication skills?  While they’re there, the reporter’s eyes and ears are open, looking for story ideas. You didn’t ask them to do that. They do that because that’s who they are. Just get them on center. </a:t>
            </a:r>
          </a:p>
          <a:p>
            <a:endParaRPr lang="en-US" altLang="en-US" sz="1200"/>
          </a:p>
          <a:p>
            <a:r>
              <a:rPr lang="en-US" altLang="en-US" sz="1200"/>
              <a:t>If you don’t have anything solid to use as the hook, try a tour and lunch invitation on center. If you have culinary, maybe those students can help prepare something. That leaves a good impression on the reporter. So do student tour guides. Don’t hide your students if you have a reporter on center. Just the opposite.  You may want to be selective about who you introduce, but allow some time with your best students at least.</a:t>
            </a:r>
          </a:p>
        </p:txBody>
      </p:sp>
      <p:sp>
        <p:nvSpPr>
          <p:cNvPr id="4" name="Slide Number Placeholder 3"/>
          <p:cNvSpPr>
            <a:spLocks noGrp="1"/>
          </p:cNvSpPr>
          <p:nvPr>
            <p:ph type="sldNum" sz="quarter" idx="5"/>
          </p:nvPr>
        </p:nvSpPr>
        <p:spPr/>
        <p:txBody>
          <a:bodyPr/>
          <a:lstStyle/>
          <a:p>
            <a:fld id="{83FB95D8-32F6-4251-B6DD-11C28173D8A4}" type="slidenum">
              <a:rPr lang="en-US" smtClean="0"/>
              <a:pPr/>
              <a:t>28</a:t>
            </a:fld>
            <a:endParaRPr lang="en-US"/>
          </a:p>
        </p:txBody>
      </p:sp>
    </p:spTree>
    <p:extLst>
      <p:ext uri="{BB962C8B-B14F-4D97-AF65-F5344CB8AC3E}">
        <p14:creationId xmlns:p14="http://schemas.microsoft.com/office/powerpoint/2010/main" val="77327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The goal here is not necessarily coverage, at least not right away. This is about relationship-building.  You’re not asking for anything.  But oftentimes, when you play it cool like that and maybe steer the reporter toward some interesting people and programs, the story will take care of itself. </a:t>
            </a:r>
          </a:p>
          <a:p>
            <a:endParaRPr lang="en-US" altLang="en-US"/>
          </a:p>
          <a:p>
            <a:r>
              <a:rPr lang="en-US" altLang="en-US"/>
              <a:t>When a reporter comes to a Job Corps center for the first time, they start to see the program in a different light. This is where perception gives way to reality. Or this is where you get to plant a first impression – those opportunities are gold. Not always but oftentimes in the communications business, first punch wins. Or at least sets the tone for a long time. </a:t>
            </a:r>
          </a:p>
          <a:p>
            <a:endParaRPr lang="en-US" altLang="en-US"/>
          </a:p>
          <a:p>
            <a:r>
              <a:rPr lang="en-US" altLang="en-US"/>
              <a:t>Don’t run from reporters you don’t know. Those are opportunities.  And pay attention to changes in the local media that bring new reporters, most of them young and unfamiliar with the program. That’s an opportunity right there to build a relationship from the ground up.</a:t>
            </a:r>
          </a:p>
        </p:txBody>
      </p:sp>
      <p:sp>
        <p:nvSpPr>
          <p:cNvPr id="4" name="Slide Number Placeholder 3"/>
          <p:cNvSpPr>
            <a:spLocks noGrp="1"/>
          </p:cNvSpPr>
          <p:nvPr>
            <p:ph type="sldNum" sz="quarter" idx="5"/>
          </p:nvPr>
        </p:nvSpPr>
        <p:spPr/>
        <p:txBody>
          <a:bodyPr/>
          <a:lstStyle/>
          <a:p>
            <a:fld id="{83FB95D8-32F6-4251-B6DD-11C28173D8A4}" type="slidenum">
              <a:rPr lang="en-US" smtClean="0"/>
              <a:pPr/>
              <a:t>29</a:t>
            </a:fld>
            <a:endParaRPr lang="en-US"/>
          </a:p>
        </p:txBody>
      </p:sp>
    </p:spTree>
    <p:extLst>
      <p:ext uri="{BB962C8B-B14F-4D97-AF65-F5344CB8AC3E}">
        <p14:creationId xmlns:p14="http://schemas.microsoft.com/office/powerpoint/2010/main" val="3736499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Here's a look at what we're going to cover in this session. </a:t>
            </a:r>
          </a:p>
          <a:p>
            <a:endParaRPr lang="en-US">
              <a:cs typeface="Calibri"/>
            </a:endParaRPr>
          </a:p>
          <a:p>
            <a:r>
              <a:rPr lang="en-US"/>
              <a:t>We’re going to start with a quick review of the rules of the road and working with the Office of Public Affairs.</a:t>
            </a:r>
            <a:endParaRPr lang="en-US">
              <a:cs typeface="Calibri"/>
            </a:endParaRPr>
          </a:p>
          <a:p>
            <a:endParaRPr lang="en-US"/>
          </a:p>
          <a:p>
            <a:r>
              <a:rPr lang="en-US"/>
              <a:t>Then I’ll give you a quick pulse-check of the media, basically the State of the Media in three slides.</a:t>
            </a:r>
            <a:endParaRPr lang="en-US">
              <a:cs typeface="Calibri"/>
            </a:endParaRPr>
          </a:p>
          <a:p>
            <a:endParaRPr lang="en-US"/>
          </a:p>
          <a:p>
            <a:r>
              <a:rPr lang="en-US"/>
              <a:t>From</a:t>
            </a:r>
            <a:r>
              <a:rPr lang="en-US" baseline="0"/>
              <a:t> there, we’ll get into strategies and</a:t>
            </a:r>
            <a:r>
              <a:rPr lang="en-US"/>
              <a:t>,</a:t>
            </a:r>
            <a:r>
              <a:rPr lang="en-US" baseline="0"/>
              <a:t> specifically, how to play this game in the modern age, where you have many media outlets but few with the resources they used to have.</a:t>
            </a:r>
            <a:endParaRPr lang="en-US" baseline="0">
              <a:cs typeface="Calibri"/>
            </a:endParaRPr>
          </a:p>
          <a:p>
            <a:endParaRPr lang="en-US" baseline="0"/>
          </a:p>
          <a:p>
            <a:r>
              <a:rPr lang="en-US" baseline="0"/>
              <a:t>And finally</a:t>
            </a:r>
            <a:r>
              <a:rPr lang="en-US"/>
              <a:t>,</a:t>
            </a:r>
            <a:r>
              <a:rPr lang="en-US" baseline="0"/>
              <a:t> we’ll close with some do’s and don’ts.</a:t>
            </a:r>
            <a:endParaRPr lang="en-US" baseline="0">
              <a:cs typeface="Calibri"/>
            </a:endParaRPr>
          </a:p>
          <a:p>
            <a:endParaRPr lang="en-US" baseline="0"/>
          </a:p>
          <a:p>
            <a:r>
              <a:rPr lang="en-US" baseline="0"/>
              <a:t>With that, let’s start with the Office of Public Affairs and the approval loop.</a:t>
            </a:r>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3</a:t>
            </a:fld>
            <a:endParaRPr lang="en-US"/>
          </a:p>
        </p:txBody>
      </p:sp>
    </p:spTree>
    <p:extLst>
      <p:ext uri="{BB962C8B-B14F-4D97-AF65-F5344CB8AC3E}">
        <p14:creationId xmlns:p14="http://schemas.microsoft.com/office/powerpoint/2010/main" val="688281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a:t>We’re at the end now, gang. And we’ll hold here for questions.  But if you want more info, advice, whatever, please feel free to contact your MP&amp;F rep or me at this phone number. </a:t>
            </a:r>
          </a:p>
          <a:p>
            <a:endParaRPr lang="en-US" altLang="en-US" sz="1800"/>
          </a:p>
          <a:p>
            <a:r>
              <a:rPr lang="en-US" altLang="en-US" sz="1800"/>
              <a:t>There’s a lot we didn’t talk about here: crisis communications, do’s and don’ts of dealing with the media, interview prep. That’s all media relations 201, and if you’re interested in a session like that, let us know in the survey that will be coming to you after this webinar. We wanted to focus on the basics here because we haven’t given this webinar in a while and there are a lot of new Job Corps communications staff who may be familiar with media outreach but perhaps not Job Corps protocol and process. </a:t>
            </a:r>
          </a:p>
          <a:p>
            <a:endParaRPr lang="en-US" altLang="en-US" sz="1800"/>
          </a:p>
          <a:p>
            <a:pPr marL="0" indent="0">
              <a:buFont typeface="Symbol" panose="05050102010706020507" pitchFamily="18" charset="2"/>
              <a:buNone/>
              <a:tabLst>
                <a:tab pos="457200" algn="l"/>
              </a:tabLst>
            </a:pPr>
            <a:r>
              <a:rPr lang="en-US" sz="1800">
                <a:effectLst/>
                <a:latin typeface="Calibri"/>
                <a:ea typeface="Calibri" panose="020F0502020204030204" pitchFamily="34" charset="0"/>
                <a:cs typeface="Calibri"/>
              </a:rPr>
              <a:t>I hope this webinar has been helpful.</a:t>
            </a:r>
            <a:r>
              <a:rPr lang="en-US" sz="1800">
                <a:latin typeface="Calibri"/>
                <a:ea typeface="Calibri" panose="020F0502020204030204" pitchFamily="34" charset="0"/>
                <a:cs typeface="Calibri"/>
              </a:rPr>
              <a:t> </a:t>
            </a:r>
            <a:r>
              <a:rPr lang="en-US" sz="1800">
                <a:effectLst/>
                <a:latin typeface="Calibri"/>
                <a:ea typeface="Calibri" panose="020F0502020204030204" pitchFamily="34" charset="0"/>
                <a:cs typeface="Calibri"/>
              </a:rPr>
              <a:t>Again, it will be posted on the Materials Marketplace under the “Trainings” tab. Reminder to everyone that we offer regular training webinars.</a:t>
            </a:r>
            <a:r>
              <a:rPr lang="en-US" sz="1800">
                <a:latin typeface="Calibri"/>
                <a:ea typeface="Calibri" panose="020F0502020204030204" pitchFamily="34" charset="0"/>
                <a:cs typeface="Calibri"/>
              </a:rPr>
              <a:t> </a:t>
            </a:r>
            <a:r>
              <a:rPr lang="en-US" sz="1800">
                <a:effectLst/>
                <a:latin typeface="Calibri"/>
                <a:ea typeface="Calibri" panose="020F0502020204030204" pitchFamily="34" charset="0"/>
                <a:cs typeface="Calibri"/>
              </a:rPr>
              <a:t>Be on the lookout for other training announcements as well.</a:t>
            </a:r>
          </a:p>
          <a:p>
            <a:pPr marL="0" indent="0">
              <a:buFont typeface="Symbol" panose="05050102010706020507" pitchFamily="18" charset="2"/>
              <a:buNone/>
              <a:tabLst>
                <a:tab pos="457200" algn="l"/>
              </a:tabLst>
            </a:pPr>
            <a:endParaRPr lang="en-US" sz="1800">
              <a:effectLst/>
              <a:latin typeface="Calibri"/>
              <a:ea typeface="Calibri" panose="020F0502020204030204" pitchFamily="34" charset="0"/>
              <a:cs typeface="Calibri"/>
            </a:endParaRPr>
          </a:p>
          <a:p>
            <a:pPr marL="0" indent="0">
              <a:buFont typeface="Symbol" panose="05050102010706020507" pitchFamily="18" charset="2"/>
              <a:buNone/>
              <a:tabLst>
                <a:tab pos="457200" algn="l"/>
              </a:tabLst>
            </a:pPr>
            <a:r>
              <a:rPr lang="en-US" sz="1800">
                <a:effectLst/>
                <a:latin typeface="Calibri"/>
                <a:ea typeface="Calibri" panose="020F0502020204030204" pitchFamily="34" charset="0"/>
                <a:cs typeface="Calibri"/>
              </a:rPr>
              <a:t>We do </a:t>
            </a:r>
            <a:r>
              <a:rPr lang="en-US" sz="1800">
                <a:latin typeface="Calibri"/>
                <a:ea typeface="Calibri" panose="020F0502020204030204" pitchFamily="34" charset="0"/>
                <a:cs typeface="Calibri"/>
              </a:rPr>
              <a:t>have</a:t>
            </a:r>
            <a:r>
              <a:rPr lang="en-US" sz="1800">
                <a:effectLst/>
                <a:latin typeface="Calibri"/>
                <a:ea typeface="Calibri" panose="020F0502020204030204" pitchFamily="34" charset="0"/>
                <a:cs typeface="Calibri"/>
              </a:rPr>
              <a:t> a quick survey on this webinar that we would love for you to fill out.</a:t>
            </a:r>
            <a:r>
              <a:rPr lang="en-US" sz="1800">
                <a:latin typeface="Calibri"/>
                <a:ea typeface="Calibri" panose="020F0502020204030204" pitchFamily="34" charset="0"/>
                <a:cs typeface="Calibri"/>
              </a:rPr>
              <a:t> </a:t>
            </a:r>
            <a:r>
              <a:rPr lang="en-US" sz="1800">
                <a:effectLst/>
                <a:latin typeface="Calibri"/>
                <a:ea typeface="Calibri" panose="020F0502020204030204" pitchFamily="34" charset="0"/>
                <a:cs typeface="Calibri"/>
              </a:rPr>
              <a:t>You can find the link to it on the right-hand side of the screen. This will help us make sure our webinars are helpful, and we can incorporate suggestions into future ones.</a:t>
            </a:r>
            <a:r>
              <a:rPr lang="en-US" sz="1800">
                <a:latin typeface="Calibri"/>
                <a:ea typeface="Calibri" panose="020F0502020204030204" pitchFamily="34" charset="0"/>
                <a:cs typeface="Calibri"/>
              </a:rPr>
              <a:t> </a:t>
            </a:r>
          </a:p>
          <a:p>
            <a:pPr marL="0" indent="0">
              <a:buFont typeface="Symbol" panose="05050102010706020507" pitchFamily="18" charset="2"/>
              <a:buNone/>
              <a:tabLst>
                <a:tab pos="457200" algn="l"/>
              </a:tabLst>
            </a:pPr>
            <a:endParaRPr lang="en-US" sz="1800">
              <a:effectLst/>
              <a:latin typeface="Calibri"/>
              <a:ea typeface="Calibri" panose="020F0502020204030204" pitchFamily="34" charset="0"/>
              <a:cs typeface="Calibri"/>
            </a:endParaRPr>
          </a:p>
          <a:p>
            <a:pPr marL="0" indent="0">
              <a:buFont typeface="Symbol" panose="05050102010706020507" pitchFamily="18" charset="2"/>
              <a:buNone/>
              <a:tabLst>
                <a:tab pos="457200" algn="l"/>
              </a:tabLst>
            </a:pPr>
            <a:r>
              <a:rPr lang="en-US" sz="1800">
                <a:latin typeface="Calibri"/>
                <a:ea typeface="Calibri" panose="020F0502020204030204" pitchFamily="34" charset="0"/>
                <a:cs typeface="Calibri"/>
              </a:rPr>
              <a:t>I'll pause here and see if we have any questions in the chat box … </a:t>
            </a:r>
          </a:p>
          <a:p>
            <a:pPr marL="0" indent="0">
              <a:buFont typeface="Symbol" panose="05050102010706020507" pitchFamily="18" charset="2"/>
              <a:buNone/>
              <a:tabLst>
                <a:tab pos="457200" algn="l"/>
              </a:tabLst>
            </a:pPr>
            <a:endParaRPr lang="en-US" sz="1800">
              <a:latin typeface="Calibri"/>
              <a:ea typeface="Calibri" panose="020F0502020204030204" pitchFamily="34" charset="0"/>
              <a:cs typeface="Calibri"/>
            </a:endParaRPr>
          </a:p>
          <a:p>
            <a:pPr marL="0" indent="0">
              <a:buFont typeface="Symbol" panose="05050102010706020507" pitchFamily="18" charset="2"/>
              <a:buNone/>
              <a:tabLst>
                <a:tab pos="457200" algn="l"/>
              </a:tabLst>
            </a:pPr>
            <a:r>
              <a:rPr lang="en-US" sz="1800">
                <a:latin typeface="Calibri"/>
                <a:ea typeface="Calibri" panose="020F0502020204030204" pitchFamily="34" charset="0"/>
                <a:cs typeface="Calibri"/>
              </a:rPr>
              <a:t>If you think of something later, reach out to us anytime. There's our contact information on screen.</a:t>
            </a:r>
            <a:endParaRPr lang="en-US" sz="1800">
              <a:effectLst/>
              <a:latin typeface="Calibri"/>
              <a:ea typeface="Calibri" panose="020F0502020204030204" pitchFamily="34" charset="0"/>
              <a:cs typeface="Calibri"/>
            </a:endParaRPr>
          </a:p>
          <a:p>
            <a:pPr marL="0" indent="0">
              <a:buFont typeface="Symbol" panose="05050102010706020507" pitchFamily="18" charset="2"/>
              <a:buNone/>
              <a:tabLst>
                <a:tab pos="457200" algn="l"/>
              </a:tabLst>
            </a:pPr>
            <a:endParaRPr lang="en-US" sz="1800">
              <a:effectLst/>
              <a:latin typeface="Calibri"/>
              <a:cs typeface="Calibri"/>
            </a:endParaRPr>
          </a:p>
          <a:p>
            <a:pPr marL="0" indent="0">
              <a:buFont typeface="Symbol" panose="05050102010706020507" pitchFamily="18" charset="2"/>
              <a:buNone/>
              <a:tabLst>
                <a:tab pos="457200" algn="l"/>
              </a:tabLst>
            </a:pPr>
            <a:r>
              <a:rPr lang="en-US" sz="1800">
                <a:cs typeface="Calibri"/>
              </a:rPr>
              <a:t>Thanks again for joining us here today.</a:t>
            </a:r>
          </a:p>
          <a:p>
            <a:endParaRPr lang="en-US">
              <a:cs typeface="Calibri"/>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30</a:t>
            </a:fld>
            <a:endParaRPr lang="en-US"/>
          </a:p>
        </p:txBody>
      </p:sp>
    </p:spTree>
    <p:extLst>
      <p:ext uri="{BB962C8B-B14F-4D97-AF65-F5344CB8AC3E}">
        <p14:creationId xmlns:p14="http://schemas.microsoft.com/office/powerpoint/2010/main" val="2517549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OK, let’s start here, with the approval loop. The rules of the road with media outreach.</a:t>
            </a:r>
          </a:p>
          <a:p>
            <a:endParaRPr lang="en-US" altLang="en-US"/>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This will be a quick review for most of you. If we have any newcomers on the line, let me introduce you to the OPA, the Office of Public Affairs. The OPA is the media voice of the Department of Labor and the primary point of contact for media relations. </a:t>
            </a:r>
          </a:p>
          <a:p>
            <a:endParaRPr lang="en-US" altLang="en-US"/>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But local reporters covering Job Corps will start by contacting the center, not the Office of Public Affairs. So, let’s take a look at what the PRH says about media contact.</a:t>
            </a:r>
          </a:p>
          <a:p>
            <a:pPr defTabSz="914266">
              <a:defRPr/>
            </a:pPr>
            <a:endParaRPr lang="en-US">
              <a:cs typeface="Calibri"/>
            </a:endParaRPr>
          </a:p>
          <a:p>
            <a:pPr defTabSz="914266">
              <a:defRPr/>
            </a:pPr>
            <a:endParaRPr lang="en-US">
              <a:cs typeface="Calibri"/>
            </a:endParaRPr>
          </a:p>
          <a:p>
            <a:pPr defTabSz="914266">
              <a:defRPr/>
            </a:pPr>
            <a:endParaRPr lang="en-US">
              <a:cs typeface="Calibri"/>
            </a:endParaRPr>
          </a:p>
          <a:p>
            <a:pPr defTabSz="914266">
              <a:defRPr/>
            </a:pPr>
            <a:endParaRPr lang="en-US">
              <a:cs typeface="Calibri"/>
            </a:endParaRPr>
          </a:p>
        </p:txBody>
      </p:sp>
      <p:sp>
        <p:nvSpPr>
          <p:cNvPr id="4" name="Slide Number Placeholder 3"/>
          <p:cNvSpPr>
            <a:spLocks noGrp="1"/>
          </p:cNvSpPr>
          <p:nvPr>
            <p:ph type="sldNum" sz="quarter" idx="10"/>
          </p:nvPr>
        </p:nvSpPr>
        <p:spPr/>
        <p:txBody>
          <a:bodyPr/>
          <a:lstStyle/>
          <a:p>
            <a:fld id="{83FB95D8-32F6-4251-B6DD-11C28173D8A4}" type="slidenum">
              <a:rPr lang="en-US" smtClean="0"/>
              <a:pPr/>
              <a:t>4</a:t>
            </a:fld>
            <a:endParaRPr lang="en-US"/>
          </a:p>
        </p:txBody>
      </p:sp>
    </p:spTree>
    <p:extLst>
      <p:ext uri="{BB962C8B-B14F-4D97-AF65-F5344CB8AC3E}">
        <p14:creationId xmlns:p14="http://schemas.microsoft.com/office/powerpoint/2010/main" val="3215432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a:t>When the media calls, or before you call them, here’s a look at who needs to know. At minimum. More folks and more agencies may get involved, depending on what it is. But for most media inquiries, this is the progression. </a:t>
            </a:r>
          </a:p>
          <a:p>
            <a:pPr>
              <a:defRPr/>
            </a:pPr>
            <a:endParaRPr lang="en-US"/>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You get the call from the media. You notify your leadership on center. Then your leadership on center notifies the Regional Office. In most cases, this is your program manager or whoever has oversight for your contract at the Regional Office.  </a:t>
            </a:r>
          </a:p>
          <a:p>
            <a:pPr>
              <a:defRPr/>
            </a:pPr>
            <a:endParaRPr lang="en-US"/>
          </a:p>
          <a:p>
            <a:pPr>
              <a:defRPr/>
            </a:pPr>
            <a:r>
              <a:rPr lang="en-US"/>
              <a:t>Then the Regional Office notifies the National Office of Job Corps and the regional Office of Public Affairs officer. In most cases, if not all, that regional Public Affairs officer works in the same building as the Job Corps Regional Office. </a:t>
            </a:r>
            <a:endParaRPr lang="en-US">
              <a:cs typeface="Calibri"/>
            </a:endParaRPr>
          </a:p>
          <a:p>
            <a:pPr>
              <a:defRPr/>
            </a:pPr>
            <a:endParaRPr lang="en-US"/>
          </a:p>
          <a:p>
            <a:pPr>
              <a:defRPr/>
            </a:pPr>
            <a:r>
              <a:rPr lang="en-US"/>
              <a:t>Now, this isn’t you making all of these calls. Your end of</a:t>
            </a:r>
            <a:r>
              <a:rPr lang="en-US" baseline="0"/>
              <a:t> it is usually over after you tell your director. But when that </a:t>
            </a:r>
            <a:r>
              <a:rPr lang="en-US"/>
              <a:t>e-mail </a:t>
            </a:r>
            <a:r>
              <a:rPr lang="en-US" baseline="0"/>
              <a:t>comes in from a reporter, save it and share it with your CD. If this is a phone call, that means some </a:t>
            </a:r>
            <a:r>
              <a:rPr lang="en-US"/>
              <a:t>note-taking</a:t>
            </a:r>
            <a:r>
              <a:rPr lang="en-US" baseline="0"/>
              <a:t>. Write down who it is, who they work for, why they’re calling, what they’re working on and any deadline info.</a:t>
            </a:r>
            <a:r>
              <a:rPr lang="en-US"/>
              <a:t> </a:t>
            </a:r>
            <a:endParaRPr lang="en-US">
              <a:cs typeface="Calibri"/>
            </a:endParaRPr>
          </a:p>
          <a:p>
            <a:pPr>
              <a:defRPr/>
            </a:pPr>
            <a:endParaRPr lang="en-US"/>
          </a:p>
          <a:p>
            <a:pPr>
              <a:defRPr/>
            </a:pPr>
            <a:r>
              <a:rPr lang="en-US"/>
              <a:t>The key takeaway here is, when you get a call from the media, tell your CD and go through the proper channels to tell OPA. The proper channel is the Regional Office. They are the ones who contact the Office of Public Affairs, along with the National Office, if necessary. </a:t>
            </a:r>
            <a:endParaRPr lang="en-US">
              <a:cs typeface="Calibri"/>
            </a:endParaRPr>
          </a:p>
          <a:p>
            <a:pPr>
              <a:defRPr/>
            </a:pPr>
            <a:endParaRPr lang="en-US"/>
          </a:p>
          <a:p>
            <a:pPr>
              <a:defRPr/>
            </a:pPr>
            <a:r>
              <a:rPr lang="en-US"/>
              <a:t>Look, this process is not exactly built for speed. It’s built for security. Remember what I said at the top about earned media being the type of media where you don’t control the message? That’s why there’s an approval loop. </a:t>
            </a:r>
            <a:r>
              <a:rPr lang="en-US" sz="1800">
                <a:effectLst/>
                <a:latin typeface="Calibri" panose="020F0502020204030204" pitchFamily="34" charset="0"/>
                <a:ea typeface="Calibri" panose="020F0502020204030204" pitchFamily="34" charset="0"/>
                <a:cs typeface="Times New Roman" panose="02020603050405020304" pitchFamily="18" charset="0"/>
              </a:rPr>
              <a:t>But on your end, you can move things along by documenting that initial media contact and getting that information to your leadership as soon as possible. In other words, YOU be fast. Make sure you have good contact info for your leadership on center. That includes cellphone numbers for after hours in case something breaks at a weird time. Which it sometimes does.</a:t>
            </a:r>
            <a:endParaRPr lang="en-US" altLang="en-US"/>
          </a:p>
          <a:p>
            <a:endParaRPr lang="en-US" altLang="en-US"/>
          </a:p>
          <a:p>
            <a:endParaRPr lang="en-US" altLang="en-US"/>
          </a:p>
          <a:p>
            <a:endParaRPr lang="en-US"/>
          </a:p>
        </p:txBody>
      </p:sp>
      <p:sp>
        <p:nvSpPr>
          <p:cNvPr id="4" name="Slide Number Placeholder 3"/>
          <p:cNvSpPr>
            <a:spLocks noGrp="1"/>
          </p:cNvSpPr>
          <p:nvPr>
            <p:ph type="sldNum" sz="quarter" idx="10"/>
          </p:nvPr>
        </p:nvSpPr>
        <p:spPr/>
        <p:txBody>
          <a:bodyPr/>
          <a:lstStyle/>
          <a:p>
            <a:fld id="{60302419-7845-4816-B44F-951A33C5B105}" type="slidenum">
              <a:rPr lang="en-US" smtClean="0"/>
              <a:t>5</a:t>
            </a:fld>
            <a:endParaRPr lang="en-US"/>
          </a:p>
        </p:txBody>
      </p:sp>
    </p:spTree>
    <p:extLst>
      <p:ext uri="{BB962C8B-B14F-4D97-AF65-F5344CB8AC3E}">
        <p14:creationId xmlns:p14="http://schemas.microsoft.com/office/powerpoint/2010/main" val="387491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ltLang="en-US" sz="1200"/>
              <a:t>OK, so you get a call you weren’t expecting from the media, and as usual, the reporter wants information and interviews right now.</a:t>
            </a:r>
            <a:r>
              <a:rPr lang="en-US" altLang="en-US"/>
              <a:t> </a:t>
            </a:r>
            <a:r>
              <a:rPr lang="en-US" altLang="en-US" sz="1200"/>
              <a:t>You’re not going to give that to him or her, not yet.</a:t>
            </a:r>
            <a:r>
              <a:rPr lang="en-US" altLang="en-US"/>
              <a:t> </a:t>
            </a:r>
            <a:endParaRPr lang="en-US" altLang="en-US" sz="1200"/>
          </a:p>
          <a:p>
            <a:endParaRPr lang="en-US" altLang="en-US" sz="1200"/>
          </a:p>
          <a:p>
            <a:r>
              <a:rPr lang="en-US" altLang="en-US" sz="1200"/>
              <a:t>What you should do instead is take down the basic information, go through the approval loop, and get back to the reporter as quickly as you can.</a:t>
            </a:r>
            <a:r>
              <a:rPr lang="en-US" altLang="en-US"/>
              <a:t> </a:t>
            </a:r>
            <a:r>
              <a:rPr lang="en-US" altLang="en-US" sz="1200"/>
              <a:t>But you don’t do the interview right there and then.</a:t>
            </a:r>
            <a:r>
              <a:rPr lang="en-US" altLang="en-US"/>
              <a:t>  </a:t>
            </a:r>
            <a:endParaRPr lang="en-US" altLang="en-US" sz="1200">
              <a:cs typeface="Calibri"/>
            </a:endParaRPr>
          </a:p>
          <a:p>
            <a:endParaRPr lang="en-US" altLang="en-US" sz="1200"/>
          </a:p>
          <a:p>
            <a:r>
              <a:rPr lang="en-US" altLang="en-US" sz="1200"/>
              <a:t>Instead, you want to find out the basics: </a:t>
            </a:r>
            <a:r>
              <a:rPr lang="en-US" altLang="en-US"/>
              <a:t>What’s </a:t>
            </a:r>
            <a:r>
              <a:rPr lang="en-US" altLang="en-US" sz="1200"/>
              <a:t>the story about</a:t>
            </a:r>
            <a:r>
              <a:rPr lang="en-US" altLang="en-US"/>
              <a:t>?</a:t>
            </a:r>
            <a:r>
              <a:rPr lang="en-US" altLang="en-US" sz="1200"/>
              <a:t> </a:t>
            </a:r>
            <a:r>
              <a:rPr lang="en-US" altLang="en-US"/>
              <a:t>Who</a:t>
            </a:r>
            <a:r>
              <a:rPr lang="en-US" altLang="en-US" sz="1200"/>
              <a:t> do you want to interview</a:t>
            </a:r>
            <a:r>
              <a:rPr lang="en-US" altLang="en-US"/>
              <a:t>?</a:t>
            </a:r>
            <a:r>
              <a:rPr lang="en-US" altLang="en-US" sz="1200"/>
              <a:t> </a:t>
            </a:r>
            <a:r>
              <a:rPr lang="en-US" altLang="en-US"/>
              <a:t>What’s</a:t>
            </a:r>
            <a:r>
              <a:rPr lang="en-US" altLang="en-US" sz="1200"/>
              <a:t> your deadline</a:t>
            </a:r>
            <a:r>
              <a:rPr lang="en-US" altLang="en-US"/>
              <a:t>? </a:t>
            </a:r>
            <a:endParaRPr lang="en-US" altLang="en-US" sz="1200">
              <a:cs typeface="Calibri"/>
            </a:endParaRPr>
          </a:p>
          <a:p>
            <a:endParaRPr lang="en-US"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a:t>Don’t be afraid to buy yourself some time here. Most reporters will understand that you don’t speak for the government and that you may need to turn this over to someone else, especially if it’s a crisis. That’s the truth. You’ll need to resist the urge to provide answers right away. A better response is </a:t>
            </a:r>
            <a:r>
              <a:rPr lang="en-US" altLang="en-US"/>
              <a:t>"</a:t>
            </a:r>
            <a:r>
              <a:rPr lang="en-US" altLang="en-US" sz="1200"/>
              <a:t>Hey, I’m running to a meeting</a:t>
            </a:r>
            <a:r>
              <a:rPr lang="en-US" altLang="en-US"/>
              <a:t>.</a:t>
            </a:r>
            <a:r>
              <a:rPr lang="en-US" altLang="en-US" sz="1200"/>
              <a:t> </a:t>
            </a:r>
            <a:r>
              <a:rPr lang="en-US" altLang="en-US"/>
              <a:t>Can</a:t>
            </a:r>
            <a:r>
              <a:rPr lang="en-US" altLang="en-US" sz="1200"/>
              <a:t> you tell me what this is about</a:t>
            </a:r>
            <a:r>
              <a:rPr lang="en-US" altLang="en-US"/>
              <a:t>?"</a:t>
            </a:r>
            <a:r>
              <a:rPr lang="en-US" altLang="en-US" sz="1200"/>
              <a:t> </a:t>
            </a:r>
            <a:r>
              <a:rPr lang="en-US" altLang="en-US"/>
              <a:t>"</a:t>
            </a:r>
            <a:r>
              <a:rPr lang="en-US" altLang="en-US" sz="1200"/>
              <a:t>Hey, I can’t help you right now, but what’s your deadline and what are you looking for – will get back to you ASAP</a:t>
            </a:r>
            <a:r>
              <a:rPr lang="en-US" altLang="en-US"/>
              <a:t>."</a:t>
            </a:r>
            <a:r>
              <a:rPr lang="en-US" altLang="en-US" sz="1200"/>
              <a:t> Or you can let the machine pick up. </a:t>
            </a:r>
            <a:r>
              <a:rPr lang="en-US" sz="1800">
                <a:effectLst/>
                <a:latin typeface="Calibri" panose="020F0502020204030204" pitchFamily="34" charset="0"/>
                <a:ea typeface="Calibri" panose="020F0502020204030204" pitchFamily="34" charset="0"/>
                <a:cs typeface="Times New Roman" panose="02020603050405020304" pitchFamily="18" charset="0"/>
              </a:rPr>
              <a:t>Train admin staff on this sort of thing, because they may get that first call or email. </a:t>
            </a:r>
            <a:r>
              <a:rPr lang="en-US" altLang="en-US"/>
              <a:t> </a:t>
            </a:r>
            <a:endParaRPr lang="en-US" altLang="en-US" sz="1200">
              <a:cs typeface="Calibri"/>
            </a:endParaRPr>
          </a:p>
          <a:p>
            <a:endParaRPr lang="en-US" altLang="en-US" sz="1200"/>
          </a:p>
          <a:p>
            <a:r>
              <a:rPr lang="en-US" altLang="en-US" sz="1200"/>
              <a:t>There are many ways to do it.</a:t>
            </a:r>
            <a:r>
              <a:rPr lang="en-US" altLang="en-US"/>
              <a:t> </a:t>
            </a:r>
            <a:r>
              <a:rPr lang="en-US" altLang="en-US" sz="1200"/>
              <a:t>Just buy yourself some time so that you can notify your leaders and so that you can prepare a bit for the questions that are coming.</a:t>
            </a:r>
            <a:r>
              <a:rPr lang="en-US" altLang="en-US"/>
              <a:t> </a:t>
            </a:r>
            <a:endParaRPr lang="en-US" altLang="en-US" sz="1200">
              <a:cs typeface="Calibri"/>
            </a:endParaRPr>
          </a:p>
          <a:p>
            <a:endParaRPr lang="en-US" altLang="en-US" sz="1200"/>
          </a:p>
          <a:p>
            <a:r>
              <a:rPr lang="en-US" altLang="en-US" sz="1200"/>
              <a:t>Collecting the information you see here on the slide will be very helpful to your leadership and to the OPA.</a:t>
            </a:r>
            <a:r>
              <a:rPr lang="en-US" altLang="en-US"/>
              <a:t> </a:t>
            </a:r>
            <a:r>
              <a:rPr lang="en-US" altLang="en-US" sz="1200"/>
              <a:t>In fact, you could easily build a form to do it. If you don’t have one on center, check with your Regional Office. They’ve got a media request form. This is about streamlining and speeding up the approval process, making things easy on OPA.</a:t>
            </a:r>
            <a:r>
              <a:rPr lang="en-US" altLang="en-US"/>
              <a:t> </a:t>
            </a:r>
            <a:endParaRPr lang="en-US" altLang="en-US" sz="1200">
              <a:cs typeface="Calibri"/>
            </a:endParaRPr>
          </a:p>
          <a:p>
            <a:endParaRPr lang="en-US" altLang="en-US" sz="1200"/>
          </a:p>
          <a:p>
            <a:r>
              <a:rPr lang="en-US" altLang="en-US" sz="1200"/>
              <a:t>A form should at minimum include</a:t>
            </a:r>
            <a:r>
              <a:rPr lang="en-US" altLang="en-US" sz="1200" baseline="0"/>
              <a:t> your name, the name of the media organization and reporter, what the story is about</a:t>
            </a:r>
            <a:r>
              <a:rPr lang="en-US" altLang="en-US"/>
              <a:t>,</a:t>
            </a:r>
            <a:r>
              <a:rPr lang="en-US" altLang="en-US" sz="1200" baseline="0"/>
              <a:t> and deadline information.</a:t>
            </a:r>
            <a:endParaRPr lang="en-US" altLang="en-US" sz="1200">
              <a:cs typeface="Calibri"/>
            </a:endParaRPr>
          </a:p>
          <a:p>
            <a:endParaRPr lang="en-US"/>
          </a:p>
        </p:txBody>
      </p:sp>
      <p:sp>
        <p:nvSpPr>
          <p:cNvPr id="4" name="Slide Number Placeholder 3"/>
          <p:cNvSpPr>
            <a:spLocks noGrp="1"/>
          </p:cNvSpPr>
          <p:nvPr>
            <p:ph type="sldNum" sz="quarter" idx="10"/>
          </p:nvPr>
        </p:nvSpPr>
        <p:spPr/>
        <p:txBody>
          <a:bodyPr/>
          <a:lstStyle/>
          <a:p>
            <a:fld id="{60302419-7845-4816-B44F-951A33C5B105}" type="slidenum">
              <a:rPr lang="en-US" smtClean="0"/>
              <a:t>6</a:t>
            </a:fld>
            <a:endParaRPr lang="en-US"/>
          </a:p>
        </p:txBody>
      </p:sp>
    </p:spTree>
    <p:extLst>
      <p:ext uri="{BB962C8B-B14F-4D97-AF65-F5344CB8AC3E}">
        <p14:creationId xmlns:p14="http://schemas.microsoft.com/office/powerpoint/2010/main" val="539631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ltLang="en-US"/>
              <a:t>OK, so why is this approval loop here? Why do all these people need to know? </a:t>
            </a:r>
          </a:p>
          <a:p>
            <a:endParaRPr lang="en-US" altLang="en-US"/>
          </a:p>
          <a:p>
            <a:r>
              <a:rPr lang="en-US" altLang="en-US"/>
              <a:t>Part of the answer here is that earned media involves some risk, since we don’t control the message. So, we need to be careful. The rest of the answer is that Job Corps needs to protect the centers and the students, some of whom are minors, with regard to Privacy Act concerns.</a:t>
            </a:r>
            <a:endParaRPr lang="en-US" altLang="en-US">
              <a:cs typeface="Calibri"/>
            </a:endParaRPr>
          </a:p>
          <a:p>
            <a:endParaRPr lang="en-US" altLang="en-US"/>
          </a:p>
          <a:p>
            <a:r>
              <a:rPr lang="en-US" altLang="en-US"/>
              <a:t>Also, the OPA and the National Office oftentimes have the benefit of seeing the whole board. They see some things that maybe you can’t see at the local level. Sometimes that means they can see a predatory piece of reporting coming before you can. Sometimes it means they can add value to a media event at your center because they know that a Department of Labor official is going to be in the area at the same time. </a:t>
            </a:r>
            <a:endParaRPr lang="en-US" altLang="en-US">
              <a:cs typeface="Calibri"/>
            </a:endParaRPr>
          </a:p>
          <a:p>
            <a:endParaRPr lang="en-US" altLang="en-US"/>
          </a:p>
          <a:p>
            <a:r>
              <a:rPr lang="en-US" altLang="en-US"/>
              <a:t>I would see this loop as something that helps both you and the OPA do your jobs. One thing that makes it harder for the OPA to do its job? Surprises. Nobody in their line of work likes surprises. Nobody in your line of work as communicators likes surprises. So, this is about helping everyone be less surprised. </a:t>
            </a:r>
          </a:p>
          <a:p>
            <a:endParaRPr lang="en-US" altLang="en-US">
              <a:cs typeface="Calibri"/>
            </a:endParaRPr>
          </a:p>
        </p:txBody>
      </p:sp>
      <p:sp>
        <p:nvSpPr>
          <p:cNvPr id="4" name="Slide Number Placeholder 3"/>
          <p:cNvSpPr>
            <a:spLocks noGrp="1"/>
          </p:cNvSpPr>
          <p:nvPr>
            <p:ph type="sldNum" sz="quarter" idx="10"/>
          </p:nvPr>
        </p:nvSpPr>
        <p:spPr/>
        <p:txBody>
          <a:bodyPr/>
          <a:lstStyle/>
          <a:p>
            <a:fld id="{60302419-7845-4816-B44F-951A33C5B105}" type="slidenum">
              <a:rPr lang="en-US" smtClean="0"/>
              <a:t>7</a:t>
            </a:fld>
            <a:endParaRPr lang="en-US"/>
          </a:p>
        </p:txBody>
      </p:sp>
    </p:spTree>
    <p:extLst>
      <p:ext uri="{BB962C8B-B14F-4D97-AF65-F5344CB8AC3E}">
        <p14:creationId xmlns:p14="http://schemas.microsoft.com/office/powerpoint/2010/main" val="490779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sz="1200"/>
              <a:t>OK, here are some common questions about working with OPA, and I’ll try to go through each.</a:t>
            </a:r>
            <a:r>
              <a:rPr lang="en-US"/>
              <a:t> </a:t>
            </a:r>
            <a:endParaRPr lang="en-US" sz="1200"/>
          </a:p>
          <a:p>
            <a:pPr>
              <a:defRPr/>
            </a:pPr>
            <a:endParaRPr lang="en-US" sz="1200"/>
          </a:p>
          <a:p>
            <a:pPr>
              <a:defRPr/>
            </a:pPr>
            <a:r>
              <a:rPr lang="en-US" sz="1200"/>
              <a:t>How much time does the vetting process take?</a:t>
            </a:r>
            <a:endParaRPr lang="en-US" sz="1200">
              <a:cs typeface="Calibri"/>
            </a:endParaRPr>
          </a:p>
          <a:p>
            <a:pPr>
              <a:defRPr/>
            </a:pPr>
            <a:r>
              <a:rPr lang="en-US" sz="1200"/>
              <a:t>That depends. It depends on what the story is. It depends on what the reporter’s deadline is. It depends on how well you did collecting some basic information on the phone. If you want to speed things along, be quick and thorough on your end.</a:t>
            </a:r>
            <a:endParaRPr lang="en-US" sz="1200">
              <a:cs typeface="Calibri"/>
            </a:endParaRPr>
          </a:p>
          <a:p>
            <a:pPr>
              <a:defRPr/>
            </a:pPr>
            <a:endParaRPr lang="en-US" sz="1200"/>
          </a:p>
          <a:p>
            <a:pPr>
              <a:defRPr/>
            </a:pPr>
            <a:r>
              <a:rPr lang="en-US" sz="1200"/>
              <a:t>What if a reporter has a tight deadline?</a:t>
            </a:r>
            <a:endParaRPr lang="en-US" sz="1200">
              <a:cs typeface="Calibri"/>
            </a:endParaRPr>
          </a:p>
          <a:p>
            <a:pPr>
              <a:defRPr/>
            </a:pPr>
            <a:r>
              <a:rPr lang="en-US" sz="1200"/>
              <a:t>If that’s the case, contact your director and the RO as soon as possible, and give them the deadline information.</a:t>
            </a:r>
            <a:r>
              <a:rPr lang="en-US"/>
              <a:t> </a:t>
            </a:r>
            <a:r>
              <a:rPr lang="en-US" sz="1200"/>
              <a:t>The faster you are on your end, the faster you’ll be able to get back to a reporter.</a:t>
            </a:r>
            <a:r>
              <a:rPr lang="en-US"/>
              <a:t> </a:t>
            </a:r>
            <a:r>
              <a:rPr lang="en-US" sz="1200"/>
              <a:t>But please understand that the media cycle doesn’t supersede the approval cycle. Resist the temptation to get in front of this process. Sometimes that takes discipline. I understand.</a:t>
            </a:r>
            <a:r>
              <a:rPr lang="en-US"/>
              <a:t> </a:t>
            </a:r>
            <a:r>
              <a:rPr lang="en-US" sz="1200"/>
              <a:t>But in this case, it’s better to be right than to be fast.</a:t>
            </a:r>
            <a:endParaRPr lang="en-US" sz="1200">
              <a:cs typeface="Calibri"/>
            </a:endParaRPr>
          </a:p>
          <a:p>
            <a:pPr>
              <a:defRPr/>
            </a:pPr>
            <a:endParaRPr lang="en-US" sz="1200"/>
          </a:p>
          <a:p>
            <a:pPr>
              <a:defRPr/>
            </a:pPr>
            <a:r>
              <a:rPr lang="en-US" sz="1200"/>
              <a:t>What about proactive media relations?</a:t>
            </a:r>
            <a:endParaRPr lang="en-US" sz="1200">
              <a:cs typeface="Calibri"/>
            </a:endParaRPr>
          </a:p>
          <a:p>
            <a:pPr>
              <a:defRPr/>
            </a:pPr>
            <a:r>
              <a:rPr lang="en-US" sz="1200"/>
              <a:t>This depends, but let’s put it this way</a:t>
            </a:r>
            <a:r>
              <a:rPr lang="en-US"/>
              <a:t>: </a:t>
            </a:r>
            <a:r>
              <a:rPr lang="en-US" sz="1200"/>
              <a:t>If you’re having coffee with a reporter, you probably don’t need run that through the approval loop all the way to OPA.</a:t>
            </a:r>
            <a:r>
              <a:rPr lang="en-US"/>
              <a:t> </a:t>
            </a:r>
            <a:r>
              <a:rPr lang="en-US" sz="1200"/>
              <a:t>If you’re inviting an elected official over for a visit, or if you’ve got a reporter coming to your Signing Day ceremony, yeah, that’s a call. In between those two things, I would err on the side of overcommunicating with your leadership rather than </a:t>
            </a:r>
            <a:r>
              <a:rPr lang="en-US"/>
              <a:t>under-communicating</a:t>
            </a:r>
            <a:r>
              <a:rPr lang="en-US" sz="1200"/>
              <a:t>.</a:t>
            </a:r>
            <a:r>
              <a:rPr lang="en-US"/>
              <a:t> </a:t>
            </a:r>
            <a:endParaRPr lang="en-US" sz="1200">
              <a:cs typeface="Calibri"/>
            </a:endParaRPr>
          </a:p>
          <a:p>
            <a:pPr>
              <a:defRPr/>
            </a:pPr>
            <a:endParaRPr lang="en-US" sz="1200"/>
          </a:p>
          <a:p>
            <a:pPr>
              <a:defRPr/>
            </a:pPr>
            <a:r>
              <a:rPr lang="en-US" sz="1200"/>
              <a:t>What happens if media contact us after hours? Can I still get through to OPA?</a:t>
            </a:r>
            <a:endParaRPr lang="en-US" sz="1200">
              <a:cs typeface="Calibri"/>
            </a:endParaRPr>
          </a:p>
          <a:p>
            <a:pPr>
              <a:defRPr/>
            </a:pPr>
            <a:r>
              <a:rPr lang="en-US" sz="1200"/>
              <a:t>The answer is yes, and I would encourage you to contact leadership as soon as you can.</a:t>
            </a:r>
            <a:r>
              <a:rPr lang="en-US"/>
              <a:t> </a:t>
            </a:r>
            <a:r>
              <a:rPr lang="en-US" sz="1200"/>
              <a:t>It doesn’t matter what time it is.</a:t>
            </a:r>
            <a:r>
              <a:rPr lang="en-US"/>
              <a:t> </a:t>
            </a:r>
            <a:r>
              <a:rPr lang="en-US" sz="1200"/>
              <a:t> Just have those cell </a:t>
            </a:r>
            <a:r>
              <a:rPr lang="en-US"/>
              <a:t>phone</a:t>
            </a:r>
            <a:r>
              <a:rPr lang="en-US" sz="1200"/>
              <a:t> numbers ready. Don’t let it sit until morning. </a:t>
            </a:r>
            <a:endParaRPr lang="en-US" sz="1200">
              <a:cs typeface="Calibri"/>
            </a:endParaRPr>
          </a:p>
          <a:p>
            <a:pPr>
              <a:defRPr/>
            </a:pPr>
            <a:endParaRPr lang="en-US">
              <a:cs typeface="Calibri"/>
            </a:endParaRPr>
          </a:p>
        </p:txBody>
      </p:sp>
      <p:sp>
        <p:nvSpPr>
          <p:cNvPr id="4" name="Slide Number Placeholder 3"/>
          <p:cNvSpPr>
            <a:spLocks noGrp="1"/>
          </p:cNvSpPr>
          <p:nvPr>
            <p:ph type="sldNum" sz="quarter" idx="10"/>
          </p:nvPr>
        </p:nvSpPr>
        <p:spPr/>
        <p:txBody>
          <a:bodyPr/>
          <a:lstStyle/>
          <a:p>
            <a:fld id="{60302419-7845-4816-B44F-951A33C5B105}" type="slidenum">
              <a:rPr lang="en-US" smtClean="0"/>
              <a:t>8</a:t>
            </a:fld>
            <a:endParaRPr lang="en-US"/>
          </a:p>
        </p:txBody>
      </p:sp>
    </p:spTree>
    <p:extLst>
      <p:ext uri="{BB962C8B-B14F-4D97-AF65-F5344CB8AC3E}">
        <p14:creationId xmlns:p14="http://schemas.microsoft.com/office/powerpoint/2010/main" val="4274270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en-US"/>
              <a:t>OK,</a:t>
            </a:r>
            <a:r>
              <a:rPr lang="en-US" baseline="0"/>
              <a:t> PRH review is over. Let’s get into the subject matter, starting with a brief diagnostic. The state of the media is weighty enough to be its own webinar by itself, and I can spend hours on this topic. Today, I’m doing it in three slides. </a:t>
            </a:r>
            <a:endParaRPr lang="en-US" sz="1200"/>
          </a:p>
          <a:p>
            <a:pPr defTabSz="914266">
              <a:defRPr/>
            </a:pPr>
            <a:endParaRPr lang="en-US">
              <a:cs typeface="Calibri"/>
            </a:endParaRPr>
          </a:p>
          <a:p>
            <a:pPr defTabSz="914266">
              <a:defRPr/>
            </a:pPr>
            <a:endParaRPr lang="en-US">
              <a:cs typeface="Calibri"/>
            </a:endParaRPr>
          </a:p>
          <a:p>
            <a:pPr defTabSz="914266">
              <a:defRPr/>
            </a:pPr>
            <a:endParaRPr lang="en-US">
              <a:cs typeface="Calibri"/>
            </a:endParaRPr>
          </a:p>
          <a:p>
            <a:pPr defTabSz="914266">
              <a:defRPr/>
            </a:pPr>
            <a:endParaRPr lang="en-US">
              <a:cs typeface="Calibri"/>
            </a:endParaRPr>
          </a:p>
        </p:txBody>
      </p:sp>
      <p:sp>
        <p:nvSpPr>
          <p:cNvPr id="4" name="Slide Number Placeholder 3"/>
          <p:cNvSpPr>
            <a:spLocks noGrp="1"/>
          </p:cNvSpPr>
          <p:nvPr>
            <p:ph type="sldNum" sz="quarter" idx="10"/>
          </p:nvPr>
        </p:nvSpPr>
        <p:spPr/>
        <p:txBody>
          <a:bodyPr/>
          <a:lstStyle/>
          <a:p>
            <a:fld id="{83FB95D8-32F6-4251-B6DD-11C28173D8A4}" type="slidenum">
              <a:rPr lang="en-US" smtClean="0"/>
              <a:pPr/>
              <a:t>9</a:t>
            </a:fld>
            <a:endParaRPr lang="en-US"/>
          </a:p>
        </p:txBody>
      </p:sp>
    </p:spTree>
    <p:extLst>
      <p:ext uri="{BB962C8B-B14F-4D97-AF65-F5344CB8AC3E}">
        <p14:creationId xmlns:p14="http://schemas.microsoft.com/office/powerpoint/2010/main" val="3534945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6479AB-C233-411B-A5E3-7BC4966E8A5C}" type="datetimeFigureOut">
              <a:rPr lang="en-US" smtClean="0"/>
              <a:pPr/>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527C2415-E118-FE4B-B334-792B5D547A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0830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05743D-16CF-A745-83E1-1CC1C4B366DE}"/>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488CBA6-6A9E-4C95-8616-2E467D3051D0}" type="slidenum">
              <a:rPr lang="en-US" smtClean="0"/>
              <a:pPr/>
              <a:t>‹#›</a:t>
            </a:fld>
            <a:endParaRPr lang="en-US"/>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6479AB-C233-411B-A5E3-7BC4966E8A5C}" type="datetimeFigureOut">
              <a:rPr lang="en-US" smtClean="0"/>
              <a:pPr/>
              <a:t>3/2/2023</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a:extLst>
              <a:ext uri="{FF2B5EF4-FFF2-40B4-BE49-F238E27FC236}">
                <a16:creationId xmlns:a16="http://schemas.microsoft.com/office/drawing/2014/main" id="{C4C7884E-7F4C-A142-83EB-B304BA6529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342311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36582D-E972-B745-914C-AC9AA129B935}"/>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479AB-C233-411B-A5E3-7BC4966E8A5C}" type="datetimeFigureOut">
              <a:rPr lang="en-US" smtClean="0"/>
              <a:pPr/>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BB368720-8571-AA4A-85F8-DA0580CED3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404318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6CCDA5-5571-DF4A-A68E-EFB49C301A17}"/>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479AB-C233-411B-A5E3-7BC4966E8A5C}" type="datetimeFigureOut">
              <a:rPr lang="en-US" smtClean="0"/>
              <a:pPr/>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92874C1D-1BAA-434B-BA92-0848A8D1E8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965209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748CD4-2EAC-DB42-8659-27359AE6E0B8}"/>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9C87BC4-E6F8-1143-AFCE-EFB2EFA531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83247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9833DF-BB5A-4946-8C0C-2FD71464B70E}"/>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F1D49BA-C2AC-0342-B6E5-5B2D1994F9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148187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46647E-5F96-4C94-8EB4-98B6D4B3CDB9}" type="datetimeFigureOut">
              <a:rPr lang="en-US"/>
              <a:pPr>
                <a:defRPr/>
              </a:pPr>
              <a:t>3/2/2023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70354A3-8B20-40FF-B5C4-6DB564C09ADB}" type="slidenum">
              <a:rPr lang="en-US"/>
              <a:pPr>
                <a:defRPr/>
              </a:pPr>
              <a:t>‹#›</a:t>
            </a:fld>
            <a:endParaRPr lang="en-US"/>
          </a:p>
        </p:txBody>
      </p:sp>
    </p:spTree>
    <p:extLst>
      <p:ext uri="{BB962C8B-B14F-4D97-AF65-F5344CB8AC3E}">
        <p14:creationId xmlns:p14="http://schemas.microsoft.com/office/powerpoint/2010/main" val="3960996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41"/>
        <p:cNvGrpSpPr/>
        <p:nvPr/>
      </p:nvGrpSpPr>
      <p:grpSpPr>
        <a:xfrm>
          <a:off x="0" y="0"/>
          <a:ext cx="0" cy="0"/>
          <a:chOff x="0" y="0"/>
          <a:chExt cx="0" cy="0"/>
        </a:xfrm>
      </p:grpSpPr>
      <p:sp>
        <p:nvSpPr>
          <p:cNvPr id="42" name="Google Shape;42;p6"/>
          <p:cNvSpPr txBox="1">
            <a:spLocks noGrp="1"/>
          </p:cNvSpPr>
          <p:nvPr>
            <p:ph type="ctrTitle"/>
          </p:nvPr>
        </p:nvSpPr>
        <p:spPr>
          <a:xfrm>
            <a:off x="4921575" y="3990713"/>
            <a:ext cx="18282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a:endParaRPr/>
          </a:p>
        </p:txBody>
      </p:sp>
      <p:sp>
        <p:nvSpPr>
          <p:cNvPr id="43" name="Google Shape;43;p6"/>
          <p:cNvSpPr txBox="1">
            <a:spLocks noGrp="1"/>
          </p:cNvSpPr>
          <p:nvPr>
            <p:ph type="subTitle" idx="1"/>
          </p:nvPr>
        </p:nvSpPr>
        <p:spPr>
          <a:xfrm>
            <a:off x="4921575" y="4738413"/>
            <a:ext cx="1522200" cy="12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4" name="Google Shape;44;p6"/>
          <p:cNvSpPr txBox="1">
            <a:spLocks noGrp="1"/>
          </p:cNvSpPr>
          <p:nvPr>
            <p:ph type="ctrTitle" idx="2"/>
          </p:nvPr>
        </p:nvSpPr>
        <p:spPr>
          <a:xfrm>
            <a:off x="906139" y="3990713"/>
            <a:ext cx="18282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a:endParaRPr/>
          </a:p>
        </p:txBody>
      </p:sp>
      <p:sp>
        <p:nvSpPr>
          <p:cNvPr id="45" name="Google Shape;45;p6"/>
          <p:cNvSpPr txBox="1">
            <a:spLocks noGrp="1"/>
          </p:cNvSpPr>
          <p:nvPr>
            <p:ph type="subTitle" idx="3"/>
          </p:nvPr>
        </p:nvSpPr>
        <p:spPr>
          <a:xfrm>
            <a:off x="906139" y="4738413"/>
            <a:ext cx="1522200" cy="12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6" name="Google Shape;46;p6"/>
          <p:cNvSpPr txBox="1">
            <a:spLocks noGrp="1"/>
          </p:cNvSpPr>
          <p:nvPr>
            <p:ph type="ctrTitle" idx="4"/>
          </p:nvPr>
        </p:nvSpPr>
        <p:spPr>
          <a:xfrm rot="5400000">
            <a:off x="6199887" y="2276277"/>
            <a:ext cx="3884400" cy="487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7" name="Google Shape;47;p6"/>
          <p:cNvSpPr txBox="1">
            <a:spLocks noGrp="1"/>
          </p:cNvSpPr>
          <p:nvPr>
            <p:ph type="ctrTitle" idx="5"/>
          </p:nvPr>
        </p:nvSpPr>
        <p:spPr>
          <a:xfrm>
            <a:off x="2928557" y="3990713"/>
            <a:ext cx="17988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a:endParaRPr/>
          </a:p>
        </p:txBody>
      </p:sp>
      <p:sp>
        <p:nvSpPr>
          <p:cNvPr id="48" name="Google Shape;48;p6"/>
          <p:cNvSpPr txBox="1">
            <a:spLocks noGrp="1"/>
          </p:cNvSpPr>
          <p:nvPr>
            <p:ph type="subTitle" idx="6"/>
          </p:nvPr>
        </p:nvSpPr>
        <p:spPr>
          <a:xfrm>
            <a:off x="2928550" y="4738413"/>
            <a:ext cx="1476300" cy="12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extLst>
      <p:ext uri="{BB962C8B-B14F-4D97-AF65-F5344CB8AC3E}">
        <p14:creationId xmlns:p14="http://schemas.microsoft.com/office/powerpoint/2010/main" val="2454303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E6479AB-C233-411B-A5E3-7BC4966E8A5C}" type="datetimeFigureOut">
              <a:rPr lang="en-US" smtClean="0"/>
              <a:pPr/>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527C2415-E118-FE4B-B334-792B5D547A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2596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C49BDE-E7B2-274B-981F-3ECE8D7E15AA}"/>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Slide Number Placeholder 4"/>
          <p:cNvSpPr>
            <a:spLocks noGrp="1"/>
          </p:cNvSpPr>
          <p:nvPr>
            <p:ph type="sldNum" sz="quarter" idx="12"/>
          </p:nvPr>
        </p:nvSpPr>
        <p:spPr/>
        <p:txBody>
          <a:bodyPr/>
          <a:lstStyle/>
          <a:p>
            <a:fld id="{D488CBA6-6A9E-4C95-8616-2E467D3051D0}"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DE6479AB-C233-411B-A5E3-7BC4966E8A5C}" type="datetimeFigureOut">
              <a:rPr lang="en-US" smtClean="0"/>
              <a:pPr/>
              <a:t>3/2/2023</a:t>
            </a:fld>
            <a:endParaRPr lang="en-US"/>
          </a:p>
        </p:txBody>
      </p:sp>
      <p:sp>
        <p:nvSpPr>
          <p:cNvPr id="2" name="Title 1"/>
          <p:cNvSpPr>
            <a:spLocks noGrp="1"/>
          </p:cNvSpPr>
          <p:nvPr>
            <p:ph type="title"/>
          </p:nvPr>
        </p:nvSpPr>
        <p:spPr/>
        <p:txBody>
          <a:bodyPr/>
          <a:lstStyle/>
          <a:p>
            <a:r>
              <a:rPr lang="en-US"/>
              <a:t>Click to edit Master title style</a:t>
            </a:r>
          </a:p>
        </p:txBody>
      </p:sp>
      <p:pic>
        <p:nvPicPr>
          <p:cNvPr id="9" name="Picture 8">
            <a:extLst>
              <a:ext uri="{FF2B5EF4-FFF2-40B4-BE49-F238E27FC236}">
                <a16:creationId xmlns:a16="http://schemas.microsoft.com/office/drawing/2014/main" id="{D0D7006E-2A4A-3745-8EAC-D216C9C294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6" y="6091354"/>
            <a:ext cx="1993366" cy="630122"/>
          </a:xfrm>
          <a:prstGeom prst="rect">
            <a:avLst/>
          </a:prstGeom>
        </p:spPr>
      </p:pic>
    </p:spTree>
    <p:extLst>
      <p:ext uri="{BB962C8B-B14F-4D97-AF65-F5344CB8AC3E}">
        <p14:creationId xmlns:p14="http://schemas.microsoft.com/office/powerpoint/2010/main" val="559078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1DDEC-9161-534A-B683-8EE7BBE13278}"/>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479AB-C233-411B-A5E3-7BC4966E8A5C}" type="datetimeFigureOut">
              <a:rPr lang="en-US" smtClean="0"/>
              <a:pPr/>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55C05780-7E01-1546-9AE3-978F0C8FF1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6" y="6091354"/>
            <a:ext cx="1993366" cy="630122"/>
          </a:xfrm>
          <a:prstGeom prst="rect">
            <a:avLst/>
          </a:prstGeom>
        </p:spPr>
      </p:pic>
    </p:spTree>
    <p:extLst>
      <p:ext uri="{BB962C8B-B14F-4D97-AF65-F5344CB8AC3E}">
        <p14:creationId xmlns:p14="http://schemas.microsoft.com/office/powerpoint/2010/main" val="173470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C49BDE-E7B2-274B-981F-3ECE8D7E15AA}"/>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488CBA6-6A9E-4C95-8616-2E467D3051D0}"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DE6479AB-C233-411B-A5E3-7BC4966E8A5C}" type="datetimeFigureOut">
              <a:rPr lang="en-US" smtClean="0"/>
              <a:pPr/>
              <a:t>3/2/2023</a:t>
            </a:fld>
            <a:endParaRPr lang="en-US"/>
          </a:p>
        </p:txBody>
      </p:sp>
      <p:sp>
        <p:nvSpPr>
          <p:cNvPr id="2" name="Title 1"/>
          <p:cNvSpPr>
            <a:spLocks noGrp="1"/>
          </p:cNvSpPr>
          <p:nvPr>
            <p:ph type="title"/>
          </p:nvPr>
        </p:nvSpPr>
        <p:spPr/>
        <p:txBody>
          <a:bodyPr/>
          <a:lstStyle/>
          <a:p>
            <a:r>
              <a:rPr lang="en-US"/>
              <a:t>Click to edit Master title style</a:t>
            </a:r>
          </a:p>
        </p:txBody>
      </p:sp>
      <p:pic>
        <p:nvPicPr>
          <p:cNvPr id="9" name="Picture 8">
            <a:extLst>
              <a:ext uri="{FF2B5EF4-FFF2-40B4-BE49-F238E27FC236}">
                <a16:creationId xmlns:a16="http://schemas.microsoft.com/office/drawing/2014/main" id="{D0D7006E-2A4A-3745-8EAC-D216C9C294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1994775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31668D-9AC6-5E4E-B68E-7DB1F75FECCB}"/>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6479AB-C233-411B-A5E3-7BC4966E8A5C}" type="datetimeFigureOut">
              <a:rPr lang="en-US" smtClean="0"/>
              <a:pPr/>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9" name="Picture 8">
            <a:extLst>
              <a:ext uri="{FF2B5EF4-FFF2-40B4-BE49-F238E27FC236}">
                <a16:creationId xmlns:a16="http://schemas.microsoft.com/office/drawing/2014/main" id="{FB1DEF8B-09A0-0A45-8917-001100E0D9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6" y="6091354"/>
            <a:ext cx="1993366" cy="630122"/>
          </a:xfrm>
          <a:prstGeom prst="rect">
            <a:avLst/>
          </a:prstGeom>
        </p:spPr>
      </p:pic>
    </p:spTree>
    <p:extLst>
      <p:ext uri="{BB962C8B-B14F-4D97-AF65-F5344CB8AC3E}">
        <p14:creationId xmlns:p14="http://schemas.microsoft.com/office/powerpoint/2010/main" val="4294736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251812-6C6C-2845-8135-48BB66D66A19}"/>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6479AB-C233-411B-A5E3-7BC4966E8A5C}" type="datetimeFigureOut">
              <a:rPr lang="en-US" smtClean="0"/>
              <a:pPr/>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8CBA6-6A9E-4C95-8616-2E467D3051D0}" type="slidenum">
              <a:rPr lang="en-US" smtClean="0"/>
              <a:pPr/>
              <a:t>‹#›</a:t>
            </a:fld>
            <a:endParaRPr lang="en-US"/>
          </a:p>
        </p:txBody>
      </p:sp>
      <p:pic>
        <p:nvPicPr>
          <p:cNvPr id="9" name="Picture 8">
            <a:extLst>
              <a:ext uri="{FF2B5EF4-FFF2-40B4-BE49-F238E27FC236}">
                <a16:creationId xmlns:a16="http://schemas.microsoft.com/office/drawing/2014/main" id="{A1677C9C-C0DF-8E4A-ADF4-05F1E3A08E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6" y="6091354"/>
            <a:ext cx="1993366" cy="630122"/>
          </a:xfrm>
          <a:prstGeom prst="rect">
            <a:avLst/>
          </a:prstGeom>
        </p:spPr>
      </p:pic>
    </p:spTree>
    <p:extLst>
      <p:ext uri="{BB962C8B-B14F-4D97-AF65-F5344CB8AC3E}">
        <p14:creationId xmlns:p14="http://schemas.microsoft.com/office/powerpoint/2010/main" val="621042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97D0ED-333A-0446-B77C-746CD1692562}"/>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6479AB-C233-411B-A5E3-7BC4966E8A5C}" type="datetimeFigureOut">
              <a:rPr lang="en-US" smtClean="0"/>
              <a:pPr/>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88CBA6-6A9E-4C95-8616-2E467D3051D0}" type="slidenum">
              <a:rPr lang="en-US" smtClean="0"/>
              <a:pPr/>
              <a:t>‹#›</a:t>
            </a:fld>
            <a:endParaRPr lang="en-US"/>
          </a:p>
        </p:txBody>
      </p:sp>
      <p:pic>
        <p:nvPicPr>
          <p:cNvPr id="11" name="Picture 10">
            <a:extLst>
              <a:ext uri="{FF2B5EF4-FFF2-40B4-BE49-F238E27FC236}">
                <a16:creationId xmlns:a16="http://schemas.microsoft.com/office/drawing/2014/main" id="{925ABED6-EA40-FB4A-ADC7-E009CFEDC0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6" y="6091354"/>
            <a:ext cx="1993366" cy="630122"/>
          </a:xfrm>
          <a:prstGeom prst="rect">
            <a:avLst/>
          </a:prstGeom>
        </p:spPr>
      </p:pic>
    </p:spTree>
    <p:extLst>
      <p:ext uri="{BB962C8B-B14F-4D97-AF65-F5344CB8AC3E}">
        <p14:creationId xmlns:p14="http://schemas.microsoft.com/office/powerpoint/2010/main" val="3505159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03EDD5-FA45-564B-B6B2-D5E76C3CA704}"/>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6479AB-C233-411B-A5E3-7BC4966E8A5C}" type="datetimeFigureOut">
              <a:rPr lang="en-US" smtClean="0"/>
              <a:pPr/>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88CBA6-6A9E-4C95-8616-2E467D3051D0}" type="slidenum">
              <a:rPr lang="en-US" smtClean="0"/>
              <a:pPr/>
              <a:t>‹#›</a:t>
            </a:fld>
            <a:endParaRPr lang="en-US"/>
          </a:p>
        </p:txBody>
      </p:sp>
      <p:pic>
        <p:nvPicPr>
          <p:cNvPr id="7" name="Picture 6">
            <a:extLst>
              <a:ext uri="{FF2B5EF4-FFF2-40B4-BE49-F238E27FC236}">
                <a16:creationId xmlns:a16="http://schemas.microsoft.com/office/drawing/2014/main" id="{BC79E873-EFAB-114A-BB06-BE434B5C24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6" y="6091354"/>
            <a:ext cx="1993366" cy="630122"/>
          </a:xfrm>
          <a:prstGeom prst="rect">
            <a:avLst/>
          </a:prstGeom>
        </p:spPr>
      </p:pic>
    </p:spTree>
    <p:extLst>
      <p:ext uri="{BB962C8B-B14F-4D97-AF65-F5344CB8AC3E}">
        <p14:creationId xmlns:p14="http://schemas.microsoft.com/office/powerpoint/2010/main" val="1495599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B501AA-11D1-144C-B772-E97D15A34E57}"/>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Date Placeholder 1"/>
          <p:cNvSpPr>
            <a:spLocks noGrp="1"/>
          </p:cNvSpPr>
          <p:nvPr>
            <p:ph type="dt" sz="half" idx="10"/>
          </p:nvPr>
        </p:nvSpPr>
        <p:spPr/>
        <p:txBody>
          <a:bodyPr/>
          <a:lstStyle/>
          <a:p>
            <a:fld id="{DE6479AB-C233-411B-A5E3-7BC4966E8A5C}" type="datetimeFigureOut">
              <a:rPr lang="en-US" smtClean="0"/>
              <a:pPr/>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88CBA6-6A9E-4C95-8616-2E467D3051D0}" type="slidenum">
              <a:rPr lang="en-US" smtClean="0"/>
              <a:pPr/>
              <a:t>‹#›</a:t>
            </a:fld>
            <a:endParaRPr lang="en-US"/>
          </a:p>
        </p:txBody>
      </p:sp>
      <p:pic>
        <p:nvPicPr>
          <p:cNvPr id="6" name="Picture 5">
            <a:extLst>
              <a:ext uri="{FF2B5EF4-FFF2-40B4-BE49-F238E27FC236}">
                <a16:creationId xmlns:a16="http://schemas.microsoft.com/office/drawing/2014/main" id="{1E27CEA9-5323-2E41-B399-5BAAD73A2C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6" y="6091354"/>
            <a:ext cx="1993366" cy="630122"/>
          </a:xfrm>
          <a:prstGeom prst="rect">
            <a:avLst/>
          </a:prstGeom>
        </p:spPr>
      </p:pic>
    </p:spTree>
    <p:extLst>
      <p:ext uri="{BB962C8B-B14F-4D97-AF65-F5344CB8AC3E}">
        <p14:creationId xmlns:p14="http://schemas.microsoft.com/office/powerpoint/2010/main" val="1172126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1B0C91-D172-A34F-8BD9-065E2D72C902}"/>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E6479AB-C233-411B-A5E3-7BC4966E8A5C}" type="datetimeFigureOut">
              <a:rPr lang="en-US" smtClean="0"/>
              <a:pPr/>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8CBA6-6A9E-4C95-8616-2E467D3051D0}" type="slidenum">
              <a:rPr lang="en-US" smtClean="0"/>
              <a:pPr/>
              <a:t>‹#›</a:t>
            </a:fld>
            <a:endParaRPr lang="en-US"/>
          </a:p>
        </p:txBody>
      </p:sp>
      <p:pic>
        <p:nvPicPr>
          <p:cNvPr id="9" name="Picture 8">
            <a:extLst>
              <a:ext uri="{FF2B5EF4-FFF2-40B4-BE49-F238E27FC236}">
                <a16:creationId xmlns:a16="http://schemas.microsoft.com/office/drawing/2014/main" id="{A4829B44-2AA8-8247-819A-C4C695F009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6" y="6091354"/>
            <a:ext cx="1993366" cy="630122"/>
          </a:xfrm>
          <a:prstGeom prst="rect">
            <a:avLst/>
          </a:prstGeom>
        </p:spPr>
      </p:pic>
    </p:spTree>
    <p:extLst>
      <p:ext uri="{BB962C8B-B14F-4D97-AF65-F5344CB8AC3E}">
        <p14:creationId xmlns:p14="http://schemas.microsoft.com/office/powerpoint/2010/main" val="1108902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05743D-16CF-A745-83E1-1CC1C4B366DE}"/>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lide Number Placeholder 6"/>
          <p:cNvSpPr>
            <a:spLocks noGrp="1"/>
          </p:cNvSpPr>
          <p:nvPr>
            <p:ph type="sldNum" sz="quarter" idx="12"/>
          </p:nvPr>
        </p:nvSpPr>
        <p:spPr/>
        <p:txBody>
          <a:bodyPr/>
          <a:lstStyle/>
          <a:p>
            <a:fld id="{D488CBA6-6A9E-4C95-8616-2E467D3051D0}" type="slidenum">
              <a:rPr lang="en-US" smtClean="0"/>
              <a:pPr/>
              <a:t>‹#›</a:t>
            </a:fld>
            <a:endParaRPr lang="en-US"/>
          </a:p>
        </p:txBody>
      </p:sp>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E6479AB-C233-411B-A5E3-7BC4966E8A5C}" type="datetimeFigureOut">
              <a:rPr lang="en-US" smtClean="0"/>
              <a:pPr/>
              <a:t>3/2/2023</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a:extLst>
              <a:ext uri="{FF2B5EF4-FFF2-40B4-BE49-F238E27FC236}">
                <a16:creationId xmlns:a16="http://schemas.microsoft.com/office/drawing/2014/main" id="{C4C7884E-7F4C-A142-83EB-B304BA6529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6" y="6091354"/>
            <a:ext cx="1993366" cy="630122"/>
          </a:xfrm>
          <a:prstGeom prst="rect">
            <a:avLst/>
          </a:prstGeom>
        </p:spPr>
      </p:pic>
    </p:spTree>
    <p:extLst>
      <p:ext uri="{BB962C8B-B14F-4D97-AF65-F5344CB8AC3E}">
        <p14:creationId xmlns:p14="http://schemas.microsoft.com/office/powerpoint/2010/main" val="41229277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36582D-E972-B745-914C-AC9AA129B935}"/>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479AB-C233-411B-A5E3-7BC4966E8A5C}" type="datetimeFigureOut">
              <a:rPr lang="en-US" smtClean="0"/>
              <a:pPr/>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BB368720-8571-AA4A-85F8-DA0580CED3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6" y="6091354"/>
            <a:ext cx="1993366" cy="630122"/>
          </a:xfrm>
          <a:prstGeom prst="rect">
            <a:avLst/>
          </a:prstGeom>
        </p:spPr>
      </p:pic>
    </p:spTree>
    <p:extLst>
      <p:ext uri="{BB962C8B-B14F-4D97-AF65-F5344CB8AC3E}">
        <p14:creationId xmlns:p14="http://schemas.microsoft.com/office/powerpoint/2010/main" val="1926970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6CCDA5-5571-DF4A-A68E-EFB49C301A17}"/>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479AB-C233-411B-A5E3-7BC4966E8A5C}" type="datetimeFigureOut">
              <a:rPr lang="en-US" smtClean="0"/>
              <a:pPr/>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92874C1D-1BAA-434B-BA92-0848A8D1E8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6" y="6091354"/>
            <a:ext cx="1993366" cy="630122"/>
          </a:xfrm>
          <a:prstGeom prst="rect">
            <a:avLst/>
          </a:prstGeom>
        </p:spPr>
      </p:pic>
    </p:spTree>
    <p:extLst>
      <p:ext uri="{BB962C8B-B14F-4D97-AF65-F5344CB8AC3E}">
        <p14:creationId xmlns:p14="http://schemas.microsoft.com/office/powerpoint/2010/main" val="1420354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748CD4-2EAC-DB42-8659-27359AE6E0B8}"/>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a:extLst>
              <a:ext uri="{FF2B5EF4-FFF2-40B4-BE49-F238E27FC236}">
                <a16:creationId xmlns:a16="http://schemas.microsoft.com/office/drawing/2014/main" id="{F9C87BC4-E6F8-1143-AFCE-EFB2EFA531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6" y="6091354"/>
            <a:ext cx="1993366" cy="630122"/>
          </a:xfrm>
          <a:prstGeom prst="rect">
            <a:avLst/>
          </a:prstGeom>
        </p:spPr>
      </p:pic>
    </p:spTree>
    <p:extLst>
      <p:ext uri="{BB962C8B-B14F-4D97-AF65-F5344CB8AC3E}">
        <p14:creationId xmlns:p14="http://schemas.microsoft.com/office/powerpoint/2010/main" val="278662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1DDEC-9161-534A-B683-8EE7BBE13278}"/>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479AB-C233-411B-A5E3-7BC4966E8A5C}" type="datetimeFigureOut">
              <a:rPr lang="en-US" smtClean="0"/>
              <a:pPr/>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55C05780-7E01-1546-9AE3-978F0C8FF1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778805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9833DF-BB5A-4946-8C0C-2FD71464B70E}"/>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a:extLst>
              <a:ext uri="{FF2B5EF4-FFF2-40B4-BE49-F238E27FC236}">
                <a16:creationId xmlns:a16="http://schemas.microsoft.com/office/drawing/2014/main" id="{FF1D49BA-C2AC-0342-B6E5-5B2D1994F9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6" y="6091354"/>
            <a:ext cx="1993366" cy="630122"/>
          </a:xfrm>
          <a:prstGeom prst="rect">
            <a:avLst/>
          </a:prstGeom>
        </p:spPr>
      </p:pic>
    </p:spTree>
    <p:extLst>
      <p:ext uri="{BB962C8B-B14F-4D97-AF65-F5344CB8AC3E}">
        <p14:creationId xmlns:p14="http://schemas.microsoft.com/office/powerpoint/2010/main" val="329442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46647E-5F96-4C94-8EB4-98B6D4B3CDB9}" type="datetimeFigureOut">
              <a:rPr lang="en-US"/>
              <a:pPr>
                <a:defRPr/>
              </a:pPr>
              <a:t>3/2/2023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70354A3-8B20-40FF-B5C4-6DB564C09ADB}" type="slidenum">
              <a:rPr lang="en-US"/>
              <a:pPr>
                <a:defRPr/>
              </a:pPr>
              <a:t>‹#›</a:t>
            </a:fld>
            <a:endParaRPr lang="en-US"/>
          </a:p>
        </p:txBody>
      </p:sp>
    </p:spTree>
    <p:extLst>
      <p:ext uri="{BB962C8B-B14F-4D97-AF65-F5344CB8AC3E}">
        <p14:creationId xmlns:p14="http://schemas.microsoft.com/office/powerpoint/2010/main" val="2467814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41"/>
        <p:cNvGrpSpPr/>
        <p:nvPr/>
      </p:nvGrpSpPr>
      <p:grpSpPr>
        <a:xfrm>
          <a:off x="0" y="0"/>
          <a:ext cx="0" cy="0"/>
          <a:chOff x="0" y="0"/>
          <a:chExt cx="0" cy="0"/>
        </a:xfrm>
      </p:grpSpPr>
      <p:sp>
        <p:nvSpPr>
          <p:cNvPr id="42" name="Google Shape;42;p6"/>
          <p:cNvSpPr txBox="1">
            <a:spLocks noGrp="1"/>
          </p:cNvSpPr>
          <p:nvPr>
            <p:ph type="ctrTitle"/>
          </p:nvPr>
        </p:nvSpPr>
        <p:spPr>
          <a:xfrm>
            <a:off x="4921575" y="3990713"/>
            <a:ext cx="18282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350">
                <a:solidFill>
                  <a:schemeClr val="lt1"/>
                </a:solidFill>
              </a:defRPr>
            </a:lvl1pPr>
            <a:lvl2pPr lvl="1" rtl="0">
              <a:spcBef>
                <a:spcPts val="0"/>
              </a:spcBef>
              <a:spcAft>
                <a:spcPts val="0"/>
              </a:spcAft>
              <a:buClr>
                <a:schemeClr val="lt1"/>
              </a:buClr>
              <a:buSzPts val="1800"/>
              <a:buNone/>
              <a:defRPr sz="1350">
                <a:solidFill>
                  <a:schemeClr val="lt1"/>
                </a:solidFill>
              </a:defRPr>
            </a:lvl2pPr>
            <a:lvl3pPr lvl="2" rtl="0">
              <a:spcBef>
                <a:spcPts val="0"/>
              </a:spcBef>
              <a:spcAft>
                <a:spcPts val="0"/>
              </a:spcAft>
              <a:buClr>
                <a:schemeClr val="lt1"/>
              </a:buClr>
              <a:buSzPts val="1800"/>
              <a:buNone/>
              <a:defRPr sz="1350">
                <a:solidFill>
                  <a:schemeClr val="lt1"/>
                </a:solidFill>
              </a:defRPr>
            </a:lvl3pPr>
            <a:lvl4pPr lvl="3" rtl="0">
              <a:spcBef>
                <a:spcPts val="0"/>
              </a:spcBef>
              <a:spcAft>
                <a:spcPts val="0"/>
              </a:spcAft>
              <a:buClr>
                <a:schemeClr val="lt1"/>
              </a:buClr>
              <a:buSzPts val="1800"/>
              <a:buNone/>
              <a:defRPr sz="1350">
                <a:solidFill>
                  <a:schemeClr val="lt1"/>
                </a:solidFill>
              </a:defRPr>
            </a:lvl4pPr>
            <a:lvl5pPr lvl="4" rtl="0">
              <a:spcBef>
                <a:spcPts val="0"/>
              </a:spcBef>
              <a:spcAft>
                <a:spcPts val="0"/>
              </a:spcAft>
              <a:buClr>
                <a:schemeClr val="lt1"/>
              </a:buClr>
              <a:buSzPts val="1800"/>
              <a:buNone/>
              <a:defRPr sz="1350">
                <a:solidFill>
                  <a:schemeClr val="lt1"/>
                </a:solidFill>
              </a:defRPr>
            </a:lvl5pPr>
            <a:lvl6pPr lvl="5" rtl="0">
              <a:spcBef>
                <a:spcPts val="0"/>
              </a:spcBef>
              <a:spcAft>
                <a:spcPts val="0"/>
              </a:spcAft>
              <a:buClr>
                <a:schemeClr val="lt1"/>
              </a:buClr>
              <a:buSzPts val="1800"/>
              <a:buNone/>
              <a:defRPr sz="1350">
                <a:solidFill>
                  <a:schemeClr val="lt1"/>
                </a:solidFill>
              </a:defRPr>
            </a:lvl6pPr>
            <a:lvl7pPr lvl="6" rtl="0">
              <a:spcBef>
                <a:spcPts val="0"/>
              </a:spcBef>
              <a:spcAft>
                <a:spcPts val="0"/>
              </a:spcAft>
              <a:buClr>
                <a:schemeClr val="lt1"/>
              </a:buClr>
              <a:buSzPts val="1800"/>
              <a:buNone/>
              <a:defRPr sz="1350">
                <a:solidFill>
                  <a:schemeClr val="lt1"/>
                </a:solidFill>
              </a:defRPr>
            </a:lvl7pPr>
            <a:lvl8pPr lvl="7" rtl="0">
              <a:spcBef>
                <a:spcPts val="0"/>
              </a:spcBef>
              <a:spcAft>
                <a:spcPts val="0"/>
              </a:spcAft>
              <a:buClr>
                <a:schemeClr val="lt1"/>
              </a:buClr>
              <a:buSzPts val="1800"/>
              <a:buNone/>
              <a:defRPr sz="1350">
                <a:solidFill>
                  <a:schemeClr val="lt1"/>
                </a:solidFill>
              </a:defRPr>
            </a:lvl8pPr>
            <a:lvl9pPr lvl="8" rtl="0">
              <a:spcBef>
                <a:spcPts val="0"/>
              </a:spcBef>
              <a:spcAft>
                <a:spcPts val="0"/>
              </a:spcAft>
              <a:buClr>
                <a:schemeClr val="lt1"/>
              </a:buClr>
              <a:buSzPts val="1800"/>
              <a:buNone/>
              <a:defRPr sz="1350">
                <a:solidFill>
                  <a:schemeClr val="lt1"/>
                </a:solidFill>
              </a:defRPr>
            </a:lvl9pPr>
          </a:lstStyle>
          <a:p>
            <a:endParaRPr/>
          </a:p>
        </p:txBody>
      </p:sp>
      <p:sp>
        <p:nvSpPr>
          <p:cNvPr id="43" name="Google Shape;43;p6"/>
          <p:cNvSpPr txBox="1">
            <a:spLocks noGrp="1"/>
          </p:cNvSpPr>
          <p:nvPr>
            <p:ph type="subTitle" idx="1"/>
          </p:nvPr>
        </p:nvSpPr>
        <p:spPr>
          <a:xfrm>
            <a:off x="4921575" y="4738413"/>
            <a:ext cx="1522200" cy="12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750">
                <a:solidFill>
                  <a:srgbClr val="000000"/>
                </a:solidFill>
              </a:defRPr>
            </a:lvl1pPr>
            <a:lvl2pPr lvl="1" rtl="0">
              <a:lnSpc>
                <a:spcPct val="100000"/>
              </a:lnSpc>
              <a:spcBef>
                <a:spcPts val="0"/>
              </a:spcBef>
              <a:spcAft>
                <a:spcPts val="0"/>
              </a:spcAft>
              <a:buSzPts val="1000"/>
              <a:buNone/>
              <a:defRPr sz="750"/>
            </a:lvl2pPr>
            <a:lvl3pPr lvl="2" rtl="0">
              <a:lnSpc>
                <a:spcPct val="100000"/>
              </a:lnSpc>
              <a:spcBef>
                <a:spcPts val="0"/>
              </a:spcBef>
              <a:spcAft>
                <a:spcPts val="0"/>
              </a:spcAft>
              <a:buSzPts val="1000"/>
              <a:buNone/>
              <a:defRPr sz="750"/>
            </a:lvl3pPr>
            <a:lvl4pPr lvl="3" rtl="0">
              <a:lnSpc>
                <a:spcPct val="100000"/>
              </a:lnSpc>
              <a:spcBef>
                <a:spcPts val="0"/>
              </a:spcBef>
              <a:spcAft>
                <a:spcPts val="0"/>
              </a:spcAft>
              <a:buSzPts val="1000"/>
              <a:buNone/>
              <a:defRPr sz="750"/>
            </a:lvl4pPr>
            <a:lvl5pPr lvl="4" rtl="0">
              <a:lnSpc>
                <a:spcPct val="100000"/>
              </a:lnSpc>
              <a:spcBef>
                <a:spcPts val="0"/>
              </a:spcBef>
              <a:spcAft>
                <a:spcPts val="0"/>
              </a:spcAft>
              <a:buSzPts val="1000"/>
              <a:buNone/>
              <a:defRPr sz="750"/>
            </a:lvl5pPr>
            <a:lvl6pPr lvl="5" rtl="0">
              <a:lnSpc>
                <a:spcPct val="100000"/>
              </a:lnSpc>
              <a:spcBef>
                <a:spcPts val="0"/>
              </a:spcBef>
              <a:spcAft>
                <a:spcPts val="0"/>
              </a:spcAft>
              <a:buSzPts val="1000"/>
              <a:buNone/>
              <a:defRPr sz="750"/>
            </a:lvl6pPr>
            <a:lvl7pPr lvl="6" rtl="0">
              <a:lnSpc>
                <a:spcPct val="100000"/>
              </a:lnSpc>
              <a:spcBef>
                <a:spcPts val="0"/>
              </a:spcBef>
              <a:spcAft>
                <a:spcPts val="0"/>
              </a:spcAft>
              <a:buSzPts val="1000"/>
              <a:buNone/>
              <a:defRPr sz="750"/>
            </a:lvl7pPr>
            <a:lvl8pPr lvl="7" rtl="0">
              <a:lnSpc>
                <a:spcPct val="100000"/>
              </a:lnSpc>
              <a:spcBef>
                <a:spcPts val="0"/>
              </a:spcBef>
              <a:spcAft>
                <a:spcPts val="0"/>
              </a:spcAft>
              <a:buSzPts val="1000"/>
              <a:buNone/>
              <a:defRPr sz="750"/>
            </a:lvl8pPr>
            <a:lvl9pPr lvl="8" rtl="0">
              <a:lnSpc>
                <a:spcPct val="100000"/>
              </a:lnSpc>
              <a:spcBef>
                <a:spcPts val="0"/>
              </a:spcBef>
              <a:spcAft>
                <a:spcPts val="0"/>
              </a:spcAft>
              <a:buSzPts val="1000"/>
              <a:buNone/>
              <a:defRPr sz="750"/>
            </a:lvl9pPr>
          </a:lstStyle>
          <a:p>
            <a:endParaRPr/>
          </a:p>
        </p:txBody>
      </p:sp>
      <p:sp>
        <p:nvSpPr>
          <p:cNvPr id="44" name="Google Shape;44;p6"/>
          <p:cNvSpPr txBox="1">
            <a:spLocks noGrp="1"/>
          </p:cNvSpPr>
          <p:nvPr>
            <p:ph type="ctrTitle" idx="2"/>
          </p:nvPr>
        </p:nvSpPr>
        <p:spPr>
          <a:xfrm>
            <a:off x="906139" y="3990713"/>
            <a:ext cx="18282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350">
                <a:solidFill>
                  <a:schemeClr val="lt1"/>
                </a:solidFill>
              </a:defRPr>
            </a:lvl1pPr>
            <a:lvl2pPr lvl="1" rtl="0">
              <a:spcBef>
                <a:spcPts val="0"/>
              </a:spcBef>
              <a:spcAft>
                <a:spcPts val="0"/>
              </a:spcAft>
              <a:buClr>
                <a:schemeClr val="lt1"/>
              </a:buClr>
              <a:buSzPts val="1800"/>
              <a:buNone/>
              <a:defRPr sz="1350">
                <a:solidFill>
                  <a:schemeClr val="lt1"/>
                </a:solidFill>
              </a:defRPr>
            </a:lvl2pPr>
            <a:lvl3pPr lvl="2" rtl="0">
              <a:spcBef>
                <a:spcPts val="0"/>
              </a:spcBef>
              <a:spcAft>
                <a:spcPts val="0"/>
              </a:spcAft>
              <a:buClr>
                <a:schemeClr val="lt1"/>
              </a:buClr>
              <a:buSzPts val="1800"/>
              <a:buNone/>
              <a:defRPr sz="1350">
                <a:solidFill>
                  <a:schemeClr val="lt1"/>
                </a:solidFill>
              </a:defRPr>
            </a:lvl3pPr>
            <a:lvl4pPr lvl="3" rtl="0">
              <a:spcBef>
                <a:spcPts val="0"/>
              </a:spcBef>
              <a:spcAft>
                <a:spcPts val="0"/>
              </a:spcAft>
              <a:buClr>
                <a:schemeClr val="lt1"/>
              </a:buClr>
              <a:buSzPts val="1800"/>
              <a:buNone/>
              <a:defRPr sz="1350">
                <a:solidFill>
                  <a:schemeClr val="lt1"/>
                </a:solidFill>
              </a:defRPr>
            </a:lvl4pPr>
            <a:lvl5pPr lvl="4" rtl="0">
              <a:spcBef>
                <a:spcPts val="0"/>
              </a:spcBef>
              <a:spcAft>
                <a:spcPts val="0"/>
              </a:spcAft>
              <a:buClr>
                <a:schemeClr val="lt1"/>
              </a:buClr>
              <a:buSzPts val="1800"/>
              <a:buNone/>
              <a:defRPr sz="1350">
                <a:solidFill>
                  <a:schemeClr val="lt1"/>
                </a:solidFill>
              </a:defRPr>
            </a:lvl5pPr>
            <a:lvl6pPr lvl="5" rtl="0">
              <a:spcBef>
                <a:spcPts val="0"/>
              </a:spcBef>
              <a:spcAft>
                <a:spcPts val="0"/>
              </a:spcAft>
              <a:buClr>
                <a:schemeClr val="lt1"/>
              </a:buClr>
              <a:buSzPts val="1800"/>
              <a:buNone/>
              <a:defRPr sz="1350">
                <a:solidFill>
                  <a:schemeClr val="lt1"/>
                </a:solidFill>
              </a:defRPr>
            </a:lvl6pPr>
            <a:lvl7pPr lvl="6" rtl="0">
              <a:spcBef>
                <a:spcPts val="0"/>
              </a:spcBef>
              <a:spcAft>
                <a:spcPts val="0"/>
              </a:spcAft>
              <a:buClr>
                <a:schemeClr val="lt1"/>
              </a:buClr>
              <a:buSzPts val="1800"/>
              <a:buNone/>
              <a:defRPr sz="1350">
                <a:solidFill>
                  <a:schemeClr val="lt1"/>
                </a:solidFill>
              </a:defRPr>
            </a:lvl7pPr>
            <a:lvl8pPr lvl="7" rtl="0">
              <a:spcBef>
                <a:spcPts val="0"/>
              </a:spcBef>
              <a:spcAft>
                <a:spcPts val="0"/>
              </a:spcAft>
              <a:buClr>
                <a:schemeClr val="lt1"/>
              </a:buClr>
              <a:buSzPts val="1800"/>
              <a:buNone/>
              <a:defRPr sz="1350">
                <a:solidFill>
                  <a:schemeClr val="lt1"/>
                </a:solidFill>
              </a:defRPr>
            </a:lvl8pPr>
            <a:lvl9pPr lvl="8" rtl="0">
              <a:spcBef>
                <a:spcPts val="0"/>
              </a:spcBef>
              <a:spcAft>
                <a:spcPts val="0"/>
              </a:spcAft>
              <a:buClr>
                <a:schemeClr val="lt1"/>
              </a:buClr>
              <a:buSzPts val="1800"/>
              <a:buNone/>
              <a:defRPr sz="1350">
                <a:solidFill>
                  <a:schemeClr val="lt1"/>
                </a:solidFill>
              </a:defRPr>
            </a:lvl9pPr>
          </a:lstStyle>
          <a:p>
            <a:endParaRPr/>
          </a:p>
        </p:txBody>
      </p:sp>
      <p:sp>
        <p:nvSpPr>
          <p:cNvPr id="45" name="Google Shape;45;p6"/>
          <p:cNvSpPr txBox="1">
            <a:spLocks noGrp="1"/>
          </p:cNvSpPr>
          <p:nvPr>
            <p:ph type="subTitle" idx="3"/>
          </p:nvPr>
        </p:nvSpPr>
        <p:spPr>
          <a:xfrm>
            <a:off x="906139" y="4738413"/>
            <a:ext cx="1522200" cy="12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750">
                <a:solidFill>
                  <a:srgbClr val="000000"/>
                </a:solidFill>
              </a:defRPr>
            </a:lvl1pPr>
            <a:lvl2pPr lvl="1" rtl="0">
              <a:lnSpc>
                <a:spcPct val="100000"/>
              </a:lnSpc>
              <a:spcBef>
                <a:spcPts val="0"/>
              </a:spcBef>
              <a:spcAft>
                <a:spcPts val="0"/>
              </a:spcAft>
              <a:buSzPts val="1000"/>
              <a:buNone/>
              <a:defRPr sz="750"/>
            </a:lvl2pPr>
            <a:lvl3pPr lvl="2" rtl="0">
              <a:lnSpc>
                <a:spcPct val="100000"/>
              </a:lnSpc>
              <a:spcBef>
                <a:spcPts val="0"/>
              </a:spcBef>
              <a:spcAft>
                <a:spcPts val="0"/>
              </a:spcAft>
              <a:buSzPts val="1000"/>
              <a:buNone/>
              <a:defRPr sz="750"/>
            </a:lvl3pPr>
            <a:lvl4pPr lvl="3" rtl="0">
              <a:lnSpc>
                <a:spcPct val="100000"/>
              </a:lnSpc>
              <a:spcBef>
                <a:spcPts val="0"/>
              </a:spcBef>
              <a:spcAft>
                <a:spcPts val="0"/>
              </a:spcAft>
              <a:buSzPts val="1000"/>
              <a:buNone/>
              <a:defRPr sz="750"/>
            </a:lvl4pPr>
            <a:lvl5pPr lvl="4" rtl="0">
              <a:lnSpc>
                <a:spcPct val="100000"/>
              </a:lnSpc>
              <a:spcBef>
                <a:spcPts val="0"/>
              </a:spcBef>
              <a:spcAft>
                <a:spcPts val="0"/>
              </a:spcAft>
              <a:buSzPts val="1000"/>
              <a:buNone/>
              <a:defRPr sz="750"/>
            </a:lvl5pPr>
            <a:lvl6pPr lvl="5" rtl="0">
              <a:lnSpc>
                <a:spcPct val="100000"/>
              </a:lnSpc>
              <a:spcBef>
                <a:spcPts val="0"/>
              </a:spcBef>
              <a:spcAft>
                <a:spcPts val="0"/>
              </a:spcAft>
              <a:buSzPts val="1000"/>
              <a:buNone/>
              <a:defRPr sz="750"/>
            </a:lvl6pPr>
            <a:lvl7pPr lvl="6" rtl="0">
              <a:lnSpc>
                <a:spcPct val="100000"/>
              </a:lnSpc>
              <a:spcBef>
                <a:spcPts val="0"/>
              </a:spcBef>
              <a:spcAft>
                <a:spcPts val="0"/>
              </a:spcAft>
              <a:buSzPts val="1000"/>
              <a:buNone/>
              <a:defRPr sz="750"/>
            </a:lvl7pPr>
            <a:lvl8pPr lvl="7" rtl="0">
              <a:lnSpc>
                <a:spcPct val="100000"/>
              </a:lnSpc>
              <a:spcBef>
                <a:spcPts val="0"/>
              </a:spcBef>
              <a:spcAft>
                <a:spcPts val="0"/>
              </a:spcAft>
              <a:buSzPts val="1000"/>
              <a:buNone/>
              <a:defRPr sz="750"/>
            </a:lvl8pPr>
            <a:lvl9pPr lvl="8" rtl="0">
              <a:lnSpc>
                <a:spcPct val="100000"/>
              </a:lnSpc>
              <a:spcBef>
                <a:spcPts val="0"/>
              </a:spcBef>
              <a:spcAft>
                <a:spcPts val="0"/>
              </a:spcAft>
              <a:buSzPts val="1000"/>
              <a:buNone/>
              <a:defRPr sz="750"/>
            </a:lvl9pPr>
          </a:lstStyle>
          <a:p>
            <a:endParaRPr/>
          </a:p>
        </p:txBody>
      </p:sp>
      <p:sp>
        <p:nvSpPr>
          <p:cNvPr id="46" name="Google Shape;46;p6"/>
          <p:cNvSpPr txBox="1">
            <a:spLocks noGrp="1"/>
          </p:cNvSpPr>
          <p:nvPr>
            <p:ph type="ctrTitle" idx="4"/>
          </p:nvPr>
        </p:nvSpPr>
        <p:spPr>
          <a:xfrm rot="5400000">
            <a:off x="6199887" y="2276277"/>
            <a:ext cx="3884400" cy="487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vl1pPr>
            <a:lvl2pPr lvl="1" rtl="0">
              <a:spcBef>
                <a:spcPts val="0"/>
              </a:spcBef>
              <a:spcAft>
                <a:spcPts val="0"/>
              </a:spcAft>
              <a:buSzPts val="3000"/>
              <a:buNone/>
              <a:defRPr sz="2250"/>
            </a:lvl2pPr>
            <a:lvl3pPr lvl="2" rtl="0">
              <a:spcBef>
                <a:spcPts val="0"/>
              </a:spcBef>
              <a:spcAft>
                <a:spcPts val="0"/>
              </a:spcAft>
              <a:buSzPts val="3000"/>
              <a:buNone/>
              <a:defRPr sz="2250"/>
            </a:lvl3pPr>
            <a:lvl4pPr lvl="3" rtl="0">
              <a:spcBef>
                <a:spcPts val="0"/>
              </a:spcBef>
              <a:spcAft>
                <a:spcPts val="0"/>
              </a:spcAft>
              <a:buSzPts val="3000"/>
              <a:buNone/>
              <a:defRPr sz="2250"/>
            </a:lvl4pPr>
            <a:lvl5pPr lvl="4" rtl="0">
              <a:spcBef>
                <a:spcPts val="0"/>
              </a:spcBef>
              <a:spcAft>
                <a:spcPts val="0"/>
              </a:spcAft>
              <a:buSzPts val="3000"/>
              <a:buNone/>
              <a:defRPr sz="2250"/>
            </a:lvl5pPr>
            <a:lvl6pPr lvl="5" rtl="0">
              <a:spcBef>
                <a:spcPts val="0"/>
              </a:spcBef>
              <a:spcAft>
                <a:spcPts val="0"/>
              </a:spcAft>
              <a:buSzPts val="3000"/>
              <a:buNone/>
              <a:defRPr sz="2250"/>
            </a:lvl6pPr>
            <a:lvl7pPr lvl="6" rtl="0">
              <a:spcBef>
                <a:spcPts val="0"/>
              </a:spcBef>
              <a:spcAft>
                <a:spcPts val="0"/>
              </a:spcAft>
              <a:buSzPts val="3000"/>
              <a:buNone/>
              <a:defRPr sz="2250"/>
            </a:lvl7pPr>
            <a:lvl8pPr lvl="7" rtl="0">
              <a:spcBef>
                <a:spcPts val="0"/>
              </a:spcBef>
              <a:spcAft>
                <a:spcPts val="0"/>
              </a:spcAft>
              <a:buSzPts val="3000"/>
              <a:buNone/>
              <a:defRPr sz="2250"/>
            </a:lvl8pPr>
            <a:lvl9pPr lvl="8" rtl="0">
              <a:spcBef>
                <a:spcPts val="0"/>
              </a:spcBef>
              <a:spcAft>
                <a:spcPts val="0"/>
              </a:spcAft>
              <a:buSzPts val="3000"/>
              <a:buNone/>
              <a:defRPr sz="2250"/>
            </a:lvl9pPr>
          </a:lstStyle>
          <a:p>
            <a:endParaRPr/>
          </a:p>
        </p:txBody>
      </p:sp>
      <p:sp>
        <p:nvSpPr>
          <p:cNvPr id="47" name="Google Shape;47;p6"/>
          <p:cNvSpPr txBox="1">
            <a:spLocks noGrp="1"/>
          </p:cNvSpPr>
          <p:nvPr>
            <p:ph type="ctrTitle" idx="5"/>
          </p:nvPr>
        </p:nvSpPr>
        <p:spPr>
          <a:xfrm>
            <a:off x="2928557" y="3990713"/>
            <a:ext cx="17988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350">
                <a:solidFill>
                  <a:schemeClr val="lt1"/>
                </a:solidFill>
              </a:defRPr>
            </a:lvl1pPr>
            <a:lvl2pPr lvl="1" rtl="0">
              <a:spcBef>
                <a:spcPts val="0"/>
              </a:spcBef>
              <a:spcAft>
                <a:spcPts val="0"/>
              </a:spcAft>
              <a:buClr>
                <a:schemeClr val="lt1"/>
              </a:buClr>
              <a:buSzPts val="1800"/>
              <a:buNone/>
              <a:defRPr sz="1350">
                <a:solidFill>
                  <a:schemeClr val="lt1"/>
                </a:solidFill>
              </a:defRPr>
            </a:lvl2pPr>
            <a:lvl3pPr lvl="2" rtl="0">
              <a:spcBef>
                <a:spcPts val="0"/>
              </a:spcBef>
              <a:spcAft>
                <a:spcPts val="0"/>
              </a:spcAft>
              <a:buClr>
                <a:schemeClr val="lt1"/>
              </a:buClr>
              <a:buSzPts val="1800"/>
              <a:buNone/>
              <a:defRPr sz="1350">
                <a:solidFill>
                  <a:schemeClr val="lt1"/>
                </a:solidFill>
              </a:defRPr>
            </a:lvl3pPr>
            <a:lvl4pPr lvl="3" rtl="0">
              <a:spcBef>
                <a:spcPts val="0"/>
              </a:spcBef>
              <a:spcAft>
                <a:spcPts val="0"/>
              </a:spcAft>
              <a:buClr>
                <a:schemeClr val="lt1"/>
              </a:buClr>
              <a:buSzPts val="1800"/>
              <a:buNone/>
              <a:defRPr sz="1350">
                <a:solidFill>
                  <a:schemeClr val="lt1"/>
                </a:solidFill>
              </a:defRPr>
            </a:lvl4pPr>
            <a:lvl5pPr lvl="4" rtl="0">
              <a:spcBef>
                <a:spcPts val="0"/>
              </a:spcBef>
              <a:spcAft>
                <a:spcPts val="0"/>
              </a:spcAft>
              <a:buClr>
                <a:schemeClr val="lt1"/>
              </a:buClr>
              <a:buSzPts val="1800"/>
              <a:buNone/>
              <a:defRPr sz="1350">
                <a:solidFill>
                  <a:schemeClr val="lt1"/>
                </a:solidFill>
              </a:defRPr>
            </a:lvl5pPr>
            <a:lvl6pPr lvl="5" rtl="0">
              <a:spcBef>
                <a:spcPts val="0"/>
              </a:spcBef>
              <a:spcAft>
                <a:spcPts val="0"/>
              </a:spcAft>
              <a:buClr>
                <a:schemeClr val="lt1"/>
              </a:buClr>
              <a:buSzPts val="1800"/>
              <a:buNone/>
              <a:defRPr sz="1350">
                <a:solidFill>
                  <a:schemeClr val="lt1"/>
                </a:solidFill>
              </a:defRPr>
            </a:lvl6pPr>
            <a:lvl7pPr lvl="6" rtl="0">
              <a:spcBef>
                <a:spcPts val="0"/>
              </a:spcBef>
              <a:spcAft>
                <a:spcPts val="0"/>
              </a:spcAft>
              <a:buClr>
                <a:schemeClr val="lt1"/>
              </a:buClr>
              <a:buSzPts val="1800"/>
              <a:buNone/>
              <a:defRPr sz="1350">
                <a:solidFill>
                  <a:schemeClr val="lt1"/>
                </a:solidFill>
              </a:defRPr>
            </a:lvl7pPr>
            <a:lvl8pPr lvl="7" rtl="0">
              <a:spcBef>
                <a:spcPts val="0"/>
              </a:spcBef>
              <a:spcAft>
                <a:spcPts val="0"/>
              </a:spcAft>
              <a:buClr>
                <a:schemeClr val="lt1"/>
              </a:buClr>
              <a:buSzPts val="1800"/>
              <a:buNone/>
              <a:defRPr sz="1350">
                <a:solidFill>
                  <a:schemeClr val="lt1"/>
                </a:solidFill>
              </a:defRPr>
            </a:lvl8pPr>
            <a:lvl9pPr lvl="8" rtl="0">
              <a:spcBef>
                <a:spcPts val="0"/>
              </a:spcBef>
              <a:spcAft>
                <a:spcPts val="0"/>
              </a:spcAft>
              <a:buClr>
                <a:schemeClr val="lt1"/>
              </a:buClr>
              <a:buSzPts val="1800"/>
              <a:buNone/>
              <a:defRPr sz="1350">
                <a:solidFill>
                  <a:schemeClr val="lt1"/>
                </a:solidFill>
              </a:defRPr>
            </a:lvl9pPr>
          </a:lstStyle>
          <a:p>
            <a:endParaRPr/>
          </a:p>
        </p:txBody>
      </p:sp>
      <p:sp>
        <p:nvSpPr>
          <p:cNvPr id="48" name="Google Shape;48;p6"/>
          <p:cNvSpPr txBox="1">
            <a:spLocks noGrp="1"/>
          </p:cNvSpPr>
          <p:nvPr>
            <p:ph type="subTitle" idx="6"/>
          </p:nvPr>
        </p:nvSpPr>
        <p:spPr>
          <a:xfrm>
            <a:off x="2928550" y="4738413"/>
            <a:ext cx="1476300" cy="12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750">
                <a:solidFill>
                  <a:srgbClr val="000000"/>
                </a:solidFill>
              </a:defRPr>
            </a:lvl1pPr>
            <a:lvl2pPr lvl="1" rtl="0">
              <a:lnSpc>
                <a:spcPct val="100000"/>
              </a:lnSpc>
              <a:spcBef>
                <a:spcPts val="0"/>
              </a:spcBef>
              <a:spcAft>
                <a:spcPts val="0"/>
              </a:spcAft>
              <a:buSzPts val="1000"/>
              <a:buNone/>
              <a:defRPr sz="750"/>
            </a:lvl2pPr>
            <a:lvl3pPr lvl="2" rtl="0">
              <a:lnSpc>
                <a:spcPct val="100000"/>
              </a:lnSpc>
              <a:spcBef>
                <a:spcPts val="0"/>
              </a:spcBef>
              <a:spcAft>
                <a:spcPts val="0"/>
              </a:spcAft>
              <a:buSzPts val="1000"/>
              <a:buNone/>
              <a:defRPr sz="750"/>
            </a:lvl3pPr>
            <a:lvl4pPr lvl="3" rtl="0">
              <a:lnSpc>
                <a:spcPct val="100000"/>
              </a:lnSpc>
              <a:spcBef>
                <a:spcPts val="0"/>
              </a:spcBef>
              <a:spcAft>
                <a:spcPts val="0"/>
              </a:spcAft>
              <a:buSzPts val="1000"/>
              <a:buNone/>
              <a:defRPr sz="750"/>
            </a:lvl4pPr>
            <a:lvl5pPr lvl="4" rtl="0">
              <a:lnSpc>
                <a:spcPct val="100000"/>
              </a:lnSpc>
              <a:spcBef>
                <a:spcPts val="0"/>
              </a:spcBef>
              <a:spcAft>
                <a:spcPts val="0"/>
              </a:spcAft>
              <a:buSzPts val="1000"/>
              <a:buNone/>
              <a:defRPr sz="750"/>
            </a:lvl5pPr>
            <a:lvl6pPr lvl="5" rtl="0">
              <a:lnSpc>
                <a:spcPct val="100000"/>
              </a:lnSpc>
              <a:spcBef>
                <a:spcPts val="0"/>
              </a:spcBef>
              <a:spcAft>
                <a:spcPts val="0"/>
              </a:spcAft>
              <a:buSzPts val="1000"/>
              <a:buNone/>
              <a:defRPr sz="750"/>
            </a:lvl6pPr>
            <a:lvl7pPr lvl="6" rtl="0">
              <a:lnSpc>
                <a:spcPct val="100000"/>
              </a:lnSpc>
              <a:spcBef>
                <a:spcPts val="0"/>
              </a:spcBef>
              <a:spcAft>
                <a:spcPts val="0"/>
              </a:spcAft>
              <a:buSzPts val="1000"/>
              <a:buNone/>
              <a:defRPr sz="750"/>
            </a:lvl7pPr>
            <a:lvl8pPr lvl="7" rtl="0">
              <a:lnSpc>
                <a:spcPct val="100000"/>
              </a:lnSpc>
              <a:spcBef>
                <a:spcPts val="0"/>
              </a:spcBef>
              <a:spcAft>
                <a:spcPts val="0"/>
              </a:spcAft>
              <a:buSzPts val="1000"/>
              <a:buNone/>
              <a:defRPr sz="750"/>
            </a:lvl8pPr>
            <a:lvl9pPr lvl="8" rtl="0">
              <a:lnSpc>
                <a:spcPct val="100000"/>
              </a:lnSpc>
              <a:spcBef>
                <a:spcPts val="0"/>
              </a:spcBef>
              <a:spcAft>
                <a:spcPts val="0"/>
              </a:spcAft>
              <a:buSzPts val="1000"/>
              <a:buNone/>
              <a:defRPr sz="750"/>
            </a:lvl9pPr>
          </a:lstStyle>
          <a:p>
            <a:endParaRPr/>
          </a:p>
        </p:txBody>
      </p:sp>
    </p:spTree>
    <p:extLst>
      <p:ext uri="{BB962C8B-B14F-4D97-AF65-F5344CB8AC3E}">
        <p14:creationId xmlns:p14="http://schemas.microsoft.com/office/powerpoint/2010/main" val="4047920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31668D-9AC6-5E4E-B68E-7DB1F75FECCB}"/>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6479AB-C233-411B-A5E3-7BC4966E8A5C}" type="datetimeFigureOut">
              <a:rPr lang="en-US" smtClean="0"/>
              <a:pPr/>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9" name="Picture 8">
            <a:extLst>
              <a:ext uri="{FF2B5EF4-FFF2-40B4-BE49-F238E27FC236}">
                <a16:creationId xmlns:a16="http://schemas.microsoft.com/office/drawing/2014/main" id="{FB1DEF8B-09A0-0A45-8917-001100E0D9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67812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251812-6C6C-2845-8135-48BB66D66A19}"/>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6479AB-C233-411B-A5E3-7BC4966E8A5C}" type="datetimeFigureOut">
              <a:rPr lang="en-US" smtClean="0"/>
              <a:pPr/>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8CBA6-6A9E-4C95-8616-2E467D3051D0}" type="slidenum">
              <a:rPr lang="en-US" smtClean="0"/>
              <a:pPr/>
              <a:t>‹#›</a:t>
            </a:fld>
            <a:endParaRPr lang="en-US"/>
          </a:p>
        </p:txBody>
      </p:sp>
      <p:pic>
        <p:nvPicPr>
          <p:cNvPr id="9" name="Picture 8">
            <a:extLst>
              <a:ext uri="{FF2B5EF4-FFF2-40B4-BE49-F238E27FC236}">
                <a16:creationId xmlns:a16="http://schemas.microsoft.com/office/drawing/2014/main" id="{A1677C9C-C0DF-8E4A-ADF4-05F1E3A08E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162598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97D0ED-333A-0446-B77C-746CD1692562}"/>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6479AB-C233-411B-A5E3-7BC4966E8A5C}" type="datetimeFigureOut">
              <a:rPr lang="en-US" smtClean="0"/>
              <a:pPr/>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88CBA6-6A9E-4C95-8616-2E467D3051D0}" type="slidenum">
              <a:rPr lang="en-US" smtClean="0"/>
              <a:pPr/>
              <a:t>‹#›</a:t>
            </a:fld>
            <a:endParaRPr lang="en-US"/>
          </a:p>
        </p:txBody>
      </p:sp>
      <p:pic>
        <p:nvPicPr>
          <p:cNvPr id="11" name="Picture 10">
            <a:extLst>
              <a:ext uri="{FF2B5EF4-FFF2-40B4-BE49-F238E27FC236}">
                <a16:creationId xmlns:a16="http://schemas.microsoft.com/office/drawing/2014/main" id="{925ABED6-EA40-FB4A-ADC7-E009CFEDC0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356188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03EDD5-FA45-564B-B6B2-D5E76C3CA704}"/>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6479AB-C233-411B-A5E3-7BC4966E8A5C}" type="datetimeFigureOut">
              <a:rPr lang="en-US" smtClean="0"/>
              <a:pPr/>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88CBA6-6A9E-4C95-8616-2E467D3051D0}" type="slidenum">
              <a:rPr lang="en-US" smtClean="0"/>
              <a:pPr/>
              <a:t>‹#›</a:t>
            </a:fld>
            <a:endParaRPr lang="en-US"/>
          </a:p>
        </p:txBody>
      </p:sp>
      <p:pic>
        <p:nvPicPr>
          <p:cNvPr id="7" name="Picture 6">
            <a:extLst>
              <a:ext uri="{FF2B5EF4-FFF2-40B4-BE49-F238E27FC236}">
                <a16:creationId xmlns:a16="http://schemas.microsoft.com/office/drawing/2014/main" id="{BC79E873-EFAB-114A-BB06-BE434B5C24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341921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B501AA-11D1-144C-B772-E97D15A34E57}"/>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E6479AB-C233-411B-A5E3-7BC4966E8A5C}" type="datetimeFigureOut">
              <a:rPr lang="en-US" smtClean="0"/>
              <a:pPr/>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88CBA6-6A9E-4C95-8616-2E467D3051D0}" type="slidenum">
              <a:rPr lang="en-US" smtClean="0"/>
              <a:pPr/>
              <a:t>‹#›</a:t>
            </a:fld>
            <a:endParaRPr lang="en-US"/>
          </a:p>
        </p:txBody>
      </p:sp>
      <p:pic>
        <p:nvPicPr>
          <p:cNvPr id="6" name="Picture 5">
            <a:extLst>
              <a:ext uri="{FF2B5EF4-FFF2-40B4-BE49-F238E27FC236}">
                <a16:creationId xmlns:a16="http://schemas.microsoft.com/office/drawing/2014/main" id="{1E27CEA9-5323-2E41-B399-5BAAD73A2C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17839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1B0C91-D172-A34F-8BD9-065E2D72C902}"/>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6479AB-C233-411B-A5E3-7BC4966E8A5C}" type="datetimeFigureOut">
              <a:rPr lang="en-US" smtClean="0"/>
              <a:pPr/>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8CBA6-6A9E-4C95-8616-2E467D3051D0}" type="slidenum">
              <a:rPr lang="en-US" smtClean="0"/>
              <a:pPr/>
              <a:t>‹#›</a:t>
            </a:fld>
            <a:endParaRPr lang="en-US"/>
          </a:p>
        </p:txBody>
      </p:sp>
      <p:pic>
        <p:nvPicPr>
          <p:cNvPr id="9" name="Picture 8">
            <a:extLst>
              <a:ext uri="{FF2B5EF4-FFF2-40B4-BE49-F238E27FC236}">
                <a16:creationId xmlns:a16="http://schemas.microsoft.com/office/drawing/2014/main" id="{A4829B44-2AA8-8247-819A-C4C695F009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22657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479AB-C233-411B-A5E3-7BC4966E8A5C}" type="datetimeFigureOut">
              <a:rPr lang="en-US" smtClean="0"/>
              <a:pPr/>
              <a:t>3/2/2023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8CBA6-6A9E-4C95-8616-2E467D3051D0}" type="slidenum">
              <a:rPr lang="en-US" smtClean="0"/>
              <a:pPr/>
              <a:t>‹#›</a:t>
            </a:fld>
            <a:endParaRPr lang="en-US"/>
          </a:p>
        </p:txBody>
      </p:sp>
    </p:spTree>
    <p:extLst>
      <p:ext uri="{BB962C8B-B14F-4D97-AF65-F5344CB8AC3E}">
        <p14:creationId xmlns:p14="http://schemas.microsoft.com/office/powerpoint/2010/main" val="3289367995"/>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743" r:id="rId13"/>
    <p:sldLayoutId id="2147483698" r:id="rId14"/>
    <p:sldLayoutId id="2147483744" r:id="rId15"/>
    <p:sldLayoutId id="2147483745" r:id="rId16"/>
  </p:sldLayoutIdLst>
  <p:txStyles>
    <p:titleStyle>
      <a:lvl1pPr algn="l" defTabSz="914400" rtl="0" eaLnBrk="1" latinLnBrk="0" hangingPunct="1">
        <a:lnSpc>
          <a:spcPct val="90000"/>
        </a:lnSpc>
        <a:spcBef>
          <a:spcPct val="0"/>
        </a:spcBef>
        <a:buNone/>
        <a:defRPr sz="4400" b="0" i="0" kern="1200">
          <a:solidFill>
            <a:schemeClr val="bg1"/>
          </a:solidFill>
          <a:latin typeface="Avenir Medium" charset="0"/>
          <a:ea typeface="Avenir Medium" charset="0"/>
          <a:cs typeface="Avenir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E6479AB-C233-411B-A5E3-7BC4966E8A5C}" type="datetimeFigureOut">
              <a:rPr lang="en-US" smtClean="0"/>
              <a:pPr/>
              <a:t>3/2/2023</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88CBA6-6A9E-4C95-8616-2E467D3051D0}" type="slidenum">
              <a:rPr lang="en-US" smtClean="0"/>
              <a:pPr/>
              <a:t>‹#›</a:t>
            </a:fld>
            <a:endParaRPr lang="en-US"/>
          </a:p>
        </p:txBody>
      </p:sp>
    </p:spTree>
    <p:extLst>
      <p:ext uri="{BB962C8B-B14F-4D97-AF65-F5344CB8AC3E}">
        <p14:creationId xmlns:p14="http://schemas.microsoft.com/office/powerpoint/2010/main" val="58573381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xStyles>
    <p:titleStyle>
      <a:lvl1pPr algn="l" defTabSz="685800" rtl="0" eaLnBrk="1" latinLnBrk="0" hangingPunct="1">
        <a:lnSpc>
          <a:spcPct val="90000"/>
        </a:lnSpc>
        <a:spcBef>
          <a:spcPct val="0"/>
        </a:spcBef>
        <a:buNone/>
        <a:defRPr sz="3300" b="0" i="0" kern="1200">
          <a:solidFill>
            <a:schemeClr val="bg1"/>
          </a:solidFill>
          <a:latin typeface="Avenir Medium" charset="0"/>
          <a:ea typeface="Avenir Medium" charset="0"/>
          <a:cs typeface="Avenir Medium"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bg1"/>
          </a:solidFill>
          <a:latin typeface="Avenir Book" charset="0"/>
          <a:ea typeface="Avenir Book" charset="0"/>
          <a:cs typeface="Avenir Book"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bg1"/>
          </a:solidFill>
          <a:latin typeface="Avenir Book" charset="0"/>
          <a:ea typeface="Avenir Book" charset="0"/>
          <a:cs typeface="Avenir Book"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bg1"/>
          </a:solidFill>
          <a:latin typeface="Avenir Book" charset="0"/>
          <a:ea typeface="Avenir Book" charset="0"/>
          <a:cs typeface="Avenir Book"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Avenir Book" charset="0"/>
          <a:ea typeface="Avenir Book" charset="0"/>
          <a:cs typeface="Avenir Book"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Avenir Book" charset="0"/>
          <a:ea typeface="Avenir Book" charset="0"/>
          <a:cs typeface="Avenir Book"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microsoft.com/office/2018/10/relationships/comments" Target="../comments/modernComment_10B_68FA04D0.xml"/><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jpe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1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0.jpeg"/><Relationship Id="rId11" Type="http://schemas.openxmlformats.org/officeDocument/2006/relationships/image" Target="../media/image15.jpe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jpe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B8_C1A1009.xml"/><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BC_EA10C6E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jcmarketplace.co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protect-us.mimecast.com/s/NPGbCJ6RnwtGQrLuV0HEA?domain=jacksonville.co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hyperlink" Target="https://protect-us.mimecast.com/s/WnFtCL9RpyixYjMIPwM-a?domain=news.yahoo.com" TargetMode="External"/><Relationship Id="rId4" Type="http://schemas.openxmlformats.org/officeDocument/2006/relationships/hyperlink" Target="https://protect-us.mimecast.com/s/ZbVrCKrRoxigrExIvG4aE?domain=nationalcybersecuritynews.toda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hyperlink" Target="https://midweek.com/pdf/Windward/2022/0629/"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cbtnews.com/dol-and-mercedes-benz-team-up-to-train-the-next-generation-of-auto-workers/"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microsoft.com/office/2018/10/relationships/comments" Target="../comments/modernComment_1BE_CE76248B.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BF_E792294C.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3_47633F73.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32_5B2ABA17.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BA_985195FF.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5594" y="1996489"/>
            <a:ext cx="7307720" cy="1855559"/>
          </a:xfrm>
        </p:spPr>
        <p:txBody>
          <a:bodyPr vert="horz" lIns="91440" tIns="45720" rIns="91440" bIns="45720" rtlCol="0" anchor="t">
            <a:normAutofit/>
          </a:bodyPr>
          <a:lstStyle/>
          <a:p>
            <a:pPr algn="l">
              <a:lnSpc>
                <a:spcPct val="100000"/>
              </a:lnSpc>
              <a:spcBef>
                <a:spcPts val="0"/>
              </a:spcBef>
            </a:pPr>
            <a:endParaRPr lang="en-US" sz="4400" b="1" cap="small" spc="50">
              <a:latin typeface="Avenir Book"/>
            </a:endParaRPr>
          </a:p>
          <a:p>
            <a:pPr algn="l">
              <a:lnSpc>
                <a:spcPct val="100000"/>
              </a:lnSpc>
              <a:spcBef>
                <a:spcPts val="0"/>
              </a:spcBef>
            </a:pPr>
            <a:r>
              <a:rPr lang="en-US" sz="3600" b="1" cap="small" spc="50">
                <a:latin typeface="Avenir Book"/>
              </a:rPr>
              <a:t>Local Media Outreach 101 </a:t>
            </a:r>
            <a:endParaRPr lang="en-US" sz="3600"/>
          </a:p>
        </p:txBody>
      </p:sp>
    </p:spTree>
    <p:extLst>
      <p:ext uri="{BB962C8B-B14F-4D97-AF65-F5344CB8AC3E}">
        <p14:creationId xmlns:p14="http://schemas.microsoft.com/office/powerpoint/2010/main" val="264683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chemeClr val="bg1"/>
                </a:solidFill>
              </a:rPr>
              <a:t>Yesterday</a:t>
            </a:r>
          </a:p>
        </p:txBody>
      </p:sp>
      <p:sp>
        <p:nvSpPr>
          <p:cNvPr id="3" name="Text Placeholder 2"/>
          <p:cNvSpPr>
            <a:spLocks noGrp="1"/>
          </p:cNvSpPr>
          <p:nvPr>
            <p:ph idx="1"/>
          </p:nvPr>
        </p:nvSpPr>
        <p:spPr>
          <a:xfrm>
            <a:off x="216667" y="1710116"/>
            <a:ext cx="8927333" cy="4486275"/>
          </a:xfrm>
        </p:spPr>
        <p:txBody>
          <a:bodyPr>
            <a:normAutofit/>
          </a:bodyPr>
          <a:lstStyle/>
          <a:p>
            <a:pPr marL="0" indent="0">
              <a:buNone/>
            </a:pPr>
            <a:r>
              <a:rPr lang="en-US" sz="2000" b="1">
                <a:solidFill>
                  <a:schemeClr val="bg1"/>
                </a:solidFill>
                <a:latin typeface="Calibri" panose="020F0502020204030204" pitchFamily="34" charset="0"/>
              </a:rPr>
              <a:t>Print: </a:t>
            </a:r>
            <a:r>
              <a:rPr lang="en-US" sz="2000">
                <a:solidFill>
                  <a:schemeClr val="bg1"/>
                </a:solidFill>
                <a:latin typeface="Calibri" panose="020F0502020204030204" pitchFamily="34" charset="0"/>
              </a:rPr>
              <a:t>Walter Lippmann   	      </a:t>
            </a:r>
            <a:r>
              <a:rPr lang="en-US" sz="2000" b="1">
                <a:solidFill>
                  <a:schemeClr val="bg1"/>
                </a:solidFill>
                <a:latin typeface="Calibri" panose="020F0502020204030204" pitchFamily="34" charset="0"/>
              </a:rPr>
              <a:t>Radio: </a:t>
            </a:r>
            <a:r>
              <a:rPr lang="en-US" sz="2000">
                <a:solidFill>
                  <a:schemeClr val="bg1"/>
                </a:solidFill>
                <a:latin typeface="Calibri" panose="020F0502020204030204" pitchFamily="34" charset="0"/>
              </a:rPr>
              <a:t>Walter Winchell              </a:t>
            </a:r>
            <a:r>
              <a:rPr lang="en-US" sz="2000" b="1">
                <a:solidFill>
                  <a:schemeClr val="bg1"/>
                </a:solidFill>
                <a:latin typeface="Calibri" panose="020F0502020204030204" pitchFamily="34" charset="0"/>
              </a:rPr>
              <a:t>TV: </a:t>
            </a:r>
            <a:r>
              <a:rPr lang="en-US" sz="2000">
                <a:solidFill>
                  <a:schemeClr val="bg1"/>
                </a:solidFill>
                <a:latin typeface="Calibri" panose="020F0502020204030204" pitchFamily="34" charset="0"/>
              </a:rPr>
              <a:t>Walter Cronkite </a:t>
            </a:r>
          </a:p>
          <a:p>
            <a:pPr marL="0" indent="0">
              <a:buNone/>
            </a:pPr>
            <a:endParaRPr lang="en-US" sz="2400">
              <a:latin typeface="Calibri" panose="020F0502020204030204" pitchFamily="34" charset="0"/>
            </a:endParaRPr>
          </a:p>
          <a:p>
            <a:endParaRPr lang="en-US">
              <a:latin typeface="Calibri" panose="020F0502020204030204" pitchFamily="34" charset="0"/>
            </a:endParaRPr>
          </a:p>
          <a:p>
            <a:pPr marL="0" indent="0">
              <a:buNone/>
            </a:pPr>
            <a:endParaRPr lang="en-US" b="1">
              <a:latin typeface="Calibri" panose="020F0502020204030204" pitchFamily="34" charset="0"/>
            </a:endParaRPr>
          </a:p>
          <a:p>
            <a:pPr marL="0" indent="0">
              <a:buNone/>
            </a:pPr>
            <a:endParaRPr lang="en-US">
              <a:latin typeface="Calibri" panose="020F0502020204030204" pitchFamily="34" charset="0"/>
            </a:endParaRPr>
          </a:p>
        </p:txBody>
      </p:sp>
      <p:pic>
        <p:nvPicPr>
          <p:cNvPr id="1026" name="Picture 2" descr="http://www.dailystormer.com/wp-content/uploads/2013/12/2-walter-lippmann-1889-1974-grang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103" y="2391454"/>
            <a:ext cx="2414355" cy="31041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media-2.web.britannica.com/eb-media/29/135129-004-063CB2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0882" y="2391454"/>
            <a:ext cx="2422525" cy="312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blogs.uoregon.edu/frengsj387/files/2014/06/walter-cronkite-1fbg85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2832" y="2394689"/>
            <a:ext cx="2342699" cy="312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016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314"/>
            <a:ext cx="10515600" cy="1351188"/>
          </a:xfrm>
        </p:spPr>
        <p:txBody>
          <a:bodyPr/>
          <a:lstStyle/>
          <a:p>
            <a:pPr algn="ctr"/>
            <a:r>
              <a:rPr lang="en-US" b="1">
                <a:solidFill>
                  <a:schemeClr val="bg1"/>
                </a:solidFill>
              </a:rPr>
              <a:t>Today</a:t>
            </a:r>
          </a:p>
        </p:txBody>
      </p:sp>
      <p:pic>
        <p:nvPicPr>
          <p:cNvPr id="1028" name="Picture 4" descr="http://www.dubaimotorshow.com/motor-show-2015/__media/snapchat_snapco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8578" y="1667942"/>
            <a:ext cx="1399039" cy="13990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1226.photobucket.com/albums/ee414/leelocal2/AAA%20Phone%20Service/yelp_zps9f7obgv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5192" y="3264206"/>
            <a:ext cx="1319659" cy="13196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gadgetsng.com/wp-content/uploads/2016/05/instagram-new-logo.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468" r="11349"/>
          <a:stretch/>
        </p:blipFill>
        <p:spPr bwMode="auto">
          <a:xfrm>
            <a:off x="2751801" y="1393501"/>
            <a:ext cx="1716976" cy="15641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freelargeimages.com/wp-content/uploads/2014/11/Facebook_logo-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2306" y="2416576"/>
            <a:ext cx="1063004" cy="10630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coetail.com/seriously/files/2016/04/twitter-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7613" y="4311521"/>
            <a:ext cx="1070566" cy="1070566"/>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www.hercampus.com/sites/default/files/2016/03/07/theskim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28726" y="5103127"/>
            <a:ext cx="1120853" cy="1013124"/>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s://img.buzzfeed.com/buzzfeed-static/static/images/global/buzzfeed.jpg?output-format=jpg&amp;resize=400:*"/>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7452" b="18663"/>
          <a:stretch/>
        </p:blipFill>
        <p:spPr bwMode="auto">
          <a:xfrm>
            <a:off x="4462828" y="1657056"/>
            <a:ext cx="2221472" cy="745067"/>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38" descr="data:image/jpeg;base64,/9j/4AAQSkZJRgABAQAAAQABAAD/2wCEAAkGBxMREBUQEhIQEBUVEBoSFRIVFxYPDxAVFhUWFhUTFRUYHSggGRolGxYVITEhKCkrLi4uFx8zODMtNygtLisBCgoKDg0OGxAQGy0lICUtNS0rLS03Ny0tLSstLS0tLS0rLS01LS0tKy0tLS0tLS0tLS0tLS0tLS0tLS0tLSstLf/AABEIAOEA4QMBEQACEQEDEQH/xAAcAAEAAQUBAQAAAAAAAAAAAAAABwECAwQFBgj/xABHEAACAQECBQ8LAgUEAwEAAAAAAQIDBBEFBiExURIUFjJBYXFyc4GRobHB0QcTIjM0NVJ0krLwQkQXU5Oz4SViY9IjgqIV/8QAGgEBAAIDAQAAAAAAAAAAAAAAAAMFAgQGAf/EADERAQACAQEHAQcEAgMBAAAAAAABAgMRBBIUMTNRcWEFFSEyQaHRNIGx8BORQlLxIv/aAAwDAQACEQMRAD8AnEAAApKSSvbSS3XkSBycq04xWeGTV6t/7Vql05iauC8/Rr22rFX6/wCmusa6Gir9K8TLhrsONx+quyqhoqfSvEcNc4zH6myqhoqfSvEcNc4zH6myqhoqfSvEcNc4zH6myqhoqfSvEcNc4zH6myqhoqfSvEcNc4zH6myqhoqfSvEcNc4zH6myqhoqfSvEcNc4zH6myqhoqfSvEcNc4zH6myqhoqfSvEcNc4zH6myqhoqfSvEcNc4zH6myqhoqfSvEcNc4zH6myqhoqfSvEcNc4zH6myqhoqfSvEcNc4zH6myqhoqfSvEcNc4zH6myqhoqfSvEcNc4zH6myqhoqfSvEcNc4zH6qPGuh8NXoXiOGv6PONx+rbsuH6FR3Kepea6Xo387MLYbx9EtNpx2+rpJ35SJOqAAAAAADm4YwxCzxy+lN7WC7XoRLjxTeUGbPXHHq8VbbfVtEvSk3lvUFkguBd5vVpWkfBV5Mt8k/FSnYnuu7eWU9mzGKMqscd9855vSy3IXa1ho62eb0m7BrWGjrY3pN2DWsNHWxvSbsGtYaOtjek3YNaw0dbG9Juwa1ho62N6Tdg1rDR1sb0m7BrWGjrY3pN2DWsNHWxvSbsGtYaOtjek3YNaw0dbG9Juwa1ho62N6Tdg1rDR1sb0m7BrWGjrY3pN2DWsNHWxvSbsGtYaOtjek3YWuxx30e70m5DDUsbWZ372ZnsWYzRlwdhWrZ36LbW7CW16Nwxvirfmzx5r45+H+ntsFYThaI6qORrbReePijQyY5pOkrXFmrkjWG8YJQAAA08K29UKTqPK80V8UnmRnjpN7aI8uSMdd6UfznOtUcpO+Une3o/wWMRFY0hTTM3trLepUlFXL/LMJnVnEaLa1oUcmd6PE9iNSbRDUna5PNcjPdhHN5Y3Xl8T7BpDzek89L4pdLPdINZPPS+KXSxpBrJ56XxS6WNINZPPS+KXSxpBrJ56XxS6WNINZPPS+KXSxpBrJ56XxS6WNINZPPS+KXSxpBrJ56XxS6WNINZPPS+KXSxpBrJ56XxS6WNINZPPS+KXSxpBrJ56XxS6WNINZPPS+KXSxpBrIq8vifaeaQb0ssLZJZ7n1M83YZReW3RrqWbPo3TGY0ZxaJK1FSW/uMROhMatWyWmdCopxyNPKtyS3U95mVqxeNJY0vbHbWEhWG1Rq041I5pLnT3U+Blbas1nSVzS8XrFoZzFmAAPFY3WzV1lTTyQWXRqnl7Lje2aulde6r22+t93s07LS1Md95X4EkzqgrGkLLXaNTkWfsPaxq8tbRoGaMAAAAAAAAAAAAAAAAAAAABVMDoWWvqlc86698jmNEtbarbbSvWq0dh7WXl4+rr4mWy6U6LeRrVx4Vkl3dBBtNeVm3sN/jNP3etNNYgFtR3ICOrTLV2iTe7UfQn4Is6RpSPCkyTvZZ8tucrk3oRjDKZcmUr3e90lQKAAAAAAAAAAAAAAAAAAAAAAALqc9S09AmNXsTo6uRrea6mRJmDAc3C0w4zi+dNDN8ccvdmnTLCQosrlwqBhtT9F8AEeU/XPjS7yzj5IUlupPmWa3P0OF/wCe4V5l+TnmaIAAAAAAAAAAAAAAAAAAAAAAAAOnZH6C/N0jtzS15MNhyWiPKd55l6cssHWjykOlmRXLleBhte1fABHlH1r4Zd5Zx8kKSepPmWTCG1XD3CvN5fk0TNGAAAAAAAAAAAAAAAAAAAAAAAAHQsO05zC3NLTkssftEeU7zHJ05ZYetHlIdHMiuXK8DDa9q+ACPKPrXwy7yzj5IUk/PPmWTCG1XD3CvN5fk0TNGAAAADtYr2CnWnNVI6pKCayyjc795ogz3tWI0bWy4q5JmLQ9Jscs38r/AO6n/Y1v8+Tu3uExdvvLmYxYHo0qDnThqZaqKv1UpZ3lyNkuHLe1tJlr7Tgx0x61h5Q21eAAAAAAAAAAAAAAAdCw7TnZhbmlpyWWT2iPK955k6c+GWHqx5SHSzIrVyvAw2vavgAj2j618aXayzj5IUk9SfMr8IbVcPcK83l+TRM0YAAAAPR4k+sqcRdprbVyhvbD80vYGksnGxu9llx4/cifZ/nau2dKXhTfVIAAAAAAAAAAAAAAB0LDtOdmFuaWnJjsntEeV7zzJ058MsPVjykSlmRWrleBhtW1YEL2XDtSNqnGV04qpNL9LVzd2VF1/jicceIc3OaYy2j1l2K+GaUkk35t3/quUekwjHMJJy1mF0ZJq9NNaVlQFTwAAADYsdtqUW3TlqG1c3cneudMxtStubOmS1PjWdG3/wDv2n+c/ph/1MP8GPsk4nL/ANv4YbVhatVjqJ1HKN9910VmzZkZVxUrOsQxvnyXjS0tIzRAAAAAAAAAAAAAALak1FXyaitLdy6WehRw3TjG6N9R37m16TycczJGasQ5WCsNVKlvpR9GMXXuaSvvV+62ZZscRhmfR5s+WbbRWPVM9LMindCvAw2rasCAv3dTlanbIvq9OPEOWv1beZ/ldhjax43cz2nNhk5ObRrSg74ylHgbXYSTETzRxaY5N+hh2tH9Snxlf1q5mE46ykjNaHQo4zfHT54vufiYTh7SkjaO8NyljBRedyhwxv8AtvMJxWZxmrLcp4RpSzVaeXfUX0Pd3jGazH0Zxes/V6HFaxUrROamtWlFNXSay36Ys1897UiNG5suKuSZiz0mxqzfy39c/E1eIyd27wmLt95c3GHAtGjQc4QakpRV+qlLO7nkbJcOW9raSg2jZ8dKa1h5U21e2cGUVOtThJXqU0ms16b0oxvMxWZhJirFrxEvZ7GrN/Lf1z8TR4jJ3WfCYu33lqYWwDQp0Kk4walGDaeqm7nwNmePNebREyjzbNjrSZiHBwTgSpaMq9CHxvd4q3TYyZq08tPDs9snx5R3ensuLVCCyxdR6ZN9iuRq22i8t+myY68/i23gaz/yaf0ow/y37pP8GL/rDQtmK9Ga9DVUnvNyjzp9zRJXaLRz+KK+x455fB5PCthlZpampqVftZX+jNLPdf2G5jvF41hXZcVsc6WcqrhSjHPVhzPVfbeSRS0/RDN6x9WpVxhorNq58Cu+64yjFZhOarSrYzP9FNLfk7+peJnGHvKOdo7Q0K2HK8v16neikuvP1mcY6wwnNaWhUqOTvk3J6W230sziNEUzM83XwX6vnZHbmmpyVxe940vmO9mGfoz4S7L+pr5TzSzIo3TLwMNq2rAgL93U5Wp2yL6vTjxDlr9W3mf5XYY2seN3M9pzYZOTlEiEAAAAEg+Rz19fkY/caG3/AC1W/sn5rJVKtdvK+UyrKGD5yi3F+chlTue3RtbHGuWGl7QnTBOiH6eFa0Xf5yb3m9UuhlvNK9nPRlt3drFXDFadus8ZTvTrxTWpir1fvIhz0rGO3hsbLltOasTP1TgUjpmG12dVIOnK+6Sud2R3bqPa2ms6wxvWLRpK9KMI3ZIxiuCMUuxD4zL34RDh18dLBCWpdqpt/wC1SqR+qKaJo2bLP/FrW23BWdJs61gt9KvDzlGpCrHNqotSV+h3ZnvEVqWrOlobFL1vGtZ1bJiycbG3AytlkqUmk5Xaum92NSK9HpzPebJsGX/HeJ/219pwxlxzX6/TygEvXLKh4AAAHZwX6vnZHbmnpyVxe940vmO9mGfoz4S7L+pr5TzSzIo3TLwMNq2rAgL93U5Wp2yL6vTjxDlr9W3mf5XYY2seN3M9pzYZOTlEiEAAAAEg+R319fkY/caG3/LVb+yfmslUq128l5Ufds+Up/eja2Lqw0faPQlCxcubdfE/2+zfMQ7SLaOlbw2dk61fKfyhdSAQ55R8Zp17ROywk1RpS1DSyednHbOWlJ5Et6/gt9kwRWsXnnLn/aG1Wveccco+7xhuK13sSMMTstsptN6ipONKpH9MoyepTe/Fu9cG+yDaccXxz6cm3sWaceWNOU/CU8FG6cA+dcNUtRaq8FmjaKkVwKckdBjnWkT6OTzxpktHrLTM0IAAAdnBfq+dkduaenJXF73jS+Y72YZ+jPhLsv6mvlPNLMijdMvAw2rasCAv3dTlan3SL6vTjxDlr9W3mf5XYY2seN3M9pzYZOTlEiEAAAAEg+R319fkY/caG3/LVb+yfmslUq128l5Ufds+Up/eja2Lqw0faPQlCxcubdfE/wBvs3zEO0i2jpW8NnZOtXyn8oXUqNgfNlaq5yc3nlJyfC3ezoojSNHH2mZmZlaesV9Cd04y0ST6GeTGsMqTpaJfSZzrsAD56xk9ttPzVX+5Iv8AF06+IcntHVt5n+XOJEIAAAdnBfq+dkduaenJXF/3jS+Y72YZ+jPhLsv6mvlPNLMijdMvAw2rasCAv3dTlan3Mvq9OPEOWv1beZ/ldhjax43cz2nNhk5OUSIQAAAASD5HfX1+Rj9xobf8tVv7J+ayVSrXbyXlR92z5Sn96NrYurDR9o9CULFy5t18T/b7N8xDtIto6VvDZ2TrV8p/KF1LHadpLivsPY5vLcpfNiOicfKoeKwzrhD2Ob6VOcdiAfPWMnttp+aq/wByRf4unXxDk9o6tvM/y5xIhAAADs4L9XzsjtzT05K4v+8aXzHeYZ+jPhLsv6ivlPNLMijdMvAw2rasCAv3dTlan3Mvq9OPEOWv1beZ/ldhjax43cz2nNhk5OUSIQAAAASD5HfX1+Rj9xobf8tVv7J+ayVSrXbyXlR92z5Sn96NrYurDR9o9CULFy5t18T/AG+zfMQ7SLaOlbw2dk61fKfyhdSx2naS4r7D2Oby3KXzYjonHyqHisM64Q9jm+lTnHYgHz1jJ7bafmqv9yRf4unXxDk9o6tvM/y5xIhAAADs4L9XzsjtzT05GLz/ANRpfML7jDP0Z8JNk/UV8p6pZkUbp14GG1bVgQF+7nytTtkX1enHiHK36tvMrsMbWPG7me05scnJyiRCAAAACQfI76+vyMfuNDb/AJarf2T81kqlWu3kvKj7tnylP70bWxdWGj7R6EoWLlzbr4n+32b5iHaRbR0reGzsnWr5T+ULqWO07SXFfYexzeW5S+bEdE4+VQ8VhnXCHsc30qc47EA+esZPbbT81V/uSL/F06+IcntHVt5n+XOJEIAAAdnBfq+dkduaenIwB7xpfMr7jDP0Z8JNl/UV8p6pZkUbp14GG1bVgQDH2ufKT7ZF/HTjxDlb9W3mV+GNrHjdzFObHJycokQgAAAAkHyO+vr8jH7jQ2/5arf2T81kqlWu3kvKj7tnylP70bWxdWGj7R6EoWLlzbr4n+32b5iHaRbR0reGzsnWr5T+ULqWO07SXFfYexzeW5S+bEdE4+VQ8VhnXCHsc30qc47EA+esZPbbT81V/uSL/F06+IcntHVt5n+XOJEIAAAdnBfq+dkduaenJXAC/wBRpfMLtMM/Rnwl2X9RXynmlmRRumXgYbVtWBAMfa58pPtkX8dOPEOVv1beZX4Y2seN3MU5scnJyiRCAAAADp4Cw9WscpToOMXOKi74qWRO/dIsuGuSNLNjBtN8MzNPq7P8Rbf8dP8ApxIeCxNj3nn9GlhjHG1Wqk6NaUHBtNpQUXfF3rKiTHs2Olt6qPLtuXLXdtycAnabPYbXKjVhWhcpQkpRbV6TWbIY2rFomJZ47zS0WjnD0v8AEW3/AB0/6cTW4LE3feef0Ul5Q7c00508qu9XE94LET7SzejyZtNBUPBMPXrP4i2/46f9OJqcFib/ALzz+h/EW3/HT/pxHBYj3nn9HmLXaJVak6s7nKc3OV2RaqTbeThZtViKxEQ0b2m1ptP1Yj1iAAAHZwX6vnZHbmnpyXYve8aXzHeyPP0Z8Jdk/U18p4pZkUjpl4GG1bVgQDH2ufKT7ZF/HTjxDlb9W3mV+GNrHjdzFObHJycokQgAAAAAAAAAAAAAAAAAAAAAAAB2cF+r52R25p6cl2L3vGl8x3sjz9GfCXZf1NfKeKWZFI6ZeBhtW1YEBQ9qnyk+1l9HyR4hyturbzK7DG1jxu5ntObHJycokQgAAAAAAAAAAAAAAAAAAAAAAAB2cF+r52R25p6cl2L3vGl8x3sjz9GfCXZf1NfKeKWZFI6ZeBhtW1YEArJa5r/lmuuRfV6ceIcrfq28yyYXXoLjdzPac2OTk5JIhAAAAAAAAAAAAAAAAAAAAAAAADs4LX/jXCyO3NPTkri478I0n/z97MNo6M+EuyfqK+U80cyKN0y8DDatq+ACAsJR83baieS6vLocn3MvsU72KPDls8bue0T3bdrpaqDju3XrhWUROkvLRrGjgkrXAAAAAAAAAAAAAAAAAAAAAAABK/Ig9eghFQgl8MezOQ82xHwYsToOdvo8dyfNFsx2qdMMpNhje2iqeKWZFI6VeBZVV6YELeUPBzp2rziWSosvGjk7Lustthya03eyh9qYd3JF4+v8w0bDX1cFpWR+JsWjSWnWdY1aOE7Lc9Wszz7z/wAmdZ+iO9fq0TJGAAAAAAAAAAAAAAAAAAAAAAdLBlk/XL/1XeYWn6JaV+rJhWvdHULO8+8jysMrzpD0Xkvwc5VpV2skVqI8Lucn0XdJpbfk+EU/dY+ysXxnJPiEuxWQrV0qAA8ljtgVV6TW7nT+GSzP80kuHLOO8WhDtGGM1JpP9lD/AKdCo4yVzTua3H+aS7rat66w5i1bYrzWzrUK8aiyZdKefnRjMaJImJadqwbuw+l9zMot3R2p2c+pRlHbJrs6TOJ1RzEwsDwAAAAAAAAAAAAAAAAAMlKhKW1i32dJ5MxDKKzLo2XByWWXpPR+leJhNuyStNObParWoLS9xeJ5EaspmIc2y2edoqqMcspPPuRWl7yPb3rjrrLHFjtmvFY/8TXinglUKMYpZlzt7re+2UeS83tNpdRixxjpFK/R6EwSAADFXpKSuYEf43YrKp6SVzWaS7HpRPg2i2Kfhy7NXadlpnj48/pKObXYqtCXpJx0SW1fP3FvjzUyx8FBm2fLgn/6j9/oyUsJtbZJ76yMymiOMndsxwlD/cuY83ZZb9TX1L8iN2Teqa+pfkRuyb1TX1L8iN2Ter3V19S/Ijdk3q91NfUvyI3ZN6pr6l+RG7JvV7mvqX5Ebsm9Xurr6l+RG7JvV7mvqX5Ebsm9Xua+pfkRuyb1e6mvqX5Ebsm9U19S/Ijdk3qmv6X5Ebsm9U19S/Ijdk3qmvqX5Ebsm9U1/S/EN2TeqpLCcNEn0Ibkm/DWrYTk8kUo7+dmUUYTk7FgwZVry9FO5vLN5undI8uemKPjz7JsGyZc8/CPh3lJuKOLEaKvuvbyuTzv/BUZs1ss6y6DZ9mpgrpX95e4pwuVxC2F4AAAAxVqKkrmgPP4TxdjO+5LLubgidCY1+EvI27EqN+SDjxcnVmNmu15a/XXy077Bgv9NPH90c54lr/l6V4EnH5O0f390HurD3n7fg2GLTU6V4Dj8naP7+57qw95+34Nhi01OleA4/J2j+/ue6sPeft+DYYtNTpXgOPydo/v7nurD3n7fg2GLTU6V4Dj8naP7+57qw95+34U2Gb9Tq8Bx+TtB7qw95+34Nhi01OleA4/J2g91Yu8/b8GwxaanSvAcfk7Qe6sXeft+DYYtNTpXgOPydoPdWLvP2/BsMWmp0rwHH5O0HurF3n7fg2GLTU6V4Dj8naD3Vi7z9vwbDN+p1eA4/J2g91Yu8/b8GwvfqdXge8fk7Qe6sXeft+DYXv1OrwHH5O0HurF3n7fg2F79Tq8Bx+TtB7qxd5+34Nhi01OleB5x+TtH9/c91Ye8/b8GwvfqdXge8fk7Qe6sXeft+F0cSt+p0rwPOPydo/v7nurD3n7fh1cH4lxTv1F/G9LqeQivtWW31/02MexYKfGK/7+L12DcARhdejXbbu06airkBeAAAAAAABZKmnuAWa3joQDW0dCAa2joQDW0dCAa2joQDW0dCAa2joQDW0dCAa2joQDW0dCAa2joQDW0dCAa2joQDW0dCAa2joQDW0dCAa2joQFVZ46EBfGCW4BcAAAAAAAAAAAAAAAAAAAAAAAAAAAAAAAAAAAAAA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6" name="Picture 42" descr="http://www.hongkiat.com/blog/wp-content/uploads/rss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72340" y="3247902"/>
            <a:ext cx="1073794" cy="1073794"/>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https://upload.wikimedia.org/wikipedia/commons/f/f3/Uncle_Sam_(pointing_finge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87888" y="1492258"/>
            <a:ext cx="2082368" cy="27983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797718" y="752922"/>
            <a:ext cx="2346282" cy="7078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latinLnBrk="1" hangingPunct="0"/>
            <a:r>
              <a:rPr lang="en-US" sz="4000" b="1">
                <a:solidFill>
                  <a:srgbClr val="FFFF00"/>
                </a:solidFill>
                <a:latin typeface="Calibri"/>
                <a:ea typeface="Calibri"/>
                <a:cs typeface="Calibri"/>
                <a:sym typeface="Calibri"/>
              </a:rPr>
              <a:t>And YOU!</a:t>
            </a:r>
          </a:p>
        </p:txBody>
      </p:sp>
      <p:pic>
        <p:nvPicPr>
          <p:cNvPr id="5" name="Picture 4"/>
          <p:cNvPicPr>
            <a:picLocks noChangeAspect="1"/>
          </p:cNvPicPr>
          <p:nvPr/>
        </p:nvPicPr>
        <p:blipFill>
          <a:blip r:embed="rId13"/>
          <a:stretch>
            <a:fillRect/>
          </a:stretch>
        </p:blipFill>
        <p:spPr>
          <a:xfrm>
            <a:off x="212961" y="259479"/>
            <a:ext cx="2332422" cy="1084683"/>
          </a:xfrm>
          <a:prstGeom prst="rect">
            <a:avLst/>
          </a:prstGeom>
        </p:spPr>
      </p:pic>
      <p:pic>
        <p:nvPicPr>
          <p:cNvPr id="6" name="Picture 5"/>
          <p:cNvPicPr>
            <a:picLocks noChangeAspect="1"/>
          </p:cNvPicPr>
          <p:nvPr/>
        </p:nvPicPr>
        <p:blipFill>
          <a:blip r:embed="rId14"/>
          <a:stretch>
            <a:fillRect/>
          </a:stretch>
        </p:blipFill>
        <p:spPr>
          <a:xfrm>
            <a:off x="149025" y="4511235"/>
            <a:ext cx="2143125" cy="2143125"/>
          </a:xfrm>
          <a:prstGeom prst="rect">
            <a:avLst/>
          </a:prstGeom>
        </p:spPr>
      </p:pic>
      <p:pic>
        <p:nvPicPr>
          <p:cNvPr id="8" name="Picture 7"/>
          <p:cNvPicPr>
            <a:picLocks noChangeAspect="1"/>
          </p:cNvPicPr>
          <p:nvPr/>
        </p:nvPicPr>
        <p:blipFill>
          <a:blip r:embed="rId15"/>
          <a:stretch>
            <a:fillRect/>
          </a:stretch>
        </p:blipFill>
        <p:spPr>
          <a:xfrm>
            <a:off x="5305430" y="344116"/>
            <a:ext cx="1295400" cy="1295400"/>
          </a:xfrm>
          <a:prstGeom prst="rect">
            <a:avLst/>
          </a:prstGeom>
        </p:spPr>
      </p:pic>
      <p:pic>
        <p:nvPicPr>
          <p:cNvPr id="9" name="Picture 8"/>
          <p:cNvPicPr>
            <a:picLocks noChangeAspect="1"/>
          </p:cNvPicPr>
          <p:nvPr/>
        </p:nvPicPr>
        <p:blipFill>
          <a:blip r:embed="rId16"/>
          <a:stretch>
            <a:fillRect/>
          </a:stretch>
        </p:blipFill>
        <p:spPr>
          <a:xfrm>
            <a:off x="149025" y="3331077"/>
            <a:ext cx="2069853" cy="1050261"/>
          </a:xfrm>
          <a:prstGeom prst="rect">
            <a:avLst/>
          </a:prstGeom>
        </p:spPr>
      </p:pic>
      <p:pic>
        <p:nvPicPr>
          <p:cNvPr id="12" name="Picture 11"/>
          <p:cNvPicPr>
            <a:picLocks noChangeAspect="1"/>
          </p:cNvPicPr>
          <p:nvPr/>
        </p:nvPicPr>
        <p:blipFill>
          <a:blip r:embed="rId17"/>
          <a:stretch>
            <a:fillRect/>
          </a:stretch>
        </p:blipFill>
        <p:spPr>
          <a:xfrm>
            <a:off x="3472228" y="5369677"/>
            <a:ext cx="990600" cy="819150"/>
          </a:xfrm>
          <a:prstGeom prst="rect">
            <a:avLst/>
          </a:prstGeom>
        </p:spPr>
      </p:pic>
      <p:pic>
        <p:nvPicPr>
          <p:cNvPr id="13" name="Picture 12"/>
          <p:cNvPicPr>
            <a:picLocks noChangeAspect="1"/>
          </p:cNvPicPr>
          <p:nvPr/>
        </p:nvPicPr>
        <p:blipFill>
          <a:blip r:embed="rId18"/>
          <a:stretch>
            <a:fillRect/>
          </a:stretch>
        </p:blipFill>
        <p:spPr>
          <a:xfrm>
            <a:off x="6366945" y="4337897"/>
            <a:ext cx="2466975" cy="1847850"/>
          </a:xfrm>
          <a:prstGeom prst="rect">
            <a:avLst/>
          </a:prstGeom>
        </p:spPr>
      </p:pic>
      <p:pic>
        <p:nvPicPr>
          <p:cNvPr id="17" name="Picture 16"/>
          <p:cNvPicPr>
            <a:picLocks noChangeAspect="1"/>
          </p:cNvPicPr>
          <p:nvPr/>
        </p:nvPicPr>
        <p:blipFill>
          <a:blip r:embed="rId19"/>
          <a:stretch>
            <a:fillRect/>
          </a:stretch>
        </p:blipFill>
        <p:spPr>
          <a:xfrm>
            <a:off x="212961" y="2315502"/>
            <a:ext cx="1219350" cy="1084508"/>
          </a:xfrm>
          <a:prstGeom prst="rect">
            <a:avLst/>
          </a:prstGeom>
        </p:spPr>
      </p:pic>
      <p:pic>
        <p:nvPicPr>
          <p:cNvPr id="20" name="Picture 19"/>
          <p:cNvPicPr>
            <a:picLocks noChangeAspect="1"/>
          </p:cNvPicPr>
          <p:nvPr/>
        </p:nvPicPr>
        <p:blipFill>
          <a:blip r:embed="rId20"/>
          <a:stretch>
            <a:fillRect/>
          </a:stretch>
        </p:blipFill>
        <p:spPr>
          <a:xfrm>
            <a:off x="5753677" y="3037448"/>
            <a:ext cx="1205843" cy="1205843"/>
          </a:xfrm>
          <a:prstGeom prst="rect">
            <a:avLst/>
          </a:prstGeom>
        </p:spPr>
      </p:pic>
      <p:pic>
        <p:nvPicPr>
          <p:cNvPr id="23" name="Picture 22"/>
          <p:cNvPicPr>
            <a:picLocks noChangeAspect="1"/>
          </p:cNvPicPr>
          <p:nvPr/>
        </p:nvPicPr>
        <p:blipFill>
          <a:blip r:embed="rId21"/>
          <a:stretch>
            <a:fillRect/>
          </a:stretch>
        </p:blipFill>
        <p:spPr>
          <a:xfrm>
            <a:off x="1722936" y="6135182"/>
            <a:ext cx="4584850" cy="672862"/>
          </a:xfrm>
          <a:prstGeom prst="rect">
            <a:avLst/>
          </a:prstGeom>
        </p:spPr>
      </p:pic>
      <p:pic>
        <p:nvPicPr>
          <p:cNvPr id="24" name="Picture 23"/>
          <p:cNvPicPr>
            <a:picLocks noChangeAspect="1"/>
          </p:cNvPicPr>
          <p:nvPr/>
        </p:nvPicPr>
        <p:blipFill>
          <a:blip r:embed="rId22"/>
          <a:stretch>
            <a:fillRect/>
          </a:stretch>
        </p:blipFill>
        <p:spPr>
          <a:xfrm>
            <a:off x="2737617" y="291693"/>
            <a:ext cx="1067641" cy="1067641"/>
          </a:xfrm>
          <a:prstGeom prst="rect">
            <a:avLst/>
          </a:prstGeom>
        </p:spPr>
      </p:pic>
      <p:pic>
        <p:nvPicPr>
          <p:cNvPr id="25" name="Picture 24"/>
          <p:cNvPicPr>
            <a:picLocks noChangeAspect="1"/>
          </p:cNvPicPr>
          <p:nvPr/>
        </p:nvPicPr>
        <p:blipFill>
          <a:blip r:embed="rId23"/>
          <a:stretch>
            <a:fillRect/>
          </a:stretch>
        </p:blipFill>
        <p:spPr>
          <a:xfrm>
            <a:off x="2177209" y="4698254"/>
            <a:ext cx="1178755" cy="1077278"/>
          </a:xfrm>
          <a:prstGeom prst="rect">
            <a:avLst/>
          </a:prstGeom>
        </p:spPr>
      </p:pic>
      <p:pic>
        <p:nvPicPr>
          <p:cNvPr id="27" name="Picture 26"/>
          <p:cNvPicPr>
            <a:picLocks noChangeAspect="1"/>
          </p:cNvPicPr>
          <p:nvPr/>
        </p:nvPicPr>
        <p:blipFill>
          <a:blip r:embed="rId24"/>
          <a:stretch>
            <a:fillRect/>
          </a:stretch>
        </p:blipFill>
        <p:spPr>
          <a:xfrm>
            <a:off x="4637899" y="3569838"/>
            <a:ext cx="963984" cy="741749"/>
          </a:xfrm>
          <a:prstGeom prst="rect">
            <a:avLst/>
          </a:prstGeom>
        </p:spPr>
      </p:pic>
      <p:pic>
        <p:nvPicPr>
          <p:cNvPr id="1026" name="Picture 2" descr="Jobs at Axios">
            <a:extLst>
              <a:ext uri="{FF2B5EF4-FFF2-40B4-BE49-F238E27FC236}">
                <a16:creationId xmlns:a16="http://schemas.microsoft.com/office/drawing/2014/main" id="{05B4BD76-D953-45A0-85A2-D69AA8B692BA}"/>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338427" y="4147151"/>
            <a:ext cx="2526913" cy="11204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HE NEW TIKTOK LOGO PNG 2022">
            <a:extLst>
              <a:ext uri="{FF2B5EF4-FFF2-40B4-BE49-F238E27FC236}">
                <a16:creationId xmlns:a16="http://schemas.microsoft.com/office/drawing/2014/main" id="{A359B2BE-4F51-4E53-A3A4-0B32C3605D65}"/>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96558" y="1407367"/>
            <a:ext cx="1199820" cy="108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215696"/>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p&#10;&#10;Description automatically generated">
            <a:extLst>
              <a:ext uri="{FF2B5EF4-FFF2-40B4-BE49-F238E27FC236}">
                <a16:creationId xmlns:a16="http://schemas.microsoft.com/office/drawing/2014/main" id="{2C950BCC-C502-4724-9632-8CFE17BEF078}"/>
              </a:ext>
            </a:extLst>
          </p:cNvPr>
          <p:cNvPicPr>
            <a:picLocks noChangeAspect="1"/>
          </p:cNvPicPr>
          <p:nvPr/>
        </p:nvPicPr>
        <p:blipFill>
          <a:blip r:embed="rId4">
            <a:clrChange>
              <a:clrFrom>
                <a:srgbClr val="EBEBEB"/>
              </a:clrFrom>
              <a:clrTo>
                <a:srgbClr val="EBEBEB">
                  <a:alpha val="0"/>
                </a:srgbClr>
              </a:clrTo>
            </a:clrChange>
          </a:blip>
          <a:stretch>
            <a:fillRect/>
          </a:stretch>
        </p:blipFill>
        <p:spPr>
          <a:xfrm>
            <a:off x="0" y="626233"/>
            <a:ext cx="9144000" cy="5372677"/>
          </a:xfrm>
          <a:prstGeom prst="rect">
            <a:avLst/>
          </a:prstGeom>
        </p:spPr>
      </p:pic>
      <p:sp>
        <p:nvSpPr>
          <p:cNvPr id="3" name="TextBox 2">
            <a:extLst>
              <a:ext uri="{FF2B5EF4-FFF2-40B4-BE49-F238E27FC236}">
                <a16:creationId xmlns:a16="http://schemas.microsoft.com/office/drawing/2014/main" id="{DFA1A102-7068-4840-AB48-5AEB3296B6FF}"/>
              </a:ext>
            </a:extLst>
          </p:cNvPr>
          <p:cNvSpPr txBox="1"/>
          <p:nvPr/>
        </p:nvSpPr>
        <p:spPr>
          <a:xfrm>
            <a:off x="1819565" y="6231767"/>
            <a:ext cx="5615708" cy="646331"/>
          </a:xfrm>
          <a:prstGeom prst="rect">
            <a:avLst/>
          </a:prstGeom>
          <a:noFill/>
        </p:spPr>
        <p:txBody>
          <a:bodyPr wrap="square" rtlCol="0">
            <a:spAutoFit/>
          </a:bodyPr>
          <a:lstStyle/>
          <a:p>
            <a:pPr marL="0" lvl="0" indent="0" algn="ctr" rtl="0">
              <a:spcBef>
                <a:spcPts val="0"/>
              </a:spcBef>
              <a:spcAft>
                <a:spcPts val="0"/>
              </a:spcAft>
              <a:buNone/>
            </a:pPr>
            <a:r>
              <a:rPr lang="en-US" sz="1800" b="1">
                <a:latin typeface="Franklin Gothic"/>
                <a:ea typeface="Catamaran"/>
                <a:cs typeface="Catamaran"/>
                <a:sym typeface="Catamaran"/>
              </a:rPr>
              <a:t>Since 2005, some 2,500 newspapers have closed.</a:t>
            </a:r>
            <a:r>
              <a:rPr lang="en-US" b="1">
                <a:latin typeface="Franklin Gothic"/>
                <a:ea typeface="Catamaran"/>
                <a:cs typeface="Catamaran"/>
                <a:sym typeface="Catamaran"/>
              </a:rPr>
              <a:t>	</a:t>
            </a:r>
            <a:endParaRPr lang="en-US" sz="1800" b="1">
              <a:latin typeface="Franklin Gothic"/>
              <a:ea typeface="Catamaran"/>
              <a:cs typeface="Catamaran"/>
              <a:sym typeface="Catamaran"/>
            </a:endParaRPr>
          </a:p>
        </p:txBody>
      </p:sp>
    </p:spTree>
    <p:extLst>
      <p:ext uri="{BB962C8B-B14F-4D97-AF65-F5344CB8AC3E}">
        <p14:creationId xmlns:p14="http://schemas.microsoft.com/office/powerpoint/2010/main" val="203034633"/>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5FEF-63F5-4531-8120-F82BF995599A}"/>
              </a:ext>
            </a:extLst>
          </p:cNvPr>
          <p:cNvSpPr>
            <a:spLocks noGrp="1"/>
          </p:cNvSpPr>
          <p:nvPr>
            <p:ph type="title"/>
          </p:nvPr>
        </p:nvSpPr>
        <p:spPr/>
        <p:txBody>
          <a:bodyPr/>
          <a:lstStyle/>
          <a:p>
            <a:pPr algn="ctr"/>
            <a:r>
              <a:rPr lang="en-US" b="1"/>
              <a:t>Take the shot. Here’s why.</a:t>
            </a:r>
          </a:p>
        </p:txBody>
      </p:sp>
      <p:sp>
        <p:nvSpPr>
          <p:cNvPr id="3" name="Content Placeholder 2">
            <a:extLst>
              <a:ext uri="{FF2B5EF4-FFF2-40B4-BE49-F238E27FC236}">
                <a16:creationId xmlns:a16="http://schemas.microsoft.com/office/drawing/2014/main" id="{27E53CE4-A62C-432B-AF5D-9F85620BE269}"/>
              </a:ext>
            </a:extLst>
          </p:cNvPr>
          <p:cNvSpPr>
            <a:spLocks noGrp="1"/>
          </p:cNvSpPr>
          <p:nvPr>
            <p:ph idx="1"/>
          </p:nvPr>
        </p:nvSpPr>
        <p:spPr/>
        <p:txBody>
          <a:bodyPr vert="horz" lIns="91440" tIns="45720" rIns="91440" bIns="45720" rtlCol="0" anchor="t">
            <a:normAutofit/>
          </a:bodyPr>
          <a:lstStyle/>
          <a:p>
            <a:r>
              <a:rPr lang="en-US" sz="3200">
                <a:latin typeface="Avenir Book"/>
              </a:rPr>
              <a:t>Builds credibility</a:t>
            </a:r>
          </a:p>
          <a:p>
            <a:r>
              <a:rPr lang="en-US" sz="3200">
                <a:latin typeface="Avenir Book"/>
              </a:rPr>
              <a:t>Reaches the influencers</a:t>
            </a:r>
          </a:p>
          <a:p>
            <a:r>
              <a:rPr lang="en-US" sz="3200">
                <a:latin typeface="Avenir Book"/>
              </a:rPr>
              <a:t>Helps fill the centers</a:t>
            </a:r>
          </a:p>
          <a:p>
            <a:r>
              <a:rPr lang="en-US" sz="3200">
                <a:latin typeface="Avenir Book"/>
              </a:rPr>
              <a:t>Job Corps has built-in advantages</a:t>
            </a:r>
          </a:p>
          <a:p>
            <a:pPr lvl="1">
              <a:buFont typeface="Wingdings" panose="05000000000000000000" pitchFamily="2" charset="2"/>
              <a:buChar char="ü"/>
            </a:pPr>
            <a:r>
              <a:rPr lang="en-US">
                <a:latin typeface="Avenir Book"/>
              </a:rPr>
              <a:t> The voice of 16-24s (interviews: 18-24s)</a:t>
            </a:r>
          </a:p>
          <a:p>
            <a:pPr lvl="1">
              <a:buFont typeface="Wingdings" panose="05000000000000000000" pitchFamily="2" charset="2"/>
              <a:buChar char="ü"/>
            </a:pPr>
            <a:r>
              <a:rPr lang="en-US">
                <a:latin typeface="Avenir Book"/>
              </a:rPr>
              <a:t> Education + workforce, two hot-button issues</a:t>
            </a:r>
          </a:p>
          <a:p>
            <a:pPr lvl="1">
              <a:buFont typeface="Wingdings" panose="05000000000000000000" pitchFamily="2" charset="2"/>
              <a:buChar char="ü"/>
            </a:pPr>
            <a:r>
              <a:rPr lang="en-US">
                <a:latin typeface="Avenir Book"/>
              </a:rPr>
              <a:t> DEIA in action</a:t>
            </a:r>
          </a:p>
          <a:p>
            <a:pPr lvl="1">
              <a:buFont typeface="Wingdings" panose="05000000000000000000" pitchFamily="2" charset="2"/>
              <a:buChar char="ü"/>
            </a:pPr>
            <a:r>
              <a:rPr lang="en-US">
                <a:latin typeface="Avenir Book"/>
              </a:rPr>
              <a:t> Good video and audio</a:t>
            </a:r>
          </a:p>
          <a:p>
            <a:pPr lvl="1">
              <a:buFont typeface="Wingdings" panose="05000000000000000000" pitchFamily="2" charset="2"/>
              <a:buChar char="ü"/>
            </a:pPr>
            <a:r>
              <a:rPr lang="en-US">
                <a:latin typeface="Avenir Book"/>
              </a:rPr>
              <a:t> Where setbacks become comebacks</a:t>
            </a:r>
          </a:p>
          <a:p>
            <a:endParaRPr lang="en-US" sz="3200">
              <a:latin typeface="Avenir Book"/>
            </a:endParaRPr>
          </a:p>
        </p:txBody>
      </p:sp>
    </p:spTree>
    <p:extLst>
      <p:ext uri="{BB962C8B-B14F-4D97-AF65-F5344CB8AC3E}">
        <p14:creationId xmlns:p14="http://schemas.microsoft.com/office/powerpoint/2010/main" val="124449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5594" y="1996489"/>
            <a:ext cx="6625931" cy="1855559"/>
          </a:xfrm>
        </p:spPr>
        <p:txBody>
          <a:bodyPr vert="horz" lIns="91440" tIns="45720" rIns="91440" bIns="45720" rtlCol="0" anchor="t">
            <a:normAutofit/>
          </a:bodyPr>
          <a:lstStyle/>
          <a:p>
            <a:pPr algn="l">
              <a:lnSpc>
                <a:spcPct val="100000"/>
              </a:lnSpc>
              <a:spcBef>
                <a:spcPts val="0"/>
              </a:spcBef>
            </a:pPr>
            <a:endParaRPr lang="en-US" sz="4400" b="1" cap="small" spc="50">
              <a:latin typeface="Avenir Book"/>
            </a:endParaRPr>
          </a:p>
          <a:p>
            <a:pPr algn="l">
              <a:lnSpc>
                <a:spcPct val="100000"/>
              </a:lnSpc>
              <a:spcBef>
                <a:spcPts val="0"/>
              </a:spcBef>
            </a:pPr>
            <a:r>
              <a:rPr lang="en-US" sz="4400" b="1" cap="small" spc="50">
                <a:latin typeface="Avenir Book"/>
              </a:rPr>
              <a:t>5 Strategies</a:t>
            </a:r>
            <a:endParaRPr lang="en-US"/>
          </a:p>
        </p:txBody>
      </p:sp>
    </p:spTree>
    <p:extLst>
      <p:ext uri="{BB962C8B-B14F-4D97-AF65-F5344CB8AC3E}">
        <p14:creationId xmlns:p14="http://schemas.microsoft.com/office/powerpoint/2010/main" val="968516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5FEF-63F5-4531-8120-F82BF995599A}"/>
              </a:ext>
            </a:extLst>
          </p:cNvPr>
          <p:cNvSpPr>
            <a:spLocks noGrp="1"/>
          </p:cNvSpPr>
          <p:nvPr>
            <p:ph type="title"/>
          </p:nvPr>
        </p:nvSpPr>
        <p:spPr/>
        <p:txBody>
          <a:bodyPr/>
          <a:lstStyle/>
          <a:p>
            <a:pPr algn="ctr"/>
            <a:r>
              <a:rPr lang="en-US" b="1"/>
              <a:t>1. Build a media list</a:t>
            </a:r>
          </a:p>
        </p:txBody>
      </p:sp>
      <p:sp>
        <p:nvSpPr>
          <p:cNvPr id="3" name="Content Placeholder 2">
            <a:extLst>
              <a:ext uri="{FF2B5EF4-FFF2-40B4-BE49-F238E27FC236}">
                <a16:creationId xmlns:a16="http://schemas.microsoft.com/office/drawing/2014/main" id="{27E53CE4-A62C-432B-AF5D-9F85620BE269}"/>
              </a:ext>
            </a:extLst>
          </p:cNvPr>
          <p:cNvSpPr>
            <a:spLocks noGrp="1"/>
          </p:cNvSpPr>
          <p:nvPr>
            <p:ph idx="1"/>
          </p:nvPr>
        </p:nvSpPr>
        <p:spPr/>
        <p:txBody>
          <a:bodyPr vert="horz" lIns="91440" tIns="45720" rIns="91440" bIns="45720" rtlCol="0" anchor="t">
            <a:normAutofit fontScale="85000" lnSpcReduction="20000"/>
          </a:bodyPr>
          <a:lstStyle/>
          <a:p>
            <a:r>
              <a:rPr lang="en-US">
                <a:latin typeface="Avenir Book"/>
              </a:rPr>
              <a:t>Local print/digital, TV, radio</a:t>
            </a:r>
          </a:p>
          <a:p>
            <a:endParaRPr lang="en-US">
              <a:latin typeface="Avenir Book"/>
            </a:endParaRPr>
          </a:p>
          <a:p>
            <a:r>
              <a:rPr lang="en-US">
                <a:latin typeface="Avenir Book"/>
              </a:rPr>
              <a:t>Education and business reporters (and editors)</a:t>
            </a:r>
          </a:p>
          <a:p>
            <a:endParaRPr lang="en-US">
              <a:latin typeface="Avenir Book"/>
            </a:endParaRPr>
          </a:p>
          <a:p>
            <a:r>
              <a:rPr lang="en-US">
                <a:latin typeface="Avenir Book"/>
              </a:rPr>
              <a:t>Don’t forget smaller but targeted publications</a:t>
            </a:r>
          </a:p>
          <a:p>
            <a:endParaRPr lang="en-US">
              <a:latin typeface="Avenir Book"/>
            </a:endParaRPr>
          </a:p>
          <a:p>
            <a:r>
              <a:rPr lang="en-US">
                <a:latin typeface="Avenir Book"/>
              </a:rPr>
              <a:t>MP&amp;F can help</a:t>
            </a:r>
          </a:p>
          <a:p>
            <a:endParaRPr lang="en-US" sz="3200">
              <a:latin typeface="Avenir Book"/>
            </a:endParaRPr>
          </a:p>
          <a:p>
            <a:r>
              <a:rPr lang="en-US">
                <a:latin typeface="Avenir Book"/>
              </a:rPr>
              <a:t>Expand the spreadsheet</a:t>
            </a:r>
          </a:p>
          <a:p>
            <a:pPr lvl="1">
              <a:buFont typeface="Wingdings" panose="05000000000000000000" pitchFamily="2" charset="2"/>
              <a:buChar char="ü"/>
            </a:pPr>
            <a:r>
              <a:rPr lang="en-US">
                <a:latin typeface="Avenir Book"/>
              </a:rPr>
              <a:t>Have they ever covered Job Corps? Positive/negative?</a:t>
            </a:r>
          </a:p>
          <a:p>
            <a:pPr lvl="1">
              <a:buFont typeface="Wingdings" panose="05000000000000000000" pitchFamily="2" charset="2"/>
              <a:buChar char="ü"/>
            </a:pPr>
            <a:r>
              <a:rPr lang="en-US">
                <a:latin typeface="Avenir Book"/>
              </a:rPr>
              <a:t>Last Job Corps story? Ever been to campus? </a:t>
            </a:r>
          </a:p>
          <a:p>
            <a:pPr lvl="1">
              <a:buFont typeface="Wingdings" panose="05000000000000000000" pitchFamily="2" charset="2"/>
              <a:buChar char="ü"/>
            </a:pPr>
            <a:r>
              <a:rPr lang="en-US">
                <a:latin typeface="Avenir Book"/>
              </a:rPr>
              <a:t>How do they like to be contacted? Best times to reach?</a:t>
            </a:r>
          </a:p>
          <a:p>
            <a:pPr lvl="1">
              <a:buFont typeface="Wingdings" panose="05000000000000000000" pitchFamily="2" charset="2"/>
              <a:buChar char="ü"/>
            </a:pPr>
            <a:endParaRPr lang="en-US" sz="2800">
              <a:latin typeface="Avenir Book"/>
            </a:endParaRPr>
          </a:p>
          <a:p>
            <a:endParaRPr lang="en-US" sz="3200">
              <a:latin typeface="Avenir Book"/>
            </a:endParaRPr>
          </a:p>
        </p:txBody>
      </p:sp>
    </p:spTree>
    <p:extLst>
      <p:ext uri="{BB962C8B-B14F-4D97-AF65-F5344CB8AC3E}">
        <p14:creationId xmlns:p14="http://schemas.microsoft.com/office/powerpoint/2010/main" val="3926968038"/>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5FEF-63F5-4531-8120-F82BF995599A}"/>
              </a:ext>
            </a:extLst>
          </p:cNvPr>
          <p:cNvSpPr>
            <a:spLocks noGrp="1"/>
          </p:cNvSpPr>
          <p:nvPr>
            <p:ph type="title"/>
          </p:nvPr>
        </p:nvSpPr>
        <p:spPr>
          <a:xfrm>
            <a:off x="647700" y="115745"/>
            <a:ext cx="7886700" cy="1325563"/>
          </a:xfrm>
        </p:spPr>
        <p:txBody>
          <a:bodyPr/>
          <a:lstStyle/>
          <a:p>
            <a:pPr algn="ctr"/>
            <a:r>
              <a:rPr lang="en-US" b="1"/>
              <a:t>2. Build a news calendar</a:t>
            </a:r>
          </a:p>
        </p:txBody>
      </p:sp>
      <p:sp>
        <p:nvSpPr>
          <p:cNvPr id="3" name="Content Placeholder 2">
            <a:extLst>
              <a:ext uri="{FF2B5EF4-FFF2-40B4-BE49-F238E27FC236}">
                <a16:creationId xmlns:a16="http://schemas.microsoft.com/office/drawing/2014/main" id="{27E53CE4-A62C-432B-AF5D-9F85620BE269}"/>
              </a:ext>
            </a:extLst>
          </p:cNvPr>
          <p:cNvSpPr>
            <a:spLocks noGrp="1"/>
          </p:cNvSpPr>
          <p:nvPr>
            <p:ph idx="1"/>
          </p:nvPr>
        </p:nvSpPr>
        <p:spPr>
          <a:xfrm>
            <a:off x="647700" y="1302329"/>
            <a:ext cx="7886700" cy="5052000"/>
          </a:xfrm>
        </p:spPr>
        <p:txBody>
          <a:bodyPr vert="horz" lIns="91440" tIns="45720" rIns="91440" bIns="45720" rtlCol="0" anchor="t">
            <a:normAutofit lnSpcReduction="10000"/>
          </a:bodyPr>
          <a:lstStyle/>
          <a:p>
            <a:pPr marL="342900" indent="-342900" defTabSz="914400" eaLnBrk="1" hangingPunct="1">
              <a:spcBef>
                <a:spcPct val="20000"/>
              </a:spcBef>
              <a:buFont typeface="Arial" charset="0"/>
              <a:buChar char="•"/>
              <a:defRPr/>
            </a:pPr>
            <a:r>
              <a:rPr lang="en-US">
                <a:cs typeface="Arial" pitchFamily="34" charset="0"/>
              </a:rPr>
              <a:t>School calendar plus events</a:t>
            </a:r>
          </a:p>
          <a:p>
            <a:pPr marL="800100" lvl="1" indent="-342900" defTabSz="914400" eaLnBrk="1" hangingPunct="1">
              <a:spcBef>
                <a:spcPct val="20000"/>
              </a:spcBef>
              <a:buFont typeface="Wingdings" pitchFamily="2" charset="2"/>
              <a:buChar char="ü"/>
              <a:defRPr/>
            </a:pPr>
            <a:r>
              <a:rPr lang="en-US" sz="2000">
                <a:cs typeface="Arial" pitchFamily="34" charset="0"/>
              </a:rPr>
              <a:t>Graduation</a:t>
            </a:r>
          </a:p>
          <a:p>
            <a:pPr marL="800100" lvl="1" indent="-342900" defTabSz="914400" eaLnBrk="1" hangingPunct="1">
              <a:spcBef>
                <a:spcPct val="20000"/>
              </a:spcBef>
              <a:buFont typeface="Wingdings" pitchFamily="2" charset="2"/>
              <a:buChar char="ü"/>
              <a:defRPr/>
            </a:pPr>
            <a:r>
              <a:rPr lang="en-US" sz="2000">
                <a:cs typeface="Arial" pitchFamily="34" charset="0"/>
              </a:rPr>
              <a:t>Career fairs</a:t>
            </a:r>
          </a:p>
          <a:p>
            <a:pPr marL="800100" lvl="1" indent="-342900" defTabSz="914400" eaLnBrk="1" hangingPunct="1">
              <a:spcBef>
                <a:spcPct val="20000"/>
              </a:spcBef>
              <a:buFont typeface="Wingdings" pitchFamily="2" charset="2"/>
              <a:buChar char="ü"/>
              <a:defRPr/>
            </a:pPr>
            <a:r>
              <a:rPr lang="en-US" sz="2000">
                <a:cs typeface="Arial" pitchFamily="34" charset="0"/>
              </a:rPr>
              <a:t>Other special events, like Signing Day</a:t>
            </a:r>
          </a:p>
          <a:p>
            <a:pPr marL="800100" lvl="1" indent="-342900" defTabSz="914400" eaLnBrk="1" hangingPunct="1">
              <a:spcBef>
                <a:spcPct val="20000"/>
              </a:spcBef>
              <a:buFont typeface="Wingdings" pitchFamily="2" charset="2"/>
              <a:buChar char="ü"/>
              <a:defRPr/>
            </a:pPr>
            <a:r>
              <a:rPr lang="en-US" sz="2000">
                <a:cs typeface="Arial" pitchFamily="34" charset="0"/>
              </a:rPr>
              <a:t>Community service projects</a:t>
            </a:r>
          </a:p>
          <a:p>
            <a:pPr marL="800100" lvl="1" indent="-342900" defTabSz="914400" eaLnBrk="1" hangingPunct="1">
              <a:spcBef>
                <a:spcPct val="20000"/>
              </a:spcBef>
              <a:buFont typeface="Wingdings" pitchFamily="2" charset="2"/>
              <a:buChar char="ü"/>
              <a:defRPr/>
            </a:pPr>
            <a:r>
              <a:rPr lang="en-US" sz="2000">
                <a:cs typeface="Arial" pitchFamily="34" charset="0"/>
              </a:rPr>
              <a:t>Open houses</a:t>
            </a:r>
          </a:p>
          <a:p>
            <a:pPr marL="800100" lvl="1" indent="-342900" defTabSz="914400" eaLnBrk="1" hangingPunct="1">
              <a:spcBef>
                <a:spcPct val="20000"/>
              </a:spcBef>
              <a:buFont typeface="Wingdings" pitchFamily="2" charset="2"/>
              <a:buChar char="ü"/>
              <a:defRPr/>
            </a:pPr>
            <a:r>
              <a:rPr lang="en-US" sz="2000">
                <a:cs typeface="Arial" pitchFamily="34" charset="0"/>
              </a:rPr>
              <a:t>VIP visits and tours</a:t>
            </a:r>
          </a:p>
          <a:p>
            <a:pPr marL="800100" lvl="1" indent="-342900" defTabSz="914400" eaLnBrk="1" hangingPunct="1">
              <a:spcBef>
                <a:spcPct val="20000"/>
              </a:spcBef>
              <a:buFont typeface="Wingdings" pitchFamily="2" charset="2"/>
              <a:buChar char="ü"/>
              <a:defRPr/>
            </a:pPr>
            <a:r>
              <a:rPr lang="en-US" sz="2000">
                <a:cs typeface="Arial" pitchFamily="34" charset="0"/>
              </a:rPr>
              <a:t>Launch of new programs, facilities, partnerships</a:t>
            </a:r>
          </a:p>
          <a:p>
            <a:pPr marL="800100" lvl="1" indent="-342900" defTabSz="914400" eaLnBrk="1" hangingPunct="1">
              <a:spcBef>
                <a:spcPct val="20000"/>
              </a:spcBef>
              <a:buFont typeface="Wingdings" pitchFamily="2" charset="2"/>
              <a:buChar char="ü"/>
              <a:defRPr/>
            </a:pPr>
            <a:r>
              <a:rPr lang="en-US" sz="2000">
                <a:cs typeface="Arial" pitchFamily="34" charset="0"/>
              </a:rPr>
              <a:t>Student/staff awards, center milestones</a:t>
            </a:r>
            <a:br>
              <a:rPr lang="en-US" sz="2000">
                <a:cs typeface="Arial" pitchFamily="34" charset="0"/>
              </a:rPr>
            </a:br>
            <a:endParaRPr lang="en-US" sz="3200">
              <a:latin typeface="Avenir Book"/>
            </a:endParaRPr>
          </a:p>
          <a:p>
            <a:pPr marL="342900" indent="-342900" defTabSz="914400" eaLnBrk="1" hangingPunct="1">
              <a:spcBef>
                <a:spcPct val="20000"/>
              </a:spcBef>
              <a:defRPr/>
            </a:pPr>
            <a:r>
              <a:rPr lang="en-US">
                <a:cs typeface="Arial" pitchFamily="34" charset="0"/>
              </a:rPr>
              <a:t>Develop media advisories and news releases</a:t>
            </a:r>
          </a:p>
          <a:p>
            <a:pPr marL="800100" lvl="1" indent="-342900" defTabSz="914400" eaLnBrk="1" hangingPunct="1">
              <a:spcBef>
                <a:spcPct val="20000"/>
              </a:spcBef>
              <a:buFont typeface="Wingdings" pitchFamily="2" charset="2"/>
              <a:buChar char="ü"/>
              <a:defRPr/>
            </a:pPr>
            <a:r>
              <a:rPr lang="en-US" sz="2000">
                <a:cs typeface="Arial" pitchFamily="34" charset="0"/>
              </a:rPr>
              <a:t>Advisories: Inviting media to an event. Who, what, where, when.</a:t>
            </a:r>
          </a:p>
          <a:p>
            <a:pPr marL="800100" lvl="1" indent="-342900" defTabSz="914400" eaLnBrk="1" hangingPunct="1">
              <a:spcBef>
                <a:spcPct val="20000"/>
              </a:spcBef>
              <a:buFont typeface="Wingdings" pitchFamily="2" charset="2"/>
              <a:buChar char="ü"/>
              <a:defRPr/>
            </a:pPr>
            <a:r>
              <a:rPr lang="en-US" sz="2000">
                <a:cs typeface="Arial" pitchFamily="34" charset="0"/>
              </a:rPr>
              <a:t>Releases: A summary of an event or official announcement.</a:t>
            </a:r>
          </a:p>
          <a:p>
            <a:pPr marL="800100" lvl="1" indent="-342900" defTabSz="914400" eaLnBrk="1" hangingPunct="1">
              <a:spcBef>
                <a:spcPct val="20000"/>
              </a:spcBef>
              <a:buFont typeface="Wingdings" pitchFamily="2" charset="2"/>
              <a:buChar char="ü"/>
              <a:defRPr/>
            </a:pPr>
            <a:r>
              <a:rPr lang="en-US" sz="2000">
                <a:cs typeface="Arial" pitchFamily="34" charset="0"/>
              </a:rPr>
              <a:t>Examples: See media outreach toolkit and Signing Day toolkit at </a:t>
            </a:r>
            <a:r>
              <a:rPr lang="en-US" sz="2000" b="1">
                <a:cs typeface="Arial" pitchFamily="34" charset="0"/>
                <a:hlinkClick r:id="rId3">
                  <a:extLst>
                    <a:ext uri="{A12FA001-AC4F-418D-AE19-62706E023703}">
                      <ahyp:hlinkClr xmlns:ahyp="http://schemas.microsoft.com/office/drawing/2018/hyperlinkcolor" val="tx"/>
                    </a:ext>
                  </a:extLst>
                </a:hlinkClick>
              </a:rPr>
              <a:t>jcmarketplace.com</a:t>
            </a:r>
            <a:r>
              <a:rPr lang="en-US" sz="2000">
                <a:cs typeface="Arial" pitchFamily="34" charset="0"/>
              </a:rPr>
              <a:t>.</a:t>
            </a:r>
          </a:p>
          <a:p>
            <a:pPr marL="800100" lvl="1" indent="-342900" defTabSz="914400" eaLnBrk="1" hangingPunct="1">
              <a:spcBef>
                <a:spcPct val="20000"/>
              </a:spcBef>
              <a:buFont typeface="Wingdings" pitchFamily="2" charset="2"/>
              <a:buChar char="ü"/>
              <a:defRPr/>
            </a:pPr>
            <a:endParaRPr lang="en-US" sz="2200">
              <a:cs typeface="Arial" pitchFamily="34" charset="0"/>
            </a:endParaRPr>
          </a:p>
          <a:p>
            <a:pPr marL="342900" indent="-342900" defTabSz="914400" eaLnBrk="1" hangingPunct="1">
              <a:spcBef>
                <a:spcPct val="20000"/>
              </a:spcBef>
              <a:defRPr/>
            </a:pPr>
            <a:endParaRPr lang="en-US">
              <a:cs typeface="Arial" pitchFamily="34" charset="0"/>
            </a:endParaRPr>
          </a:p>
          <a:p>
            <a:pPr lvl="1">
              <a:buFont typeface="Wingdings" panose="05000000000000000000" pitchFamily="2" charset="2"/>
              <a:buChar char="ü"/>
            </a:pPr>
            <a:endParaRPr lang="en-US" sz="2800">
              <a:latin typeface="Avenir Book"/>
            </a:endParaRPr>
          </a:p>
          <a:p>
            <a:endParaRPr lang="en-US" sz="3200">
              <a:latin typeface="Avenir Book"/>
            </a:endParaRPr>
          </a:p>
        </p:txBody>
      </p:sp>
    </p:spTree>
    <p:extLst>
      <p:ext uri="{BB962C8B-B14F-4D97-AF65-F5344CB8AC3E}">
        <p14:creationId xmlns:p14="http://schemas.microsoft.com/office/powerpoint/2010/main" val="2015935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90F91-3E5D-761D-5B5D-87D88B52A7A9}"/>
              </a:ext>
            </a:extLst>
          </p:cNvPr>
          <p:cNvSpPr>
            <a:spLocks noGrp="1"/>
          </p:cNvSpPr>
          <p:nvPr>
            <p:ph type="title"/>
          </p:nvPr>
        </p:nvSpPr>
        <p:spPr>
          <a:xfrm>
            <a:off x="464349" y="593910"/>
            <a:ext cx="3862554" cy="1216741"/>
          </a:xfrm>
        </p:spPr>
        <p:txBody>
          <a:bodyPr>
            <a:noAutofit/>
          </a:bodyPr>
          <a:lstStyle/>
          <a:p>
            <a:r>
              <a:rPr lang="en-US" sz="2800" b="1">
                <a:latin typeface="Avenir Medium"/>
              </a:rPr>
              <a:t>Jacksonville Job Corps Center + Johnson &amp; Johnson Vision</a:t>
            </a:r>
            <a:endParaRPr lang="en-US" sz="2800">
              <a:latin typeface="Avenir Medium"/>
            </a:endParaRPr>
          </a:p>
        </p:txBody>
      </p:sp>
      <p:sp>
        <p:nvSpPr>
          <p:cNvPr id="3" name="Content Placeholder 2">
            <a:extLst>
              <a:ext uri="{FF2B5EF4-FFF2-40B4-BE49-F238E27FC236}">
                <a16:creationId xmlns:a16="http://schemas.microsoft.com/office/drawing/2014/main" id="{0E7133C9-5D79-B046-995A-7E07CF17B3EA}"/>
              </a:ext>
            </a:extLst>
          </p:cNvPr>
          <p:cNvSpPr>
            <a:spLocks noGrp="1"/>
          </p:cNvSpPr>
          <p:nvPr>
            <p:ph idx="1"/>
          </p:nvPr>
        </p:nvSpPr>
        <p:spPr>
          <a:xfrm>
            <a:off x="486698" y="2149311"/>
            <a:ext cx="3708113" cy="3375804"/>
          </a:xfrm>
        </p:spPr>
        <p:txBody>
          <a:bodyPr vert="horz" lIns="68580" tIns="34290" rIns="68580" bIns="34290" rtlCol="0" anchor="t">
            <a:normAutofit fontScale="92500" lnSpcReduction="10000"/>
          </a:bodyPr>
          <a:lstStyle/>
          <a:p>
            <a:r>
              <a:rPr lang="en-US" sz="1600">
                <a:latin typeface="Avenir Book"/>
              </a:rPr>
              <a:t>The Florida Times-Union: </a:t>
            </a:r>
            <a:r>
              <a:rPr lang="en-US" sz="1600">
                <a:solidFill>
                  <a:srgbClr val="FFFF00"/>
                </a:solidFill>
                <a:latin typeface="Avenir Book"/>
                <a:hlinkClick r:id="rId3">
                  <a:extLst>
                    <a:ext uri="{A12FA001-AC4F-418D-AE19-62706E023703}">
                      <ahyp:hlinkClr xmlns:ahyp="http://schemas.microsoft.com/office/drawing/2018/hyperlinkcolor" val="tx"/>
                    </a:ext>
                  </a:extLst>
                </a:hlinkClick>
              </a:rPr>
              <a:t>Jacksonville Job Corps partners with Johnson &amp; Johnson Vision</a:t>
            </a:r>
            <a:r>
              <a:rPr lang="en-US" sz="1600">
                <a:latin typeface="Avenir Book"/>
              </a:rPr>
              <a:t>. July 28, 2022</a:t>
            </a:r>
            <a:endParaRPr lang="en-US" sz="1600">
              <a:solidFill>
                <a:srgbClr val="FFFF00"/>
              </a:solidFill>
            </a:endParaRPr>
          </a:p>
          <a:p>
            <a:pPr lvl="1"/>
            <a:r>
              <a:rPr lang="en-US" sz="1600">
                <a:latin typeface="Avenir Book"/>
              </a:rPr>
              <a:t>Audience: 98,580</a:t>
            </a:r>
            <a:endParaRPr lang="en-US" sz="1600"/>
          </a:p>
          <a:p>
            <a:endParaRPr lang="en-US" sz="1600"/>
          </a:p>
          <a:p>
            <a:r>
              <a:rPr lang="en-US" sz="1600">
                <a:latin typeface="Avenir Book"/>
              </a:rPr>
              <a:t>Additional coverage:</a:t>
            </a:r>
            <a:endParaRPr lang="en-US" sz="1600"/>
          </a:p>
          <a:p>
            <a:pPr lvl="1"/>
            <a:r>
              <a:rPr lang="en-US" sz="1600">
                <a:latin typeface="Avenir Book"/>
              </a:rPr>
              <a:t>National Cybersecurity News: </a:t>
            </a:r>
            <a:r>
              <a:rPr lang="en-US" sz="1600">
                <a:solidFill>
                  <a:srgbClr val="FFFF00"/>
                </a:solidFill>
                <a:latin typeface="Avenir Book"/>
                <a:hlinkClick r:id="rId4">
                  <a:extLst>
                    <a:ext uri="{A12FA001-AC4F-418D-AE19-62706E023703}">
                      <ahyp:hlinkClr xmlns:ahyp="http://schemas.microsoft.com/office/drawing/2018/hyperlinkcolor" val="tx"/>
                    </a:ext>
                  </a:extLst>
                </a:hlinkClick>
              </a:rPr>
              <a:t>Jacksonville Job Corps partners with Johnson &amp; Johnson Vision | #education | #technology | #training - NATIONAL CYBER SECURITY NEWS TODAY</a:t>
            </a:r>
            <a:endParaRPr lang="en-US" sz="1600">
              <a:solidFill>
                <a:srgbClr val="FFFF00"/>
              </a:solidFill>
              <a:hlinkClick r:id="rId4">
                <a:extLst>
                  <a:ext uri="{A12FA001-AC4F-418D-AE19-62706E023703}">
                    <ahyp:hlinkClr xmlns:ahyp="http://schemas.microsoft.com/office/drawing/2018/hyperlinkcolor" val="tx"/>
                  </a:ext>
                </a:extLst>
              </a:hlinkClick>
            </a:endParaRPr>
          </a:p>
          <a:p>
            <a:pPr lvl="1"/>
            <a:r>
              <a:rPr lang="en-US" sz="1600">
                <a:latin typeface="Avenir Book"/>
              </a:rPr>
              <a:t>Yahoo: </a:t>
            </a:r>
            <a:r>
              <a:rPr lang="en-US" sz="1600">
                <a:solidFill>
                  <a:srgbClr val="FFFF00"/>
                </a:solidFill>
                <a:latin typeface="Avenir Book"/>
                <a:hlinkClick r:id="rId5">
                  <a:extLst>
                    <a:ext uri="{A12FA001-AC4F-418D-AE19-62706E023703}">
                      <ahyp:hlinkClr xmlns:ahyp="http://schemas.microsoft.com/office/drawing/2018/hyperlinkcolor" val="tx"/>
                    </a:ext>
                  </a:extLst>
                </a:hlinkClick>
              </a:rPr>
              <a:t>Job Corps partnership with Johnson &amp; Johnson Vision promotes manufacturing (yahoo.com)</a:t>
            </a:r>
            <a:endParaRPr lang="en-US" sz="1600">
              <a:solidFill>
                <a:srgbClr val="FFFF00"/>
              </a:solidFill>
              <a:hlinkClick r:id="" action="ppaction://noaction"/>
            </a:endParaRPr>
          </a:p>
          <a:p>
            <a:endParaRPr lang="en-US" sz="1275"/>
          </a:p>
        </p:txBody>
      </p:sp>
      <p:pic>
        <p:nvPicPr>
          <p:cNvPr id="4" name="Picture 4" descr="Graphical user interface&#10;&#10;Description automatically generated">
            <a:extLst>
              <a:ext uri="{FF2B5EF4-FFF2-40B4-BE49-F238E27FC236}">
                <a16:creationId xmlns:a16="http://schemas.microsoft.com/office/drawing/2014/main" id="{98D5B78E-7AFB-16CE-7342-5D404875800D}"/>
              </a:ext>
            </a:extLst>
          </p:cNvPr>
          <p:cNvPicPr>
            <a:picLocks noChangeAspect="1"/>
          </p:cNvPicPr>
          <p:nvPr/>
        </p:nvPicPr>
        <p:blipFill>
          <a:blip r:embed="rId6"/>
          <a:stretch>
            <a:fillRect/>
          </a:stretch>
        </p:blipFill>
        <p:spPr>
          <a:xfrm>
            <a:off x="5334527" y="1482314"/>
            <a:ext cx="3044658" cy="3890938"/>
          </a:xfrm>
          <a:prstGeom prst="rect">
            <a:avLst/>
          </a:prstGeom>
          <a:effectLst/>
        </p:spPr>
      </p:pic>
    </p:spTree>
    <p:extLst>
      <p:ext uri="{BB962C8B-B14F-4D97-AF65-F5344CB8AC3E}">
        <p14:creationId xmlns:p14="http://schemas.microsoft.com/office/powerpoint/2010/main" val="714370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DB21-F200-F2F1-155A-B40C6E8A63E4}"/>
              </a:ext>
            </a:extLst>
          </p:cNvPr>
          <p:cNvSpPr>
            <a:spLocks noGrp="1"/>
          </p:cNvSpPr>
          <p:nvPr>
            <p:ph type="title"/>
          </p:nvPr>
        </p:nvSpPr>
        <p:spPr>
          <a:xfrm>
            <a:off x="574621" y="801278"/>
            <a:ext cx="4394499" cy="1763605"/>
          </a:xfrm>
        </p:spPr>
        <p:txBody>
          <a:bodyPr vert="horz" lIns="68580" tIns="34290" rIns="68580" bIns="34290" rtlCol="0" anchor="t">
            <a:normAutofit/>
          </a:bodyPr>
          <a:lstStyle/>
          <a:p>
            <a:r>
              <a:rPr lang="en-US" sz="2800" b="1">
                <a:latin typeface="Avenir Medium"/>
              </a:rPr>
              <a:t>Hawaii Job Corps Center and CVS Health Partnership</a:t>
            </a:r>
            <a:endParaRPr lang="en-US" sz="2800" b="1"/>
          </a:p>
        </p:txBody>
      </p:sp>
      <p:pic>
        <p:nvPicPr>
          <p:cNvPr id="4" name="Picture 4">
            <a:extLst>
              <a:ext uri="{FF2B5EF4-FFF2-40B4-BE49-F238E27FC236}">
                <a16:creationId xmlns:a16="http://schemas.microsoft.com/office/drawing/2014/main" id="{764ED40F-62A1-EA38-5A08-BC619F52BA67}"/>
              </a:ext>
            </a:extLst>
          </p:cNvPr>
          <p:cNvPicPr>
            <a:picLocks noGrp="1" noChangeAspect="1"/>
          </p:cNvPicPr>
          <p:nvPr>
            <p:ph idx="1"/>
          </p:nvPr>
        </p:nvPicPr>
        <p:blipFill>
          <a:blip r:embed="rId3"/>
          <a:stretch>
            <a:fillRect/>
          </a:stretch>
        </p:blipFill>
        <p:spPr>
          <a:xfrm>
            <a:off x="5049351" y="1295951"/>
            <a:ext cx="3763838" cy="3666484"/>
          </a:xfrm>
        </p:spPr>
      </p:pic>
      <p:sp>
        <p:nvSpPr>
          <p:cNvPr id="6" name="Content Placeholder 2">
            <a:extLst>
              <a:ext uri="{FF2B5EF4-FFF2-40B4-BE49-F238E27FC236}">
                <a16:creationId xmlns:a16="http://schemas.microsoft.com/office/drawing/2014/main" id="{24317814-F915-CB98-9594-0A510AAAAE47}"/>
              </a:ext>
            </a:extLst>
          </p:cNvPr>
          <p:cNvSpPr txBox="1">
            <a:spLocks/>
          </p:cNvSpPr>
          <p:nvPr/>
        </p:nvSpPr>
        <p:spPr>
          <a:xfrm>
            <a:off x="545927" y="2009468"/>
            <a:ext cx="4184363" cy="2839064"/>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endParaRPr lang="en-US" sz="2400">
              <a:solidFill>
                <a:prstClr val="white"/>
              </a:solidFill>
            </a:endParaRPr>
          </a:p>
          <a:p>
            <a:pPr marL="171450" indent="-171450" defTabSz="685800">
              <a:spcBef>
                <a:spcPts val="750"/>
              </a:spcBef>
            </a:pPr>
            <a:r>
              <a:rPr lang="en-US" sz="2400" err="1">
                <a:solidFill>
                  <a:prstClr val="white"/>
                </a:solidFill>
                <a:latin typeface="Avenir Book"/>
              </a:rPr>
              <a:t>MidWeek</a:t>
            </a:r>
            <a:r>
              <a:rPr lang="en-US" sz="2400">
                <a:solidFill>
                  <a:prstClr val="white"/>
                </a:solidFill>
                <a:latin typeface="Avenir Book"/>
              </a:rPr>
              <a:t>, </a:t>
            </a:r>
            <a:r>
              <a:rPr lang="en-US" sz="2400">
                <a:solidFill>
                  <a:srgbClr val="FFFF00"/>
                </a:solidFill>
                <a:latin typeface="Avenir Book"/>
                <a:hlinkClick r:id="rId4">
                  <a:extLst>
                    <a:ext uri="{A12FA001-AC4F-418D-AE19-62706E023703}">
                      <ahyp:hlinkClr xmlns:ahyp="http://schemas.microsoft.com/office/drawing/2018/hyperlinkcolor" val="tx"/>
                    </a:ext>
                  </a:extLst>
                </a:hlinkClick>
              </a:rPr>
              <a:t>Trian to be a Future Pharmacy Tech</a:t>
            </a:r>
            <a:r>
              <a:rPr lang="en-US" sz="2400">
                <a:solidFill>
                  <a:prstClr val="white"/>
                </a:solidFill>
                <a:latin typeface="Avenir Book"/>
              </a:rPr>
              <a:t>. June 29, 2022</a:t>
            </a:r>
            <a:endParaRPr lang="en-US" sz="2400">
              <a:solidFill>
                <a:prstClr val="white"/>
              </a:solidFill>
            </a:endParaRPr>
          </a:p>
          <a:p>
            <a:pPr marL="514350" lvl="1" indent="-171450" defTabSz="685800">
              <a:spcBef>
                <a:spcPts val="375"/>
              </a:spcBef>
            </a:pPr>
            <a:r>
              <a:rPr lang="en-US">
                <a:solidFill>
                  <a:prstClr val="white"/>
                </a:solidFill>
                <a:latin typeface="Avenir Book"/>
              </a:rPr>
              <a:t>Audience: 58,119</a:t>
            </a:r>
            <a:endParaRPr lang="en-US">
              <a:solidFill>
                <a:prstClr val="white"/>
              </a:solidFill>
            </a:endParaRPr>
          </a:p>
          <a:p>
            <a:pPr marL="514350" lvl="1" indent="-171450" defTabSz="685800">
              <a:spcBef>
                <a:spcPts val="375"/>
              </a:spcBef>
            </a:pPr>
            <a:r>
              <a:rPr lang="en-US">
                <a:solidFill>
                  <a:prstClr val="white"/>
                </a:solidFill>
                <a:latin typeface="Avenir Book"/>
              </a:rPr>
              <a:t>Unique Visitors per Month (UVM): 37,255</a:t>
            </a:r>
            <a:endParaRPr lang="en-US">
              <a:solidFill>
                <a:prstClr val="white"/>
              </a:solidFill>
            </a:endParaRPr>
          </a:p>
          <a:p>
            <a:pPr marL="514350" lvl="1" indent="-171450" defTabSz="685800">
              <a:spcBef>
                <a:spcPts val="375"/>
              </a:spcBef>
            </a:pPr>
            <a:r>
              <a:rPr lang="en-US">
                <a:solidFill>
                  <a:prstClr val="white"/>
                </a:solidFill>
                <a:latin typeface="Avenir Book"/>
              </a:rPr>
              <a:t>Impressions: 1,242</a:t>
            </a:r>
            <a:endParaRPr lang="en-US">
              <a:solidFill>
                <a:prstClr val="white"/>
              </a:solidFill>
            </a:endParaRPr>
          </a:p>
          <a:p>
            <a:pPr marL="171450" indent="-171450" defTabSz="685800">
              <a:spcBef>
                <a:spcPts val="750"/>
              </a:spcBef>
            </a:pPr>
            <a:endParaRPr lang="en-US" sz="1275">
              <a:solidFill>
                <a:prstClr val="white"/>
              </a:solidFill>
            </a:endParaRPr>
          </a:p>
        </p:txBody>
      </p:sp>
    </p:spTree>
    <p:extLst>
      <p:ext uri="{BB962C8B-B14F-4D97-AF65-F5344CB8AC3E}">
        <p14:creationId xmlns:p14="http://schemas.microsoft.com/office/powerpoint/2010/main" val="3997893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DB21-F200-F2F1-155A-B40C6E8A63E4}"/>
              </a:ext>
            </a:extLst>
          </p:cNvPr>
          <p:cNvSpPr>
            <a:spLocks noGrp="1"/>
          </p:cNvSpPr>
          <p:nvPr>
            <p:ph type="title"/>
          </p:nvPr>
        </p:nvSpPr>
        <p:spPr>
          <a:xfrm>
            <a:off x="280836" y="505393"/>
            <a:ext cx="4697079" cy="1476344"/>
          </a:xfrm>
        </p:spPr>
        <p:txBody>
          <a:bodyPr vert="horz" lIns="68580" tIns="34290" rIns="68580" bIns="34290" rtlCol="0" anchor="t">
            <a:normAutofit/>
          </a:bodyPr>
          <a:lstStyle/>
          <a:p>
            <a:r>
              <a:rPr lang="en-US" sz="2800" b="1">
                <a:latin typeface="Avenir Medium"/>
              </a:rPr>
              <a:t>Summer Recruitment Drive 2022</a:t>
            </a:r>
            <a:br>
              <a:rPr lang="en-US" sz="2800" b="1">
                <a:latin typeface="Avenir Medium"/>
              </a:rPr>
            </a:br>
            <a:br>
              <a:rPr lang="en-US" sz="2800" b="1">
                <a:latin typeface="Avenir Medium"/>
              </a:rPr>
            </a:br>
            <a:r>
              <a:rPr lang="en-US" sz="1800">
                <a:latin typeface="Avenir Medium"/>
              </a:rPr>
              <a:t>57 articles. UVM: 44.6 million.</a:t>
            </a:r>
            <a:endParaRPr lang="en-US" sz="2800"/>
          </a:p>
        </p:txBody>
      </p:sp>
      <p:pic>
        <p:nvPicPr>
          <p:cNvPr id="9" name="Picture 9" descr="Graphical user interface, text, application&#10;&#10;Description automatically generated">
            <a:extLst>
              <a:ext uri="{FF2B5EF4-FFF2-40B4-BE49-F238E27FC236}">
                <a16:creationId xmlns:a16="http://schemas.microsoft.com/office/drawing/2014/main" id="{8ACE3A60-8EE8-2477-89BC-0A29F3CEBA41}"/>
              </a:ext>
            </a:extLst>
          </p:cNvPr>
          <p:cNvPicPr>
            <a:picLocks noChangeAspect="1"/>
          </p:cNvPicPr>
          <p:nvPr/>
        </p:nvPicPr>
        <p:blipFill>
          <a:blip r:embed="rId3"/>
          <a:stretch>
            <a:fillRect/>
          </a:stretch>
        </p:blipFill>
        <p:spPr>
          <a:xfrm>
            <a:off x="5364829" y="965344"/>
            <a:ext cx="3349146" cy="1718138"/>
          </a:xfrm>
          <a:prstGeom prst="rect">
            <a:avLst/>
          </a:prstGeom>
        </p:spPr>
      </p:pic>
      <p:pic>
        <p:nvPicPr>
          <p:cNvPr id="10" name="Picture 10" descr="Text, timeline&#10;&#10;Description automatically generated">
            <a:extLst>
              <a:ext uri="{FF2B5EF4-FFF2-40B4-BE49-F238E27FC236}">
                <a16:creationId xmlns:a16="http://schemas.microsoft.com/office/drawing/2014/main" id="{B570B622-D0C3-0095-37FD-92B930582FF1}"/>
              </a:ext>
            </a:extLst>
          </p:cNvPr>
          <p:cNvPicPr>
            <a:picLocks noChangeAspect="1"/>
          </p:cNvPicPr>
          <p:nvPr/>
        </p:nvPicPr>
        <p:blipFill>
          <a:blip r:embed="rId4"/>
          <a:stretch>
            <a:fillRect/>
          </a:stretch>
        </p:blipFill>
        <p:spPr>
          <a:xfrm>
            <a:off x="677971" y="1953052"/>
            <a:ext cx="3223886" cy="1307858"/>
          </a:xfrm>
          <a:prstGeom prst="rect">
            <a:avLst/>
          </a:prstGeom>
        </p:spPr>
      </p:pic>
      <p:pic>
        <p:nvPicPr>
          <p:cNvPr id="11" name="Picture 11" descr="A picture containing logo&#10;&#10;Description automatically generated">
            <a:extLst>
              <a:ext uri="{FF2B5EF4-FFF2-40B4-BE49-F238E27FC236}">
                <a16:creationId xmlns:a16="http://schemas.microsoft.com/office/drawing/2014/main" id="{A22AFCAF-6C1E-9C15-D80E-C46E446FD264}"/>
              </a:ext>
            </a:extLst>
          </p:cNvPr>
          <p:cNvPicPr>
            <a:picLocks noChangeAspect="1"/>
          </p:cNvPicPr>
          <p:nvPr/>
        </p:nvPicPr>
        <p:blipFill>
          <a:blip r:embed="rId5"/>
          <a:stretch>
            <a:fillRect/>
          </a:stretch>
        </p:blipFill>
        <p:spPr>
          <a:xfrm>
            <a:off x="4568868" y="2766153"/>
            <a:ext cx="3075140" cy="605450"/>
          </a:xfrm>
          <a:prstGeom prst="rect">
            <a:avLst/>
          </a:prstGeom>
        </p:spPr>
      </p:pic>
      <p:pic>
        <p:nvPicPr>
          <p:cNvPr id="12" name="Picture 12" descr="Text&#10;&#10;Description automatically generated">
            <a:extLst>
              <a:ext uri="{FF2B5EF4-FFF2-40B4-BE49-F238E27FC236}">
                <a16:creationId xmlns:a16="http://schemas.microsoft.com/office/drawing/2014/main" id="{52B0CF9E-DE28-5439-D68A-F2C149657F4A}"/>
              </a:ext>
            </a:extLst>
          </p:cNvPr>
          <p:cNvPicPr>
            <a:picLocks noChangeAspect="1"/>
          </p:cNvPicPr>
          <p:nvPr/>
        </p:nvPicPr>
        <p:blipFill>
          <a:blip r:embed="rId6"/>
          <a:stretch>
            <a:fillRect/>
          </a:stretch>
        </p:blipFill>
        <p:spPr>
          <a:xfrm>
            <a:off x="5766671" y="3641160"/>
            <a:ext cx="2378379" cy="1572016"/>
          </a:xfrm>
          <a:prstGeom prst="rect">
            <a:avLst/>
          </a:prstGeom>
        </p:spPr>
      </p:pic>
      <p:pic>
        <p:nvPicPr>
          <p:cNvPr id="13" name="Picture 13" descr="Graphical user interface, text, application&#10;&#10;Description automatically generated">
            <a:extLst>
              <a:ext uri="{FF2B5EF4-FFF2-40B4-BE49-F238E27FC236}">
                <a16:creationId xmlns:a16="http://schemas.microsoft.com/office/drawing/2014/main" id="{00402EA6-3886-B39E-D3F1-2F116B8CC527}"/>
              </a:ext>
            </a:extLst>
          </p:cNvPr>
          <p:cNvPicPr>
            <a:picLocks noChangeAspect="1"/>
          </p:cNvPicPr>
          <p:nvPr/>
        </p:nvPicPr>
        <p:blipFill>
          <a:blip r:embed="rId7"/>
          <a:stretch>
            <a:fillRect/>
          </a:stretch>
        </p:blipFill>
        <p:spPr>
          <a:xfrm>
            <a:off x="270876" y="3533577"/>
            <a:ext cx="2511468" cy="761614"/>
          </a:xfrm>
          <a:prstGeom prst="rect">
            <a:avLst/>
          </a:prstGeom>
        </p:spPr>
      </p:pic>
      <p:pic>
        <p:nvPicPr>
          <p:cNvPr id="14" name="Picture 14">
            <a:extLst>
              <a:ext uri="{FF2B5EF4-FFF2-40B4-BE49-F238E27FC236}">
                <a16:creationId xmlns:a16="http://schemas.microsoft.com/office/drawing/2014/main" id="{179211E3-AFA6-D71B-9FA2-B58E0EBB0063}"/>
              </a:ext>
            </a:extLst>
          </p:cNvPr>
          <p:cNvPicPr>
            <a:picLocks noChangeAspect="1"/>
          </p:cNvPicPr>
          <p:nvPr/>
        </p:nvPicPr>
        <p:blipFill>
          <a:blip r:embed="rId8"/>
          <a:stretch>
            <a:fillRect/>
          </a:stretch>
        </p:blipFill>
        <p:spPr>
          <a:xfrm>
            <a:off x="302191" y="4498047"/>
            <a:ext cx="2245290" cy="1306563"/>
          </a:xfrm>
          <a:prstGeom prst="rect">
            <a:avLst/>
          </a:prstGeom>
        </p:spPr>
      </p:pic>
      <p:pic>
        <p:nvPicPr>
          <p:cNvPr id="15" name="Picture 15" descr="Text&#10;&#10;Description automatically generated">
            <a:extLst>
              <a:ext uri="{FF2B5EF4-FFF2-40B4-BE49-F238E27FC236}">
                <a16:creationId xmlns:a16="http://schemas.microsoft.com/office/drawing/2014/main" id="{D0F18864-6C43-8781-11F9-9FCAD3B103ED}"/>
              </a:ext>
            </a:extLst>
          </p:cNvPr>
          <p:cNvPicPr>
            <a:picLocks noChangeAspect="1"/>
          </p:cNvPicPr>
          <p:nvPr/>
        </p:nvPicPr>
        <p:blipFill>
          <a:blip r:embed="rId9"/>
          <a:stretch>
            <a:fillRect/>
          </a:stretch>
        </p:blipFill>
        <p:spPr>
          <a:xfrm>
            <a:off x="2948316" y="3529194"/>
            <a:ext cx="2566268" cy="1028730"/>
          </a:xfrm>
          <a:prstGeom prst="rect">
            <a:avLst/>
          </a:prstGeom>
        </p:spPr>
      </p:pic>
      <p:pic>
        <p:nvPicPr>
          <p:cNvPr id="16" name="Picture 16" descr="Graphical user interface, text, application, email&#10;&#10;Description automatically generated">
            <a:extLst>
              <a:ext uri="{FF2B5EF4-FFF2-40B4-BE49-F238E27FC236}">
                <a16:creationId xmlns:a16="http://schemas.microsoft.com/office/drawing/2014/main" id="{CDFEA5D1-E7D5-A047-6D03-2AD76591D26E}"/>
              </a:ext>
            </a:extLst>
          </p:cNvPr>
          <p:cNvPicPr>
            <a:picLocks noChangeAspect="1"/>
          </p:cNvPicPr>
          <p:nvPr/>
        </p:nvPicPr>
        <p:blipFill>
          <a:blip r:embed="rId10"/>
          <a:stretch>
            <a:fillRect/>
          </a:stretch>
        </p:blipFill>
        <p:spPr>
          <a:xfrm>
            <a:off x="2948315" y="4650412"/>
            <a:ext cx="2503639" cy="1189725"/>
          </a:xfrm>
          <a:prstGeom prst="rect">
            <a:avLst/>
          </a:prstGeom>
        </p:spPr>
      </p:pic>
    </p:spTree>
    <p:extLst>
      <p:ext uri="{BB962C8B-B14F-4D97-AF65-F5344CB8AC3E}">
        <p14:creationId xmlns:p14="http://schemas.microsoft.com/office/powerpoint/2010/main" val="642878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7505"/>
            <a:ext cx="9144001" cy="948853"/>
          </a:xfrm>
        </p:spPr>
        <p:txBody>
          <a:bodyPr>
            <a:normAutofit fontScale="90000"/>
          </a:bodyPr>
          <a:lstStyle/>
          <a:p>
            <a:pPr algn="ctr"/>
            <a:br>
              <a:rPr lang="en-US" sz="5400" b="1">
                <a:solidFill>
                  <a:schemeClr val="bg1"/>
                </a:solidFill>
              </a:rPr>
            </a:br>
            <a:r>
              <a:rPr lang="en-US" sz="4900" b="1">
                <a:solidFill>
                  <a:schemeClr val="bg1"/>
                </a:solidFill>
              </a:rPr>
              <a:t>Three Types of Media</a:t>
            </a:r>
            <a:br>
              <a:rPr lang="en-US">
                <a:solidFill>
                  <a:schemeClr val="bg1"/>
                </a:solidFill>
              </a:rPr>
            </a:br>
            <a:endParaRPr lang="en-US">
              <a:solidFill>
                <a:schemeClr val="bg1"/>
              </a:solidFill>
            </a:endParaRPr>
          </a:p>
        </p:txBody>
      </p:sp>
      <p:sp>
        <p:nvSpPr>
          <p:cNvPr id="9" name="Subtitle 9"/>
          <p:cNvSpPr txBox="1">
            <a:spLocks/>
          </p:cNvSpPr>
          <p:nvPr/>
        </p:nvSpPr>
        <p:spPr bwMode="auto">
          <a:xfrm>
            <a:off x="903770" y="1848571"/>
            <a:ext cx="7176141" cy="417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14350" indent="-514350" fontAlgn="base">
              <a:spcAft>
                <a:spcPct val="0"/>
              </a:spcAft>
              <a:buFont typeface="+mj-lt"/>
              <a:buAutoNum type="arabicPeriod"/>
            </a:pPr>
            <a:r>
              <a:rPr lang="en-US" altLang="en-US" sz="2800">
                <a:solidFill>
                  <a:prstClr val="white"/>
                </a:solidFill>
              </a:rPr>
              <a:t>Owned Media</a:t>
            </a:r>
          </a:p>
          <a:p>
            <a:pPr marL="1257300" lvl="1" indent="-514350" fontAlgn="base">
              <a:spcAft>
                <a:spcPct val="0"/>
              </a:spcAft>
            </a:pPr>
            <a:r>
              <a:rPr lang="en-US" altLang="en-US" sz="2000">
                <a:solidFill>
                  <a:prstClr val="white"/>
                </a:solidFill>
              </a:rPr>
              <a:t>Your digital properties: website, social</a:t>
            </a:r>
          </a:p>
          <a:p>
            <a:pPr marL="1257300" lvl="1" indent="-514350" fontAlgn="base">
              <a:spcAft>
                <a:spcPct val="0"/>
              </a:spcAft>
            </a:pPr>
            <a:r>
              <a:rPr lang="en-US" altLang="en-US" sz="2000">
                <a:solidFill>
                  <a:prstClr val="white"/>
                </a:solidFill>
              </a:rPr>
              <a:t>Your marketing materials</a:t>
            </a:r>
          </a:p>
          <a:p>
            <a:pPr marL="514350" indent="-514350" fontAlgn="base">
              <a:spcAft>
                <a:spcPct val="0"/>
              </a:spcAft>
              <a:buFont typeface="+mj-lt"/>
              <a:buAutoNum type="arabicPeriod"/>
            </a:pPr>
            <a:endParaRPr lang="en-US" altLang="en-US" sz="2800">
              <a:solidFill>
                <a:prstClr val="white"/>
              </a:solidFill>
            </a:endParaRPr>
          </a:p>
          <a:p>
            <a:pPr marL="514350" indent="-514350" fontAlgn="base">
              <a:spcAft>
                <a:spcPct val="0"/>
              </a:spcAft>
              <a:buFont typeface="+mj-lt"/>
              <a:buAutoNum type="arabicPeriod"/>
            </a:pPr>
            <a:r>
              <a:rPr lang="en-US" altLang="en-US" sz="2800">
                <a:solidFill>
                  <a:prstClr val="white"/>
                </a:solidFill>
              </a:rPr>
              <a:t>Paid Media</a:t>
            </a:r>
          </a:p>
          <a:p>
            <a:pPr marL="1257300" lvl="1" indent="-514350" fontAlgn="base">
              <a:spcAft>
                <a:spcPct val="0"/>
              </a:spcAft>
            </a:pPr>
            <a:r>
              <a:rPr lang="en-US" altLang="en-US" sz="2000">
                <a:solidFill>
                  <a:prstClr val="white"/>
                </a:solidFill>
              </a:rPr>
              <a:t>Advertising</a:t>
            </a:r>
          </a:p>
          <a:p>
            <a:pPr marL="514350" indent="-514350" fontAlgn="base">
              <a:spcAft>
                <a:spcPct val="0"/>
              </a:spcAft>
              <a:buFont typeface="+mj-lt"/>
              <a:buAutoNum type="arabicPeriod"/>
            </a:pPr>
            <a:endParaRPr lang="en-US" altLang="en-US" sz="2800" b="1">
              <a:solidFill>
                <a:srgbClr val="FFFF00"/>
              </a:solidFill>
            </a:endParaRPr>
          </a:p>
          <a:p>
            <a:pPr marL="514350" indent="-514350" fontAlgn="base">
              <a:spcAft>
                <a:spcPct val="0"/>
              </a:spcAft>
              <a:buFont typeface="+mj-lt"/>
              <a:buAutoNum type="arabicPeriod"/>
            </a:pPr>
            <a:r>
              <a:rPr lang="en-US" altLang="en-US" sz="2800" b="1">
                <a:solidFill>
                  <a:srgbClr val="FFFF00"/>
                </a:solidFill>
              </a:rPr>
              <a:t>EARNED MEDIA</a:t>
            </a:r>
          </a:p>
          <a:p>
            <a:pPr marL="1257300" lvl="1" indent="-514350" fontAlgn="base">
              <a:spcAft>
                <a:spcPct val="0"/>
              </a:spcAft>
            </a:pPr>
            <a:r>
              <a:rPr lang="en-US" altLang="en-US" sz="2000">
                <a:solidFill>
                  <a:prstClr val="white"/>
                </a:solidFill>
              </a:rPr>
              <a:t>Media relations, media outreach</a:t>
            </a:r>
          </a:p>
          <a:p>
            <a:pPr fontAlgn="base">
              <a:spcAft>
                <a:spcPct val="0"/>
              </a:spcAft>
              <a:buNone/>
            </a:pPr>
            <a:endParaRPr lang="en-US" altLang="en-US" sz="2800" b="1">
              <a:solidFill>
                <a:prstClr val="white"/>
              </a:solidFill>
              <a:latin typeface="Lucida Bright" panose="02040602050505020304" pitchFamily="18" charset="0"/>
            </a:endParaRPr>
          </a:p>
        </p:txBody>
      </p:sp>
    </p:spTree>
    <p:extLst>
      <p:ext uri="{BB962C8B-B14F-4D97-AF65-F5344CB8AC3E}">
        <p14:creationId xmlns:p14="http://schemas.microsoft.com/office/powerpoint/2010/main" val="3472105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90F91-3E5D-761D-5B5D-87D88B52A7A9}"/>
              </a:ext>
            </a:extLst>
          </p:cNvPr>
          <p:cNvSpPr>
            <a:spLocks noGrp="1"/>
          </p:cNvSpPr>
          <p:nvPr>
            <p:ph type="title"/>
          </p:nvPr>
        </p:nvSpPr>
        <p:spPr>
          <a:xfrm>
            <a:off x="464349" y="593910"/>
            <a:ext cx="3862554" cy="1216741"/>
          </a:xfrm>
        </p:spPr>
        <p:txBody>
          <a:bodyPr>
            <a:noAutofit/>
          </a:bodyPr>
          <a:lstStyle/>
          <a:p>
            <a:r>
              <a:rPr lang="en-US" sz="2800" b="1">
                <a:latin typeface="Avenir Medium"/>
              </a:rPr>
              <a:t>Job Corps partnership with Mercedes-Benz</a:t>
            </a:r>
            <a:endParaRPr lang="en-US" b="1"/>
          </a:p>
        </p:txBody>
      </p:sp>
      <p:sp>
        <p:nvSpPr>
          <p:cNvPr id="3" name="Content Placeholder 2">
            <a:extLst>
              <a:ext uri="{FF2B5EF4-FFF2-40B4-BE49-F238E27FC236}">
                <a16:creationId xmlns:a16="http://schemas.microsoft.com/office/drawing/2014/main" id="{0E7133C9-5D79-B046-995A-7E07CF17B3EA}"/>
              </a:ext>
            </a:extLst>
          </p:cNvPr>
          <p:cNvSpPr>
            <a:spLocks noGrp="1"/>
          </p:cNvSpPr>
          <p:nvPr>
            <p:ph idx="1"/>
          </p:nvPr>
        </p:nvSpPr>
        <p:spPr>
          <a:xfrm>
            <a:off x="486698" y="2149311"/>
            <a:ext cx="3708113" cy="3375804"/>
          </a:xfrm>
        </p:spPr>
        <p:txBody>
          <a:bodyPr vert="horz" lIns="68580" tIns="34290" rIns="68580" bIns="34290" rtlCol="0" anchor="t">
            <a:normAutofit/>
          </a:bodyPr>
          <a:lstStyle/>
          <a:p>
            <a:r>
              <a:rPr lang="en-US" sz="1600">
                <a:latin typeface="Avenir Book"/>
              </a:rPr>
              <a:t>Number of articles: 6</a:t>
            </a:r>
            <a:endParaRPr lang="en-US" sz="1600"/>
          </a:p>
          <a:p>
            <a:r>
              <a:rPr lang="en-US" sz="1600">
                <a:latin typeface="Avenir Book"/>
              </a:rPr>
              <a:t>Date range: Feb. 8-10, 2023</a:t>
            </a:r>
          </a:p>
          <a:p>
            <a:r>
              <a:rPr lang="en-US" sz="1600">
                <a:latin typeface="Avenir Book"/>
              </a:rPr>
              <a:t>UVM: 2,326,325</a:t>
            </a:r>
            <a:endParaRPr lang="en-US" sz="1600"/>
          </a:p>
          <a:p>
            <a:r>
              <a:rPr lang="en-US" sz="1600">
                <a:latin typeface="Avenir Book"/>
              </a:rPr>
              <a:t>1 Journalist Share: Mike Van </a:t>
            </a:r>
            <a:r>
              <a:rPr lang="en-US" sz="1600" err="1">
                <a:latin typeface="Avenir Book"/>
              </a:rPr>
              <a:t>Devort</a:t>
            </a:r>
            <a:r>
              <a:rPr lang="en-US" sz="1600">
                <a:latin typeface="Avenir Book"/>
              </a:rPr>
              <a:t>, 26,585 followers on Twitter</a:t>
            </a:r>
          </a:p>
          <a:p>
            <a:pPr lvl="1"/>
            <a:r>
              <a:rPr lang="en-US" sz="1300">
                <a:solidFill>
                  <a:srgbClr val="FFFF00"/>
                </a:solidFill>
                <a:latin typeface="Avenir Book"/>
                <a:hlinkClick r:id="rId3">
                  <a:extLst>
                    <a:ext uri="{A12FA001-AC4F-418D-AE19-62706E023703}">
                      <ahyp:hlinkClr xmlns:ahyp="http://schemas.microsoft.com/office/drawing/2018/hyperlinkcolor" val="tx"/>
                    </a:ext>
                  </a:extLst>
                </a:hlinkClick>
              </a:rPr>
              <a:t>DOL and Mercedes-Benz team up to train the next generation of auto workers</a:t>
            </a:r>
          </a:p>
          <a:p>
            <a:pPr marL="0" indent="0">
              <a:buNone/>
            </a:pPr>
            <a:endParaRPr lang="en-US" sz="1600">
              <a:solidFill>
                <a:srgbClr val="FFFFFF"/>
              </a:solidFill>
            </a:endParaRPr>
          </a:p>
          <a:p>
            <a:pPr lvl="1"/>
            <a:endParaRPr lang="en-US" sz="1600">
              <a:solidFill>
                <a:srgbClr val="FFFF00"/>
              </a:solidFill>
            </a:endParaRPr>
          </a:p>
          <a:p>
            <a:endParaRPr lang="en-US" sz="1275"/>
          </a:p>
        </p:txBody>
      </p:sp>
      <p:sp>
        <p:nvSpPr>
          <p:cNvPr id="9" name="Rectangle 8">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857250"/>
            <a:ext cx="4574288"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187" y="1275589"/>
            <a:ext cx="3847653"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pic>
        <p:nvPicPr>
          <p:cNvPr id="5" name="Picture 5" descr="Graphical user interface, text, application&#10;&#10;Description automatically generated">
            <a:extLst>
              <a:ext uri="{FF2B5EF4-FFF2-40B4-BE49-F238E27FC236}">
                <a16:creationId xmlns:a16="http://schemas.microsoft.com/office/drawing/2014/main" id="{22493CAE-C2DF-5EB5-1F2F-CD9FB9FACF13}"/>
              </a:ext>
            </a:extLst>
          </p:cNvPr>
          <p:cNvPicPr>
            <a:picLocks noChangeAspect="1"/>
          </p:cNvPicPr>
          <p:nvPr/>
        </p:nvPicPr>
        <p:blipFill>
          <a:blip r:embed="rId4"/>
          <a:stretch>
            <a:fillRect/>
          </a:stretch>
        </p:blipFill>
        <p:spPr>
          <a:xfrm>
            <a:off x="4746818" y="1083410"/>
            <a:ext cx="4333875" cy="1457325"/>
          </a:xfrm>
          <a:prstGeom prst="rect">
            <a:avLst/>
          </a:prstGeom>
        </p:spPr>
      </p:pic>
      <p:pic>
        <p:nvPicPr>
          <p:cNvPr id="6" name="Picture 6" descr="A picture containing text, person, weapon&#10;&#10;Description automatically generated">
            <a:extLst>
              <a:ext uri="{FF2B5EF4-FFF2-40B4-BE49-F238E27FC236}">
                <a16:creationId xmlns:a16="http://schemas.microsoft.com/office/drawing/2014/main" id="{F651B400-CDC1-F3FF-E099-C4A423A8B165}"/>
              </a:ext>
            </a:extLst>
          </p:cNvPr>
          <p:cNvPicPr>
            <a:picLocks noChangeAspect="1"/>
          </p:cNvPicPr>
          <p:nvPr/>
        </p:nvPicPr>
        <p:blipFill>
          <a:blip r:embed="rId5"/>
          <a:stretch>
            <a:fillRect/>
          </a:stretch>
        </p:blipFill>
        <p:spPr>
          <a:xfrm>
            <a:off x="5249669" y="2913604"/>
            <a:ext cx="3105150" cy="2257425"/>
          </a:xfrm>
          <a:prstGeom prst="rect">
            <a:avLst/>
          </a:prstGeom>
        </p:spPr>
      </p:pic>
      <p:pic>
        <p:nvPicPr>
          <p:cNvPr id="7" name="Picture 7" descr="Graphical user interface, text, application, email&#10;&#10;Description automatically generated">
            <a:extLst>
              <a:ext uri="{FF2B5EF4-FFF2-40B4-BE49-F238E27FC236}">
                <a16:creationId xmlns:a16="http://schemas.microsoft.com/office/drawing/2014/main" id="{3797CEC9-E316-253B-0F6C-CEC7A8817633}"/>
              </a:ext>
            </a:extLst>
          </p:cNvPr>
          <p:cNvPicPr>
            <a:picLocks noChangeAspect="1"/>
          </p:cNvPicPr>
          <p:nvPr/>
        </p:nvPicPr>
        <p:blipFill>
          <a:blip r:embed="rId6"/>
          <a:stretch>
            <a:fillRect/>
          </a:stretch>
        </p:blipFill>
        <p:spPr>
          <a:xfrm>
            <a:off x="347547" y="4326357"/>
            <a:ext cx="3979126" cy="1680752"/>
          </a:xfrm>
          <a:prstGeom prst="rect">
            <a:avLst/>
          </a:prstGeom>
        </p:spPr>
      </p:pic>
    </p:spTree>
    <p:extLst>
      <p:ext uri="{BB962C8B-B14F-4D97-AF65-F5344CB8AC3E}">
        <p14:creationId xmlns:p14="http://schemas.microsoft.com/office/powerpoint/2010/main" val="1546363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5FEF-63F5-4531-8120-F82BF995599A}"/>
              </a:ext>
            </a:extLst>
          </p:cNvPr>
          <p:cNvSpPr>
            <a:spLocks noGrp="1"/>
          </p:cNvSpPr>
          <p:nvPr>
            <p:ph type="title"/>
          </p:nvPr>
        </p:nvSpPr>
        <p:spPr/>
        <p:txBody>
          <a:bodyPr/>
          <a:lstStyle/>
          <a:p>
            <a:pPr algn="ctr"/>
            <a:r>
              <a:rPr lang="en-US" b="1"/>
              <a:t>3. Find your success stories</a:t>
            </a:r>
          </a:p>
        </p:txBody>
      </p:sp>
      <p:sp>
        <p:nvSpPr>
          <p:cNvPr id="3" name="Content Placeholder 2">
            <a:extLst>
              <a:ext uri="{FF2B5EF4-FFF2-40B4-BE49-F238E27FC236}">
                <a16:creationId xmlns:a16="http://schemas.microsoft.com/office/drawing/2014/main" id="{27E53CE4-A62C-432B-AF5D-9F85620BE269}"/>
              </a:ext>
            </a:extLst>
          </p:cNvPr>
          <p:cNvSpPr>
            <a:spLocks noGrp="1"/>
          </p:cNvSpPr>
          <p:nvPr>
            <p:ph idx="1"/>
          </p:nvPr>
        </p:nvSpPr>
        <p:spPr/>
        <p:txBody>
          <a:bodyPr vert="horz" lIns="91440" tIns="45720" rIns="91440" bIns="45720" rtlCol="0" anchor="t">
            <a:normAutofit/>
          </a:bodyPr>
          <a:lstStyle/>
          <a:p>
            <a:pPr defTabSz="914400" eaLnBrk="1" hangingPunct="1"/>
            <a:r>
              <a:rPr lang="en-US" altLang="en-US" sz="2400">
                <a:latin typeface="Avenir Book"/>
                <a:cs typeface="Arial"/>
              </a:rPr>
              <a:t>Personal stories</a:t>
            </a:r>
          </a:p>
          <a:p>
            <a:pPr defTabSz="914400" eaLnBrk="1" hangingPunct="1"/>
            <a:r>
              <a:rPr lang="en-US" altLang="en-US" sz="2400">
                <a:latin typeface="Avenir Book"/>
                <a:cs typeface="Arial"/>
              </a:rPr>
              <a:t>Not necessarily your SGA president</a:t>
            </a:r>
          </a:p>
          <a:p>
            <a:pPr defTabSz="914400" eaLnBrk="1" hangingPunct="1"/>
            <a:r>
              <a:rPr lang="en-US" altLang="en-US" sz="2400">
                <a:latin typeface="Avenir Book"/>
                <a:cs typeface="Arial"/>
              </a:rPr>
              <a:t>Successful graduates, current students, staff</a:t>
            </a:r>
          </a:p>
          <a:p>
            <a:pPr defTabSz="914400" eaLnBrk="1" hangingPunct="1"/>
            <a:r>
              <a:rPr lang="en-US" altLang="en-US" sz="2400">
                <a:latin typeface="Avenir Book"/>
                <a:cs typeface="Arial"/>
              </a:rPr>
              <a:t>Signs: good wages, higher ed, JTM, leadership, comebacks</a:t>
            </a:r>
          </a:p>
          <a:p>
            <a:pPr defTabSz="914400" eaLnBrk="1" hangingPunct="1"/>
            <a:r>
              <a:rPr lang="en-US" altLang="en-US" sz="2400">
                <a:latin typeface="Avenir Book"/>
                <a:cs typeface="Arial"/>
              </a:rPr>
              <a:t>Extra points: women, recent, compelling, local to media target</a:t>
            </a:r>
          </a:p>
          <a:p>
            <a:pPr defTabSz="914400" eaLnBrk="1" hangingPunct="1"/>
            <a:r>
              <a:rPr lang="en-US" altLang="en-US" sz="2400">
                <a:latin typeface="Avenir Book"/>
                <a:cs typeface="Arial"/>
              </a:rPr>
              <a:t>Organize as one-page profiles</a:t>
            </a:r>
          </a:p>
          <a:p>
            <a:r>
              <a:rPr lang="en-US" altLang="en-US" sz="2400">
                <a:latin typeface="Avenir Book"/>
                <a:cs typeface="Arial"/>
              </a:rPr>
              <a:t>Does Job Corps work? Why should your center stay open?</a:t>
            </a:r>
          </a:p>
          <a:p>
            <a:pPr lvl="1">
              <a:buFont typeface="Wingdings" panose="05000000000000000000" pitchFamily="2" charset="2"/>
              <a:buChar char="ü"/>
            </a:pPr>
            <a:endParaRPr lang="en-US" sz="2800">
              <a:latin typeface="Avenir Book"/>
            </a:endParaRPr>
          </a:p>
          <a:p>
            <a:endParaRPr lang="en-US" sz="3200">
              <a:latin typeface="Avenir Book"/>
            </a:endParaRPr>
          </a:p>
        </p:txBody>
      </p:sp>
    </p:spTree>
    <p:extLst>
      <p:ext uri="{BB962C8B-B14F-4D97-AF65-F5344CB8AC3E}">
        <p14:creationId xmlns:p14="http://schemas.microsoft.com/office/powerpoint/2010/main" val="3463849099"/>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5FEF-63F5-4531-8120-F82BF995599A}"/>
              </a:ext>
            </a:extLst>
          </p:cNvPr>
          <p:cNvSpPr>
            <a:spLocks noGrp="1"/>
          </p:cNvSpPr>
          <p:nvPr>
            <p:ph type="title"/>
          </p:nvPr>
        </p:nvSpPr>
        <p:spPr/>
        <p:txBody>
          <a:bodyPr>
            <a:normAutofit/>
          </a:bodyPr>
          <a:lstStyle/>
          <a:p>
            <a:pPr algn="ctr"/>
            <a:r>
              <a:rPr lang="en-US" sz="3600" b="1">
                <a:latin typeface="Avenir Medium"/>
              </a:rPr>
              <a:t>Success stories - sample profile</a:t>
            </a:r>
          </a:p>
        </p:txBody>
      </p:sp>
      <p:sp>
        <p:nvSpPr>
          <p:cNvPr id="3" name="Content Placeholder 2">
            <a:extLst>
              <a:ext uri="{FF2B5EF4-FFF2-40B4-BE49-F238E27FC236}">
                <a16:creationId xmlns:a16="http://schemas.microsoft.com/office/drawing/2014/main" id="{27E53CE4-A62C-432B-AF5D-9F85620BE269}"/>
              </a:ext>
            </a:extLst>
          </p:cNvPr>
          <p:cNvSpPr>
            <a:spLocks noGrp="1"/>
          </p:cNvSpPr>
          <p:nvPr>
            <p:ph idx="1"/>
          </p:nvPr>
        </p:nvSpPr>
        <p:spPr>
          <a:xfrm>
            <a:off x="628650" y="1825625"/>
            <a:ext cx="7886700" cy="3910157"/>
          </a:xfrm>
        </p:spPr>
        <p:txBody>
          <a:bodyPr vert="horz" lIns="91440" tIns="45720" rIns="91440" bIns="45720" numCol="2" rtlCol="0" anchor="t">
            <a:normAutofit fontScale="85000" lnSpcReduction="20000"/>
          </a:bodyPr>
          <a:lstStyle/>
          <a:p>
            <a:pPr defTabSz="914400" eaLnBrk="1" hangingPunct="1"/>
            <a:r>
              <a:rPr lang="en-US" altLang="en-US">
                <a:latin typeface="Avenir Book"/>
                <a:cs typeface="Arial"/>
              </a:rPr>
              <a:t>Name</a:t>
            </a:r>
          </a:p>
          <a:p>
            <a:pPr defTabSz="914400" eaLnBrk="1" hangingPunct="1"/>
            <a:r>
              <a:rPr lang="en-US" altLang="en-US">
                <a:latin typeface="Avenir Book"/>
                <a:cs typeface="Arial"/>
              </a:rPr>
              <a:t>Age</a:t>
            </a:r>
          </a:p>
          <a:p>
            <a:pPr defTabSz="914400" eaLnBrk="1" hangingPunct="1"/>
            <a:r>
              <a:rPr lang="en-US" altLang="en-US">
                <a:latin typeface="Avenir Book"/>
                <a:cs typeface="Arial"/>
              </a:rPr>
              <a:t>Hometown</a:t>
            </a:r>
          </a:p>
          <a:p>
            <a:pPr defTabSz="914400" eaLnBrk="1" hangingPunct="1"/>
            <a:r>
              <a:rPr lang="en-US" altLang="en-US">
                <a:latin typeface="Avenir Book"/>
                <a:cs typeface="Arial"/>
              </a:rPr>
              <a:t>Job Corps center</a:t>
            </a:r>
          </a:p>
          <a:p>
            <a:pPr defTabSz="914400" eaLnBrk="1" hangingPunct="1"/>
            <a:r>
              <a:rPr lang="en-US" altLang="en-US">
                <a:latin typeface="Avenir Book"/>
                <a:cs typeface="Arial"/>
              </a:rPr>
              <a:t>Graduation date</a:t>
            </a:r>
          </a:p>
          <a:p>
            <a:pPr defTabSz="914400" eaLnBrk="1" hangingPunct="1"/>
            <a:r>
              <a:rPr lang="en-US" altLang="en-US">
                <a:latin typeface="Avenir Book"/>
                <a:cs typeface="Arial"/>
              </a:rPr>
              <a:t>Achievements on center</a:t>
            </a:r>
          </a:p>
          <a:p>
            <a:pPr lvl="1">
              <a:buFont typeface="Wingdings" panose="05000000000000000000" pitchFamily="2" charset="2"/>
              <a:buChar char="ü"/>
            </a:pPr>
            <a:r>
              <a:rPr lang="en-US" altLang="en-US">
                <a:latin typeface="Avenir Book"/>
                <a:cs typeface="Arial"/>
              </a:rPr>
              <a:t>Training areas completed</a:t>
            </a:r>
          </a:p>
          <a:p>
            <a:pPr lvl="1">
              <a:buFont typeface="Wingdings" panose="05000000000000000000" pitchFamily="2" charset="2"/>
              <a:buChar char="ü"/>
            </a:pPr>
            <a:r>
              <a:rPr lang="en-US" altLang="en-US">
                <a:latin typeface="Avenir Book"/>
                <a:cs typeface="Arial"/>
              </a:rPr>
              <a:t>Certifications</a:t>
            </a:r>
          </a:p>
          <a:p>
            <a:pPr lvl="1">
              <a:buFont typeface="Wingdings" panose="05000000000000000000" pitchFamily="2" charset="2"/>
              <a:buChar char="ü"/>
            </a:pPr>
            <a:r>
              <a:rPr lang="en-US" altLang="en-US">
                <a:latin typeface="Avenir Book"/>
                <a:cs typeface="Arial"/>
              </a:rPr>
              <a:t>Other accomplishments</a:t>
            </a:r>
          </a:p>
          <a:p>
            <a:pPr marL="457200" lvl="1" indent="0">
              <a:buNone/>
            </a:pPr>
            <a:endParaRPr lang="en-US" altLang="en-US" sz="2800">
              <a:latin typeface="Avenir Book"/>
              <a:cs typeface="Arial" panose="020B0604020202020204" pitchFamily="34" charset="0"/>
            </a:endParaRPr>
          </a:p>
          <a:p>
            <a:pPr defTabSz="914400" eaLnBrk="1" hangingPunct="1"/>
            <a:endParaRPr lang="en-US" altLang="en-US">
              <a:latin typeface="Avenir Book"/>
              <a:cs typeface="Arial" panose="020B0604020202020204" pitchFamily="34" charset="0"/>
            </a:endParaRPr>
          </a:p>
          <a:p>
            <a:r>
              <a:rPr lang="en-US" altLang="en-US">
                <a:latin typeface="Avenir Book"/>
                <a:cs typeface="Arial"/>
              </a:rPr>
              <a:t>Current occupation, wage</a:t>
            </a:r>
          </a:p>
          <a:p>
            <a:pPr defTabSz="914400" eaLnBrk="1" hangingPunct="1"/>
            <a:r>
              <a:rPr lang="en-US" altLang="en-US">
                <a:latin typeface="Avenir Book"/>
                <a:cs typeface="Arial"/>
              </a:rPr>
              <a:t>Photo</a:t>
            </a:r>
          </a:p>
          <a:p>
            <a:pPr defTabSz="914400" eaLnBrk="1" hangingPunct="1"/>
            <a:r>
              <a:rPr lang="en-US" altLang="en-US">
                <a:latin typeface="Avenir Book"/>
                <a:cs typeface="Arial"/>
              </a:rPr>
              <a:t>Why is he/she a success story</a:t>
            </a:r>
          </a:p>
          <a:p>
            <a:pPr defTabSz="914400" eaLnBrk="1" hangingPunct="1"/>
            <a:r>
              <a:rPr lang="en-US" altLang="en-US">
                <a:latin typeface="Avenir Book"/>
                <a:cs typeface="Arial"/>
              </a:rPr>
              <a:t>Contact information</a:t>
            </a:r>
          </a:p>
          <a:p>
            <a:pPr lvl="1">
              <a:buFont typeface="Wingdings" panose="05000000000000000000" pitchFamily="2" charset="2"/>
              <a:buChar char="ü"/>
            </a:pPr>
            <a:r>
              <a:rPr lang="en-US" altLang="en-US">
                <a:latin typeface="Avenir Book"/>
                <a:cs typeface="Arial"/>
              </a:rPr>
              <a:t>Student/grad contact info</a:t>
            </a:r>
          </a:p>
          <a:p>
            <a:pPr lvl="1">
              <a:buFont typeface="Wingdings" panose="05000000000000000000" pitchFamily="2" charset="2"/>
              <a:buChar char="ü"/>
            </a:pPr>
            <a:r>
              <a:rPr lang="en-US" altLang="en-US">
                <a:latin typeface="Avenir Book"/>
                <a:cs typeface="Arial"/>
              </a:rPr>
              <a:t>Job Corps staff contact</a:t>
            </a:r>
          </a:p>
          <a:p>
            <a:pPr lvl="1">
              <a:buFont typeface="Wingdings" panose="05000000000000000000" pitchFamily="2" charset="2"/>
              <a:buChar char="ü"/>
            </a:pPr>
            <a:r>
              <a:rPr lang="en-US" altLang="en-US">
                <a:latin typeface="Avenir Book"/>
                <a:cs typeface="Arial"/>
              </a:rPr>
              <a:t>Employer</a:t>
            </a:r>
          </a:p>
          <a:p>
            <a:pPr defTabSz="914400" eaLnBrk="1" hangingPunct="1"/>
            <a:r>
              <a:rPr lang="en-US" altLang="en-US">
                <a:latin typeface="Avenir Book"/>
                <a:cs typeface="Arial"/>
              </a:rPr>
              <a:t>Organize success stories </a:t>
            </a:r>
            <a:br>
              <a:rPr lang="en-US" altLang="en-US">
                <a:latin typeface="Avenir Book"/>
                <a:cs typeface="Arial" panose="020B0604020202020204" pitchFamily="34" charset="0"/>
              </a:rPr>
            </a:br>
            <a:r>
              <a:rPr lang="en-US" altLang="en-US">
                <a:latin typeface="Avenir Book"/>
                <a:cs typeface="Arial"/>
              </a:rPr>
              <a:t>in a spreadsheet</a:t>
            </a:r>
            <a:endParaRPr lang="en-US">
              <a:latin typeface="Avenir Book"/>
              <a:cs typeface="Arial"/>
            </a:endParaRPr>
          </a:p>
          <a:p>
            <a:endParaRPr lang="en-US" sz="3200">
              <a:latin typeface="Avenir Book"/>
            </a:endParaRPr>
          </a:p>
        </p:txBody>
      </p:sp>
    </p:spTree>
    <p:extLst>
      <p:ext uri="{BB962C8B-B14F-4D97-AF65-F5344CB8AC3E}">
        <p14:creationId xmlns:p14="http://schemas.microsoft.com/office/powerpoint/2010/main" val="3885115724"/>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0042-4EDC-427A-B68A-EB02BA5A7B21}"/>
              </a:ext>
            </a:extLst>
          </p:cNvPr>
          <p:cNvSpPr>
            <a:spLocks noGrp="1"/>
          </p:cNvSpPr>
          <p:nvPr>
            <p:ph type="title"/>
          </p:nvPr>
        </p:nvSpPr>
        <p:spPr>
          <a:xfrm>
            <a:off x="3724072" y="629268"/>
            <a:ext cx="4939868" cy="1286160"/>
          </a:xfrm>
        </p:spPr>
        <p:txBody>
          <a:bodyPr anchor="b">
            <a:normAutofit/>
          </a:bodyPr>
          <a:lstStyle/>
          <a:p>
            <a:r>
              <a:rPr lang="en-US" b="1">
                <a:cs typeface="Calibri Light"/>
              </a:rPr>
              <a:t>Ralph Jean Baptiste </a:t>
            </a:r>
          </a:p>
        </p:txBody>
      </p:sp>
      <p:sp>
        <p:nvSpPr>
          <p:cNvPr id="3" name="Content Placeholder 2">
            <a:extLst>
              <a:ext uri="{FF2B5EF4-FFF2-40B4-BE49-F238E27FC236}">
                <a16:creationId xmlns:a16="http://schemas.microsoft.com/office/drawing/2014/main" id="{D7445955-57CB-495B-A36B-90A0360A0EB7}"/>
              </a:ext>
            </a:extLst>
          </p:cNvPr>
          <p:cNvSpPr>
            <a:spLocks noGrp="1"/>
          </p:cNvSpPr>
          <p:nvPr>
            <p:ph idx="1"/>
          </p:nvPr>
        </p:nvSpPr>
        <p:spPr>
          <a:xfrm>
            <a:off x="3724072" y="2314807"/>
            <a:ext cx="5054167" cy="3785419"/>
          </a:xfrm>
        </p:spPr>
        <p:txBody>
          <a:bodyPr vert="horz" lIns="68580" tIns="34290" rIns="68580" bIns="34290" rtlCol="0">
            <a:normAutofit/>
          </a:bodyPr>
          <a:lstStyle/>
          <a:p>
            <a:pPr marL="0" indent="0">
              <a:buNone/>
            </a:pPr>
            <a:r>
              <a:rPr lang="en-US" sz="1700" b="1">
                <a:cs typeface="Calibri"/>
              </a:rPr>
              <a:t> </a:t>
            </a:r>
            <a:endParaRPr lang="en-US" sz="1700" b="1"/>
          </a:p>
          <a:p>
            <a:r>
              <a:rPr lang="en-US" sz="2100">
                <a:cs typeface="Calibri"/>
              </a:rPr>
              <a:t>Moved to the U.S. as a teenager in 2014 from Haiti</a:t>
            </a:r>
            <a:br>
              <a:rPr lang="en-US" sz="2100">
                <a:cs typeface="Calibri"/>
              </a:rPr>
            </a:br>
            <a:endParaRPr lang="en-US" sz="2100">
              <a:cs typeface="Calibri"/>
            </a:endParaRPr>
          </a:p>
          <a:p>
            <a:r>
              <a:rPr lang="en-US" sz="2100">
                <a:cs typeface="Calibri"/>
              </a:rPr>
              <a:t>Joined Shriver Job Corps Center (Mass.) to learn English, adjust to American culture and gain employment after being denied by Connecticut schools</a:t>
            </a:r>
            <a:br>
              <a:rPr lang="en-US" sz="2100">
                <a:cs typeface="Calibri"/>
              </a:rPr>
            </a:br>
            <a:endParaRPr lang="en-US" sz="2100">
              <a:cs typeface="Calibri"/>
            </a:endParaRPr>
          </a:p>
          <a:p>
            <a:r>
              <a:rPr lang="en-US" sz="2100">
                <a:cs typeface="Calibri"/>
              </a:rPr>
              <a:t>Currently working as an assistant conductor at</a:t>
            </a:r>
            <a:r>
              <a:rPr lang="en-US" sz="2100">
                <a:ea typeface="+mn-lt"/>
                <a:cs typeface="+mn-lt"/>
              </a:rPr>
              <a:t> Keolis Commuter Rail Services </a:t>
            </a:r>
          </a:p>
          <a:p>
            <a:pPr lvl="1"/>
            <a:endParaRPr lang="en-US" sz="1700">
              <a:cs typeface="Calibri"/>
            </a:endParaRPr>
          </a:p>
        </p:txBody>
      </p:sp>
      <p:pic>
        <p:nvPicPr>
          <p:cNvPr id="4" name="Picture 4" descr="A picture containing person, person, clothing, suit&#10;&#10;Description automatically generated">
            <a:extLst>
              <a:ext uri="{FF2B5EF4-FFF2-40B4-BE49-F238E27FC236}">
                <a16:creationId xmlns:a16="http://schemas.microsoft.com/office/drawing/2014/main" id="{1FE21E67-4DBD-4245-A242-37C73A25F1D2}"/>
              </a:ext>
            </a:extLst>
          </p:cNvPr>
          <p:cNvPicPr>
            <a:picLocks noChangeAspect="1"/>
          </p:cNvPicPr>
          <p:nvPr/>
        </p:nvPicPr>
        <p:blipFill rotWithShape="1">
          <a:blip r:embed="rId3"/>
          <a:srcRect r="9875"/>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DAAF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795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5FEF-63F5-4531-8120-F82BF995599A}"/>
              </a:ext>
            </a:extLst>
          </p:cNvPr>
          <p:cNvSpPr>
            <a:spLocks noGrp="1"/>
          </p:cNvSpPr>
          <p:nvPr>
            <p:ph type="title"/>
          </p:nvPr>
        </p:nvSpPr>
        <p:spPr/>
        <p:txBody>
          <a:bodyPr/>
          <a:lstStyle/>
          <a:p>
            <a:pPr algn="ctr"/>
            <a:r>
              <a:rPr lang="en-US" b="1"/>
              <a:t>4. Build relationships with media</a:t>
            </a:r>
          </a:p>
        </p:txBody>
      </p:sp>
      <p:sp>
        <p:nvSpPr>
          <p:cNvPr id="3" name="Content Placeholder 2">
            <a:extLst>
              <a:ext uri="{FF2B5EF4-FFF2-40B4-BE49-F238E27FC236}">
                <a16:creationId xmlns:a16="http://schemas.microsoft.com/office/drawing/2014/main" id="{27E53CE4-A62C-432B-AF5D-9F85620BE269}"/>
              </a:ext>
            </a:extLst>
          </p:cNvPr>
          <p:cNvSpPr>
            <a:spLocks noGrp="1"/>
          </p:cNvSpPr>
          <p:nvPr>
            <p:ph idx="1"/>
          </p:nvPr>
        </p:nvSpPr>
        <p:spPr/>
        <p:txBody>
          <a:bodyPr vert="horz" lIns="91440" tIns="45720" rIns="91440" bIns="45720" rtlCol="0" anchor="t">
            <a:normAutofit/>
          </a:bodyPr>
          <a:lstStyle/>
          <a:p>
            <a:r>
              <a:rPr lang="en-US" altLang="en-US" sz="2400">
                <a:latin typeface="Avenir Book"/>
                <a:cs typeface="Arial" panose="020B0604020202020204" pitchFamily="34" charset="0"/>
              </a:rPr>
              <a:t>Yes, they have time for this, even in today’s media landscape</a:t>
            </a:r>
          </a:p>
          <a:p>
            <a:pPr defTabSz="914400" eaLnBrk="1" hangingPunct="1"/>
            <a:r>
              <a:rPr lang="en-US" altLang="en-US" sz="2400">
                <a:latin typeface="Avenir Book"/>
                <a:cs typeface="Arial" panose="020B0604020202020204" pitchFamily="34" charset="0"/>
              </a:rPr>
              <a:t>Center visits and tours</a:t>
            </a:r>
          </a:p>
          <a:p>
            <a:pPr defTabSz="914400" eaLnBrk="1" hangingPunct="1"/>
            <a:r>
              <a:rPr lang="en-US" altLang="en-US" sz="2400">
                <a:latin typeface="Avenir Book"/>
                <a:cs typeface="Arial" panose="020B0604020202020204" pitchFamily="34" charset="0"/>
              </a:rPr>
              <a:t>Invite for lunch</a:t>
            </a:r>
          </a:p>
          <a:p>
            <a:pPr defTabSz="914400" eaLnBrk="1" hangingPunct="1"/>
            <a:r>
              <a:rPr lang="en-US" altLang="en-US" sz="2400">
                <a:latin typeface="Avenir Book"/>
                <a:cs typeface="Arial" panose="020B0604020202020204" pitchFamily="34" charset="0"/>
              </a:rPr>
              <a:t>Speaking opportunities </a:t>
            </a:r>
          </a:p>
          <a:p>
            <a:pPr defTabSz="914400" eaLnBrk="1" hangingPunct="1"/>
            <a:r>
              <a:rPr lang="en-US" altLang="en-US" sz="2400">
                <a:latin typeface="Avenir Book"/>
                <a:cs typeface="Arial" panose="020B0604020202020204" pitchFamily="34" charset="0"/>
              </a:rPr>
              <a:t>Research target before you talk</a:t>
            </a:r>
          </a:p>
          <a:p>
            <a:pPr defTabSz="914400" eaLnBrk="1" hangingPunct="1"/>
            <a:r>
              <a:rPr lang="en-US" altLang="en-US" sz="2400">
                <a:latin typeface="Avenir Book"/>
                <a:cs typeface="Arial" panose="020B0604020202020204" pitchFamily="34" charset="0"/>
              </a:rPr>
              <a:t>What can you do for them? </a:t>
            </a:r>
          </a:p>
          <a:p>
            <a:pPr lvl="1">
              <a:buFont typeface="Wingdings" panose="05000000000000000000" pitchFamily="2" charset="2"/>
              <a:buChar char="ü"/>
            </a:pPr>
            <a:r>
              <a:rPr lang="en-US" altLang="en-US" sz="2000">
                <a:latin typeface="Avenir Book"/>
                <a:cs typeface="Arial" panose="020B0604020202020204" pitchFamily="34" charset="0"/>
              </a:rPr>
              <a:t>Vocational training</a:t>
            </a:r>
          </a:p>
          <a:p>
            <a:pPr lvl="1">
              <a:buFont typeface="Wingdings" panose="05000000000000000000" pitchFamily="2" charset="2"/>
              <a:buChar char="ü"/>
            </a:pPr>
            <a:r>
              <a:rPr lang="en-US" altLang="en-US" sz="2000">
                <a:latin typeface="Avenir Book"/>
                <a:cs typeface="Arial" panose="020B0604020202020204" pitchFamily="34" charset="0"/>
              </a:rPr>
              <a:t>Workforce issues</a:t>
            </a:r>
          </a:p>
          <a:p>
            <a:pPr lvl="1">
              <a:buFont typeface="Wingdings" panose="05000000000000000000" pitchFamily="2" charset="2"/>
              <a:buChar char="ü"/>
            </a:pPr>
            <a:r>
              <a:rPr lang="en-US" altLang="en-US" sz="2000">
                <a:latin typeface="Avenir Book"/>
                <a:cs typeface="Arial" panose="020B0604020202020204" pitchFamily="34" charset="0"/>
              </a:rPr>
              <a:t>Education issues</a:t>
            </a:r>
          </a:p>
          <a:p>
            <a:pPr lvl="1">
              <a:buFont typeface="Wingdings" panose="05000000000000000000" pitchFamily="2" charset="2"/>
              <a:buChar char="ü"/>
            </a:pPr>
            <a:r>
              <a:rPr lang="en-US" altLang="en-US" sz="2000">
                <a:latin typeface="Avenir Book"/>
                <a:cs typeface="Arial" panose="020B0604020202020204" pitchFamily="34" charset="0"/>
              </a:rPr>
              <a:t>16-24s  </a:t>
            </a:r>
          </a:p>
          <a:p>
            <a:pPr lvl="1">
              <a:buFont typeface="Wingdings" panose="05000000000000000000" pitchFamily="2" charset="2"/>
              <a:buChar char="ü"/>
            </a:pPr>
            <a:endParaRPr lang="en-US" sz="2800">
              <a:latin typeface="Avenir Book"/>
            </a:endParaRPr>
          </a:p>
          <a:p>
            <a:endParaRPr lang="en-US" sz="3200">
              <a:latin typeface="Avenir Book"/>
            </a:endParaRPr>
          </a:p>
        </p:txBody>
      </p:sp>
    </p:spTree>
    <p:extLst>
      <p:ext uri="{BB962C8B-B14F-4D97-AF65-F5344CB8AC3E}">
        <p14:creationId xmlns:p14="http://schemas.microsoft.com/office/powerpoint/2010/main" val="126063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5FEF-63F5-4531-8120-F82BF995599A}"/>
              </a:ext>
            </a:extLst>
          </p:cNvPr>
          <p:cNvSpPr>
            <a:spLocks noGrp="1"/>
          </p:cNvSpPr>
          <p:nvPr>
            <p:ph type="title"/>
          </p:nvPr>
        </p:nvSpPr>
        <p:spPr/>
        <p:txBody>
          <a:bodyPr/>
          <a:lstStyle/>
          <a:p>
            <a:pPr algn="ctr"/>
            <a:r>
              <a:rPr lang="en-US" b="1"/>
              <a:t>5. Tell your story</a:t>
            </a:r>
          </a:p>
        </p:txBody>
      </p:sp>
      <p:sp>
        <p:nvSpPr>
          <p:cNvPr id="3" name="Content Placeholder 2">
            <a:extLst>
              <a:ext uri="{FF2B5EF4-FFF2-40B4-BE49-F238E27FC236}">
                <a16:creationId xmlns:a16="http://schemas.microsoft.com/office/drawing/2014/main" id="{27E53CE4-A62C-432B-AF5D-9F85620BE269}"/>
              </a:ext>
            </a:extLst>
          </p:cNvPr>
          <p:cNvSpPr>
            <a:spLocks noGrp="1"/>
          </p:cNvSpPr>
          <p:nvPr>
            <p:ph idx="1"/>
          </p:nvPr>
        </p:nvSpPr>
        <p:spPr/>
        <p:txBody>
          <a:bodyPr vert="horz" lIns="91440" tIns="45720" rIns="91440" bIns="45720" rtlCol="0" anchor="t">
            <a:normAutofit/>
          </a:bodyPr>
          <a:lstStyle/>
          <a:p>
            <a:r>
              <a:rPr lang="en-US" altLang="en-US">
                <a:latin typeface="Avenir Book"/>
                <a:cs typeface="Arial" panose="020B0604020202020204" pitchFamily="34" charset="0"/>
              </a:rPr>
              <a:t>Letters to the editor</a:t>
            </a:r>
          </a:p>
          <a:p>
            <a:endParaRPr lang="en-US" altLang="en-US" sz="1000">
              <a:latin typeface="Avenir Book"/>
              <a:cs typeface="Arial" panose="020B0604020202020204" pitchFamily="34" charset="0"/>
            </a:endParaRPr>
          </a:p>
          <a:p>
            <a:r>
              <a:rPr lang="en-US" altLang="en-US">
                <a:latin typeface="Avenir Book"/>
                <a:cs typeface="Arial" panose="020B0604020202020204" pitchFamily="34" charset="0"/>
              </a:rPr>
              <a:t>Op-Eds</a:t>
            </a:r>
          </a:p>
          <a:p>
            <a:endParaRPr lang="en-US" altLang="en-US" sz="1000">
              <a:latin typeface="Avenir Book"/>
              <a:cs typeface="Arial" panose="020B0604020202020204" pitchFamily="34" charset="0"/>
            </a:endParaRPr>
          </a:p>
          <a:p>
            <a:r>
              <a:rPr lang="en-US" altLang="en-US">
                <a:latin typeface="Avenir Book"/>
                <a:cs typeface="Arial" panose="020B0604020202020204" pitchFamily="34" charset="0"/>
              </a:rPr>
              <a:t>PSAs</a:t>
            </a:r>
          </a:p>
          <a:p>
            <a:endParaRPr lang="en-US" altLang="en-US" sz="1000">
              <a:latin typeface="Avenir Book"/>
              <a:cs typeface="Arial" panose="020B0604020202020204" pitchFamily="34" charset="0"/>
            </a:endParaRPr>
          </a:p>
          <a:p>
            <a:r>
              <a:rPr lang="en-US" altLang="en-US">
                <a:latin typeface="Avenir Book"/>
                <a:cs typeface="Arial" panose="020B0604020202020204" pitchFamily="34" charset="0"/>
              </a:rPr>
              <a:t>Get a reporter on center</a:t>
            </a:r>
          </a:p>
          <a:p>
            <a:pPr lvl="1">
              <a:buFont typeface="Wingdings" panose="05000000000000000000" pitchFamily="2" charset="2"/>
              <a:buChar char="ü"/>
            </a:pPr>
            <a:endParaRPr lang="en-US" sz="2800">
              <a:latin typeface="Avenir Book"/>
            </a:endParaRPr>
          </a:p>
          <a:p>
            <a:endParaRPr lang="en-US" sz="3200">
              <a:latin typeface="Avenir Book"/>
            </a:endParaRPr>
          </a:p>
        </p:txBody>
      </p:sp>
    </p:spTree>
    <p:extLst>
      <p:ext uri="{BB962C8B-B14F-4D97-AF65-F5344CB8AC3E}">
        <p14:creationId xmlns:p14="http://schemas.microsoft.com/office/powerpoint/2010/main" val="2131089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8146" y="1825696"/>
            <a:ext cx="6625931" cy="1855559"/>
          </a:xfrm>
        </p:spPr>
        <p:txBody>
          <a:bodyPr vert="horz" lIns="91440" tIns="45720" rIns="91440" bIns="45720" rtlCol="0" anchor="t">
            <a:normAutofit/>
          </a:bodyPr>
          <a:lstStyle/>
          <a:p>
            <a:pPr algn="l">
              <a:lnSpc>
                <a:spcPct val="100000"/>
              </a:lnSpc>
              <a:spcBef>
                <a:spcPts val="0"/>
              </a:spcBef>
            </a:pPr>
            <a:endParaRPr lang="en-US" sz="4400" b="1" cap="small" spc="50">
              <a:latin typeface="Avenir Book"/>
            </a:endParaRPr>
          </a:p>
          <a:p>
            <a:pPr algn="l">
              <a:lnSpc>
                <a:spcPct val="100000"/>
              </a:lnSpc>
              <a:spcBef>
                <a:spcPts val="0"/>
              </a:spcBef>
            </a:pPr>
            <a:r>
              <a:rPr lang="en-US" sz="4400" b="1" cap="small" spc="50">
                <a:latin typeface="Avenir Book"/>
              </a:rPr>
              <a:t>Get a Reporter on Center</a:t>
            </a:r>
            <a:endParaRPr lang="en-US"/>
          </a:p>
        </p:txBody>
      </p:sp>
    </p:spTree>
    <p:extLst>
      <p:ext uri="{BB962C8B-B14F-4D97-AF65-F5344CB8AC3E}">
        <p14:creationId xmlns:p14="http://schemas.microsoft.com/office/powerpoint/2010/main" val="79872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5FEF-63F5-4531-8120-F82BF995599A}"/>
              </a:ext>
            </a:extLst>
          </p:cNvPr>
          <p:cNvSpPr>
            <a:spLocks noGrp="1"/>
          </p:cNvSpPr>
          <p:nvPr>
            <p:ph type="title"/>
          </p:nvPr>
        </p:nvSpPr>
        <p:spPr/>
        <p:txBody>
          <a:bodyPr/>
          <a:lstStyle/>
          <a:p>
            <a:pPr algn="ctr"/>
            <a:r>
              <a:rPr lang="en-US" b="1"/>
              <a:t>The Approach</a:t>
            </a:r>
          </a:p>
        </p:txBody>
      </p:sp>
      <p:sp>
        <p:nvSpPr>
          <p:cNvPr id="3" name="Content Placeholder 2">
            <a:extLst>
              <a:ext uri="{FF2B5EF4-FFF2-40B4-BE49-F238E27FC236}">
                <a16:creationId xmlns:a16="http://schemas.microsoft.com/office/drawing/2014/main" id="{27E53CE4-A62C-432B-AF5D-9F85620BE269}"/>
              </a:ext>
            </a:extLst>
          </p:cNvPr>
          <p:cNvSpPr>
            <a:spLocks noGrp="1"/>
          </p:cNvSpPr>
          <p:nvPr>
            <p:ph idx="1"/>
          </p:nvPr>
        </p:nvSpPr>
        <p:spPr/>
        <p:txBody>
          <a:bodyPr vert="horz" lIns="91440" tIns="45720" rIns="91440" bIns="45720" rtlCol="0" anchor="t">
            <a:normAutofit/>
          </a:bodyPr>
          <a:lstStyle/>
          <a:p>
            <a:pPr marL="0" indent="0">
              <a:buNone/>
            </a:pPr>
            <a:r>
              <a:rPr lang="en-US" altLang="en-US">
                <a:latin typeface="Avenir Book"/>
                <a:cs typeface="Arial" panose="020B0604020202020204" pitchFamily="34" charset="0"/>
              </a:rPr>
              <a:t>How do reporters like to be contacted?</a:t>
            </a:r>
          </a:p>
          <a:p>
            <a:pPr lvl="1"/>
            <a:r>
              <a:rPr lang="en-US" altLang="en-US">
                <a:latin typeface="Avenir Book"/>
                <a:cs typeface="Arial" panose="020B0604020202020204" pitchFamily="34" charset="0"/>
              </a:rPr>
              <a:t>E-Mail:  Subject line matters, get to the point</a:t>
            </a:r>
          </a:p>
          <a:p>
            <a:pPr lvl="1"/>
            <a:r>
              <a:rPr lang="en-US" altLang="en-US">
                <a:latin typeface="Avenir Book"/>
                <a:cs typeface="Arial" panose="020B0604020202020204" pitchFamily="34" charset="0"/>
              </a:rPr>
              <a:t>Photos and video help.  Show me.</a:t>
            </a:r>
          </a:p>
          <a:p>
            <a:pPr lvl="1"/>
            <a:r>
              <a:rPr lang="en-US" altLang="en-US">
                <a:latin typeface="Avenir Book"/>
                <a:cs typeface="Arial" panose="020B0604020202020204" pitchFamily="34" charset="0"/>
              </a:rPr>
              <a:t>Cut through the clutter:  phone, letter</a:t>
            </a:r>
          </a:p>
          <a:p>
            <a:pPr lvl="1"/>
            <a:r>
              <a:rPr lang="en-US" altLang="en-US">
                <a:latin typeface="Avenir Book"/>
                <a:cs typeface="Arial" panose="020B0604020202020204" pitchFamily="34" charset="0"/>
              </a:rPr>
              <a:t>Following up</a:t>
            </a:r>
          </a:p>
          <a:p>
            <a:endParaRPr lang="en-US" altLang="en-US">
              <a:latin typeface="Avenir Book"/>
              <a:cs typeface="Arial" panose="020B0604020202020204" pitchFamily="34" charset="0"/>
            </a:endParaRPr>
          </a:p>
          <a:p>
            <a:pPr marL="0" indent="0">
              <a:buNone/>
            </a:pPr>
            <a:r>
              <a:rPr lang="en-US" altLang="en-US">
                <a:latin typeface="Avenir Book"/>
                <a:cs typeface="Arial" panose="020B0604020202020204" pitchFamily="34" charset="0"/>
              </a:rPr>
              <a:t>When is the best time to make contact?</a:t>
            </a:r>
          </a:p>
          <a:p>
            <a:pPr lvl="1"/>
            <a:r>
              <a:rPr lang="en-US" altLang="en-US">
                <a:latin typeface="Avenir Book"/>
                <a:cs typeface="Arial" panose="020B0604020202020204" pitchFamily="34" charset="0"/>
              </a:rPr>
              <a:t>Not on deadline</a:t>
            </a:r>
          </a:p>
          <a:p>
            <a:pPr lvl="1"/>
            <a:r>
              <a:rPr lang="en-US" altLang="en-US">
                <a:latin typeface="Avenir Book"/>
                <a:cs typeface="Arial" panose="020B0604020202020204" pitchFamily="34" charset="0"/>
              </a:rPr>
              <a:t>Morning is usually better</a:t>
            </a:r>
          </a:p>
          <a:p>
            <a:pPr lvl="1"/>
            <a:r>
              <a:rPr lang="en-US" altLang="en-US">
                <a:latin typeface="Avenir Book"/>
                <a:cs typeface="Arial" panose="020B0604020202020204" pitchFamily="34" charset="0"/>
              </a:rPr>
              <a:t>Soft news:  Friday isn’t a bad day to pitch</a:t>
            </a:r>
          </a:p>
          <a:p>
            <a:pPr lvl="1">
              <a:buFont typeface="Wingdings" panose="05000000000000000000" pitchFamily="2" charset="2"/>
              <a:buChar char="ü"/>
            </a:pPr>
            <a:endParaRPr lang="en-US" sz="2800">
              <a:latin typeface="Avenir Book"/>
            </a:endParaRPr>
          </a:p>
          <a:p>
            <a:endParaRPr lang="en-US" sz="3200">
              <a:latin typeface="Avenir Book"/>
            </a:endParaRPr>
          </a:p>
        </p:txBody>
      </p:sp>
    </p:spTree>
    <p:extLst>
      <p:ext uri="{BB962C8B-B14F-4D97-AF65-F5344CB8AC3E}">
        <p14:creationId xmlns:p14="http://schemas.microsoft.com/office/powerpoint/2010/main" val="1424685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5FEF-63F5-4531-8120-F82BF995599A}"/>
              </a:ext>
            </a:extLst>
          </p:cNvPr>
          <p:cNvSpPr>
            <a:spLocks noGrp="1"/>
          </p:cNvSpPr>
          <p:nvPr>
            <p:ph type="title"/>
          </p:nvPr>
        </p:nvSpPr>
        <p:spPr/>
        <p:txBody>
          <a:bodyPr/>
          <a:lstStyle/>
          <a:p>
            <a:pPr algn="ctr"/>
            <a:r>
              <a:rPr lang="en-US" b="1"/>
              <a:t>The Hook</a:t>
            </a:r>
          </a:p>
        </p:txBody>
      </p:sp>
      <p:sp>
        <p:nvSpPr>
          <p:cNvPr id="3" name="Content Placeholder 2">
            <a:extLst>
              <a:ext uri="{FF2B5EF4-FFF2-40B4-BE49-F238E27FC236}">
                <a16:creationId xmlns:a16="http://schemas.microsoft.com/office/drawing/2014/main" id="{27E53CE4-A62C-432B-AF5D-9F85620BE269}"/>
              </a:ext>
            </a:extLst>
          </p:cNvPr>
          <p:cNvSpPr>
            <a:spLocks noGrp="1"/>
          </p:cNvSpPr>
          <p:nvPr>
            <p:ph idx="1"/>
          </p:nvPr>
        </p:nvSpPr>
        <p:spPr/>
        <p:txBody>
          <a:bodyPr vert="horz" lIns="91440" tIns="45720" rIns="91440" bIns="45720" rtlCol="0" anchor="t">
            <a:normAutofit/>
          </a:bodyPr>
          <a:lstStyle/>
          <a:p>
            <a:r>
              <a:rPr lang="en-US" altLang="en-US">
                <a:latin typeface="Avenir Book"/>
                <a:cs typeface="Arial" panose="020B0604020202020204" pitchFamily="34" charset="0"/>
              </a:rPr>
              <a:t>Graduations and ceremonies (e.g., Signing Day)</a:t>
            </a:r>
          </a:p>
          <a:p>
            <a:r>
              <a:rPr lang="en-US" altLang="en-US">
                <a:latin typeface="Avenir Book"/>
                <a:cs typeface="Arial" panose="020B0604020202020204" pitchFamily="34" charset="0"/>
              </a:rPr>
              <a:t>Community service projects</a:t>
            </a:r>
          </a:p>
          <a:p>
            <a:r>
              <a:rPr lang="en-US" altLang="en-US">
                <a:latin typeface="Avenir Book"/>
                <a:cs typeface="Arial" panose="020B0604020202020204" pitchFamily="34" charset="0"/>
              </a:rPr>
              <a:t>Career technical skills training projects</a:t>
            </a:r>
          </a:p>
          <a:p>
            <a:r>
              <a:rPr lang="en-US" altLang="en-US">
                <a:latin typeface="Avenir Book"/>
                <a:cs typeface="Arial" panose="020B0604020202020204" pitchFamily="34" charset="0"/>
              </a:rPr>
              <a:t>Open houses</a:t>
            </a:r>
          </a:p>
          <a:p>
            <a:r>
              <a:rPr lang="en-US" altLang="en-US">
                <a:latin typeface="Avenir Book"/>
                <a:cs typeface="Arial" panose="020B0604020202020204" pitchFamily="34" charset="0"/>
              </a:rPr>
              <a:t>Success stories</a:t>
            </a:r>
          </a:p>
          <a:p>
            <a:r>
              <a:rPr lang="en-US" altLang="en-US">
                <a:latin typeface="Avenir Book"/>
                <a:cs typeface="Arial" panose="020B0604020202020204" pitchFamily="34" charset="0"/>
              </a:rPr>
              <a:t>New student arrival/orientation</a:t>
            </a:r>
          </a:p>
          <a:p>
            <a:r>
              <a:rPr lang="en-US" altLang="en-US">
                <a:latin typeface="Avenir Book"/>
                <a:cs typeface="Arial" panose="020B0604020202020204" pitchFamily="34" charset="0"/>
              </a:rPr>
              <a:t>Mentoring, speaking opportunities</a:t>
            </a:r>
          </a:p>
          <a:p>
            <a:r>
              <a:rPr lang="en-US" altLang="en-US">
                <a:latin typeface="Avenir Book"/>
                <a:cs typeface="Arial" panose="020B0604020202020204" pitchFamily="34" charset="0"/>
              </a:rPr>
              <a:t>Lunch on center + tour works, too</a:t>
            </a:r>
          </a:p>
          <a:p>
            <a:pPr lvl="1">
              <a:buFont typeface="Wingdings" panose="05000000000000000000" pitchFamily="2" charset="2"/>
              <a:buChar char="ü"/>
            </a:pPr>
            <a:endParaRPr lang="en-US" sz="2800">
              <a:latin typeface="Avenir Book"/>
            </a:endParaRPr>
          </a:p>
          <a:p>
            <a:endParaRPr lang="en-US" sz="3200">
              <a:latin typeface="Avenir Book"/>
            </a:endParaRPr>
          </a:p>
        </p:txBody>
      </p:sp>
    </p:spTree>
    <p:extLst>
      <p:ext uri="{BB962C8B-B14F-4D97-AF65-F5344CB8AC3E}">
        <p14:creationId xmlns:p14="http://schemas.microsoft.com/office/powerpoint/2010/main" val="312685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5FEF-63F5-4531-8120-F82BF995599A}"/>
              </a:ext>
            </a:extLst>
          </p:cNvPr>
          <p:cNvSpPr>
            <a:spLocks noGrp="1"/>
          </p:cNvSpPr>
          <p:nvPr>
            <p:ph type="title"/>
          </p:nvPr>
        </p:nvSpPr>
        <p:spPr/>
        <p:txBody>
          <a:bodyPr/>
          <a:lstStyle/>
          <a:p>
            <a:pPr algn="ctr"/>
            <a:r>
              <a:rPr lang="en-US" b="1"/>
              <a:t>The Goal</a:t>
            </a:r>
          </a:p>
        </p:txBody>
      </p:sp>
      <p:sp>
        <p:nvSpPr>
          <p:cNvPr id="3" name="Content Placeholder 2">
            <a:extLst>
              <a:ext uri="{FF2B5EF4-FFF2-40B4-BE49-F238E27FC236}">
                <a16:creationId xmlns:a16="http://schemas.microsoft.com/office/drawing/2014/main" id="{27E53CE4-A62C-432B-AF5D-9F85620BE269}"/>
              </a:ext>
            </a:extLst>
          </p:cNvPr>
          <p:cNvSpPr>
            <a:spLocks noGrp="1"/>
          </p:cNvSpPr>
          <p:nvPr>
            <p:ph idx="1"/>
          </p:nvPr>
        </p:nvSpPr>
        <p:spPr/>
        <p:txBody>
          <a:bodyPr vert="horz" lIns="91440" tIns="45720" rIns="91440" bIns="45720" rtlCol="0" anchor="t">
            <a:normAutofit/>
          </a:bodyPr>
          <a:lstStyle/>
          <a:p>
            <a:pPr marL="0" indent="0">
              <a:buNone/>
            </a:pPr>
            <a:r>
              <a:rPr lang="en-US" altLang="en-US" u="sng">
                <a:latin typeface="Avenir Book"/>
                <a:cs typeface="Arial" panose="020B0604020202020204" pitchFamily="34" charset="0"/>
              </a:rPr>
              <a:t>Get the reporter on center</a:t>
            </a:r>
          </a:p>
          <a:p>
            <a:endParaRPr lang="en-US" altLang="en-US">
              <a:latin typeface="Avenir Book"/>
              <a:cs typeface="Arial" panose="020B0604020202020204" pitchFamily="34" charset="0"/>
            </a:endParaRPr>
          </a:p>
          <a:p>
            <a:pPr marL="0" indent="0">
              <a:buNone/>
            </a:pPr>
            <a:r>
              <a:rPr lang="en-US" altLang="en-US">
                <a:latin typeface="Avenir Book"/>
                <a:cs typeface="Arial" panose="020B0604020202020204" pitchFamily="34" charset="0"/>
              </a:rPr>
              <a:t>Why?</a:t>
            </a:r>
          </a:p>
          <a:p>
            <a:r>
              <a:rPr lang="en-US" altLang="en-US" sz="2400">
                <a:latin typeface="Avenir Book"/>
                <a:cs typeface="Arial" panose="020B0604020202020204" pitchFamily="34" charset="0"/>
              </a:rPr>
              <a:t>This is where perception meets reality.</a:t>
            </a:r>
          </a:p>
          <a:p>
            <a:r>
              <a:rPr lang="en-US" altLang="en-US" sz="2400">
                <a:latin typeface="Avenir Book"/>
                <a:cs typeface="Arial" panose="020B0604020202020204" pitchFamily="34" charset="0"/>
              </a:rPr>
              <a:t>If no perception, this is where you make a first impression.</a:t>
            </a:r>
          </a:p>
          <a:p>
            <a:r>
              <a:rPr lang="en-US" altLang="en-US" sz="2400">
                <a:latin typeface="Avenir Book"/>
                <a:cs typeface="Arial" panose="020B0604020202020204" pitchFamily="34" charset="0"/>
              </a:rPr>
              <a:t>This is where you introduce your success stories.</a:t>
            </a:r>
          </a:p>
          <a:p>
            <a:endParaRPr lang="en-US" altLang="en-US">
              <a:latin typeface="Avenir Book"/>
              <a:cs typeface="Arial" panose="020B0604020202020204" pitchFamily="34" charset="0"/>
            </a:endParaRPr>
          </a:p>
          <a:p>
            <a:pPr marL="0" indent="0">
              <a:buNone/>
            </a:pPr>
            <a:r>
              <a:rPr lang="en-US" altLang="en-US">
                <a:latin typeface="Avenir Book"/>
                <a:cs typeface="Arial" panose="020B0604020202020204" pitchFamily="34" charset="0"/>
              </a:rPr>
              <a:t>No expectation of coverage.  Play it cool.</a:t>
            </a:r>
          </a:p>
          <a:p>
            <a:pPr lvl="1">
              <a:buFont typeface="Wingdings" panose="05000000000000000000" pitchFamily="2" charset="2"/>
              <a:buChar char="ü"/>
            </a:pPr>
            <a:endParaRPr lang="en-US" sz="2800">
              <a:latin typeface="Avenir Book"/>
            </a:endParaRPr>
          </a:p>
          <a:p>
            <a:endParaRPr lang="en-US" sz="3200">
              <a:latin typeface="Avenir Book"/>
            </a:endParaRPr>
          </a:p>
        </p:txBody>
      </p:sp>
    </p:spTree>
    <p:extLst>
      <p:ext uri="{BB962C8B-B14F-4D97-AF65-F5344CB8AC3E}">
        <p14:creationId xmlns:p14="http://schemas.microsoft.com/office/powerpoint/2010/main" val="746734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7BCB-BC8C-4049-93ED-73181DF80344}"/>
              </a:ext>
            </a:extLst>
          </p:cNvPr>
          <p:cNvSpPr>
            <a:spLocks noGrp="1"/>
          </p:cNvSpPr>
          <p:nvPr>
            <p:ph type="title"/>
          </p:nvPr>
        </p:nvSpPr>
        <p:spPr/>
        <p:txBody>
          <a:bodyPr/>
          <a:lstStyle/>
          <a:p>
            <a:pPr algn="ctr"/>
            <a:r>
              <a:rPr lang="en-US" b="1"/>
              <a:t>Agenda</a:t>
            </a:r>
          </a:p>
        </p:txBody>
      </p:sp>
      <p:sp>
        <p:nvSpPr>
          <p:cNvPr id="3" name="TextBox 2">
            <a:extLst>
              <a:ext uri="{FF2B5EF4-FFF2-40B4-BE49-F238E27FC236}">
                <a16:creationId xmlns:a16="http://schemas.microsoft.com/office/drawing/2014/main" id="{EA74C3F2-9E02-4CF5-91E3-8E73E2962C3F}"/>
              </a:ext>
            </a:extLst>
          </p:cNvPr>
          <p:cNvSpPr txBox="1"/>
          <p:nvPr/>
        </p:nvSpPr>
        <p:spPr>
          <a:xfrm>
            <a:off x="453081" y="1816602"/>
            <a:ext cx="8182324"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00150" lvl="1" indent="-742950">
              <a:buAutoNum type="arabicPeriod"/>
            </a:pPr>
            <a:r>
              <a:rPr lang="en-US" sz="3200">
                <a:solidFill>
                  <a:schemeClr val="bg1"/>
                </a:solidFill>
                <a:cs typeface="Calibri"/>
              </a:rPr>
              <a:t>Working With the OPA </a:t>
            </a:r>
            <a:br>
              <a:rPr lang="en-US" sz="3200">
                <a:cs typeface="Calibri"/>
              </a:rPr>
            </a:br>
            <a:endParaRPr lang="en-US" sz="1000">
              <a:solidFill>
                <a:schemeClr val="bg1"/>
              </a:solidFill>
              <a:cs typeface="Calibri"/>
            </a:endParaRPr>
          </a:p>
          <a:p>
            <a:pPr marL="1200150" lvl="1" indent="-742950">
              <a:buAutoNum type="arabicPeriod"/>
            </a:pPr>
            <a:r>
              <a:rPr lang="en-US" sz="3200">
                <a:solidFill>
                  <a:schemeClr val="bg1"/>
                </a:solidFill>
                <a:cs typeface="Calibri"/>
              </a:rPr>
              <a:t>State of the Media</a:t>
            </a:r>
            <a:br>
              <a:rPr lang="en-US" sz="1000">
                <a:cs typeface="Calibri"/>
              </a:rPr>
            </a:br>
            <a:endParaRPr lang="en-US" sz="1000">
              <a:solidFill>
                <a:schemeClr val="bg1"/>
              </a:solidFill>
              <a:cs typeface="Calibri"/>
            </a:endParaRPr>
          </a:p>
          <a:p>
            <a:pPr marL="1200150" lvl="1" indent="-742950">
              <a:buAutoNum type="arabicPeriod"/>
            </a:pPr>
            <a:r>
              <a:rPr lang="en-US" sz="3200">
                <a:solidFill>
                  <a:schemeClr val="bg1"/>
                </a:solidFill>
                <a:cs typeface="Calibri"/>
              </a:rPr>
              <a:t>Getting Ready: 5 Strategies</a:t>
            </a:r>
            <a:br>
              <a:rPr lang="en-US" sz="3200">
                <a:cs typeface="Calibri"/>
              </a:rPr>
            </a:br>
            <a:endParaRPr lang="en-US" sz="1000">
              <a:solidFill>
                <a:schemeClr val="bg1"/>
              </a:solidFill>
              <a:cs typeface="Calibri"/>
            </a:endParaRPr>
          </a:p>
          <a:p>
            <a:pPr marL="1200150" lvl="1" indent="-742950">
              <a:buAutoNum type="arabicPeriod"/>
            </a:pPr>
            <a:r>
              <a:rPr lang="en-US" sz="3200">
                <a:solidFill>
                  <a:schemeClr val="bg1"/>
                </a:solidFill>
                <a:cs typeface="Calibri"/>
              </a:rPr>
              <a:t>Get a Reporter on Center </a:t>
            </a:r>
            <a:endParaRPr lang="en-US" sz="3600">
              <a:solidFill>
                <a:schemeClr val="bg1"/>
              </a:solidFill>
              <a:cs typeface="Calibri"/>
            </a:endParaRPr>
          </a:p>
          <a:p>
            <a:pPr marL="1200150" lvl="1" indent="-742950">
              <a:buAutoNum type="arabicPeriod"/>
            </a:pPr>
            <a:endParaRPr lang="en-US" sz="3600">
              <a:solidFill>
                <a:schemeClr val="bg1"/>
              </a:solidFill>
              <a:cs typeface="Calibri"/>
            </a:endParaRPr>
          </a:p>
          <a:p>
            <a:pPr lvl="1"/>
            <a:endParaRPr lang="en-US" sz="3600">
              <a:solidFill>
                <a:schemeClr val="bg1"/>
              </a:solidFill>
              <a:cs typeface="Calibri"/>
            </a:endParaRPr>
          </a:p>
          <a:p>
            <a:pPr lvl="1"/>
            <a:endParaRPr lang="en-US" sz="3600">
              <a:solidFill>
                <a:schemeClr val="bg1"/>
              </a:solidFill>
              <a:cs typeface="Calibri"/>
            </a:endParaRPr>
          </a:p>
        </p:txBody>
      </p:sp>
    </p:spTree>
    <p:extLst>
      <p:ext uri="{BB962C8B-B14F-4D97-AF65-F5344CB8AC3E}">
        <p14:creationId xmlns:p14="http://schemas.microsoft.com/office/powerpoint/2010/main" val="1197686643"/>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5FEF-63F5-4531-8120-F82BF995599A}"/>
              </a:ext>
            </a:extLst>
          </p:cNvPr>
          <p:cNvSpPr>
            <a:spLocks noGrp="1"/>
          </p:cNvSpPr>
          <p:nvPr>
            <p:ph type="title"/>
          </p:nvPr>
        </p:nvSpPr>
        <p:spPr/>
        <p:txBody>
          <a:bodyPr/>
          <a:lstStyle/>
          <a:p>
            <a:pPr algn="ctr"/>
            <a:r>
              <a:rPr lang="en-US" b="1"/>
              <a:t>Questions?</a:t>
            </a:r>
          </a:p>
        </p:txBody>
      </p:sp>
      <p:sp>
        <p:nvSpPr>
          <p:cNvPr id="3" name="Content Placeholder 2">
            <a:extLst>
              <a:ext uri="{FF2B5EF4-FFF2-40B4-BE49-F238E27FC236}">
                <a16:creationId xmlns:a16="http://schemas.microsoft.com/office/drawing/2014/main" id="{27E53CE4-A62C-432B-AF5D-9F85620BE269}"/>
              </a:ext>
            </a:extLst>
          </p:cNvPr>
          <p:cNvSpPr>
            <a:spLocks noGrp="1"/>
          </p:cNvSpPr>
          <p:nvPr>
            <p:ph idx="1"/>
          </p:nvPr>
        </p:nvSpPr>
        <p:spPr/>
        <p:txBody>
          <a:bodyPr vert="horz" lIns="91440" tIns="45720" rIns="91440" bIns="45720" rtlCol="0" anchor="t">
            <a:normAutofit/>
          </a:bodyPr>
          <a:lstStyle/>
          <a:p>
            <a:pPr marL="0" indent="0" algn="ctr">
              <a:buNone/>
            </a:pPr>
            <a:endParaRPr lang="en-US" sz="4400"/>
          </a:p>
          <a:p>
            <a:pPr marL="0" indent="0">
              <a:buNone/>
            </a:pPr>
            <a:r>
              <a:rPr lang="en-US" sz="3200">
                <a:latin typeface="Avenir Book"/>
              </a:rPr>
              <a:t>Call MP&amp;F     (615) 259-4000</a:t>
            </a:r>
            <a:endParaRPr lang="en-US" sz="3200"/>
          </a:p>
          <a:p>
            <a:pPr marL="0" indent="0">
              <a:buNone/>
            </a:pPr>
            <a:endParaRPr lang="en-US" sz="3200">
              <a:latin typeface="Avenir Book"/>
            </a:endParaRPr>
          </a:p>
          <a:p>
            <a:pPr marL="0" indent="0">
              <a:buNone/>
            </a:pPr>
            <a:r>
              <a:rPr lang="en-US" sz="3200">
                <a:latin typeface="Avenir Book"/>
              </a:rPr>
              <a:t>E-mail           Jobcorpsmaterials@mpf.com</a:t>
            </a:r>
            <a:br>
              <a:rPr lang="en-US" sz="3200">
                <a:latin typeface="Avenir Book"/>
              </a:rPr>
            </a:br>
            <a:r>
              <a:rPr lang="en-US" sz="3200">
                <a:latin typeface="Avenir Book"/>
              </a:rPr>
              <a:t>                      </a:t>
            </a:r>
            <a:endParaRPr lang="en-US" sz="3200"/>
          </a:p>
          <a:p>
            <a:pPr marL="0" indent="0">
              <a:buNone/>
            </a:pPr>
            <a:r>
              <a:rPr lang="en-US" sz="3200">
                <a:latin typeface="Avenir Book"/>
              </a:rPr>
              <a:t>                     Jsolano@mpf.com </a:t>
            </a:r>
          </a:p>
        </p:txBody>
      </p:sp>
    </p:spTree>
    <p:extLst>
      <p:ext uri="{BB962C8B-B14F-4D97-AF65-F5344CB8AC3E}">
        <p14:creationId xmlns:p14="http://schemas.microsoft.com/office/powerpoint/2010/main" val="3450846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5594" y="1996489"/>
            <a:ext cx="6727531" cy="2020659"/>
          </a:xfrm>
        </p:spPr>
        <p:txBody>
          <a:bodyPr vert="horz" lIns="91440" tIns="45720" rIns="91440" bIns="45720" rtlCol="0" anchor="t">
            <a:normAutofit/>
          </a:bodyPr>
          <a:lstStyle/>
          <a:p>
            <a:pPr algn="l">
              <a:lnSpc>
                <a:spcPct val="100000"/>
              </a:lnSpc>
              <a:spcBef>
                <a:spcPts val="0"/>
              </a:spcBef>
            </a:pPr>
            <a:endParaRPr lang="en-US" sz="4400" b="1" cap="small" spc="50">
              <a:latin typeface="Avenir Book"/>
            </a:endParaRPr>
          </a:p>
          <a:p>
            <a:pPr algn="l">
              <a:lnSpc>
                <a:spcPct val="100000"/>
              </a:lnSpc>
              <a:spcBef>
                <a:spcPts val="0"/>
              </a:spcBef>
            </a:pPr>
            <a:r>
              <a:rPr lang="en-US" sz="4400" b="1" cap="small" spc="50">
                <a:latin typeface="Avenir Book"/>
              </a:rPr>
              <a:t>Working With the OPA</a:t>
            </a:r>
            <a:endParaRPr lang="en-US"/>
          </a:p>
        </p:txBody>
      </p:sp>
    </p:spTree>
    <p:extLst>
      <p:ext uri="{BB962C8B-B14F-4D97-AF65-F5344CB8AC3E}">
        <p14:creationId xmlns:p14="http://schemas.microsoft.com/office/powerpoint/2010/main" val="152952680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64" y="496042"/>
            <a:ext cx="8128390" cy="1325563"/>
          </a:xfrm>
        </p:spPr>
        <p:txBody>
          <a:bodyPr>
            <a:normAutofit/>
          </a:bodyPr>
          <a:lstStyle/>
          <a:p>
            <a:pPr algn="ctr"/>
            <a:r>
              <a:rPr lang="en-US" b="1">
                <a:latin typeface="Avenir Medium"/>
              </a:rPr>
              <a:t>Media Contact Approval Loop</a:t>
            </a:r>
            <a:br>
              <a:rPr lang="en-US" b="1"/>
            </a:br>
            <a:r>
              <a:rPr lang="en-US" sz="2400" b="1">
                <a:solidFill>
                  <a:srgbClr val="FFFF00"/>
                </a:solidFill>
                <a:latin typeface="Avenir Medium"/>
              </a:rPr>
              <a:t>PRH Chapter 5.11 </a:t>
            </a:r>
            <a:endParaRPr lang="en-US" b="1">
              <a:solidFill>
                <a:srgbClr val="FFFF00"/>
              </a:solidFill>
            </a:endParaRPr>
          </a:p>
        </p:txBody>
      </p:sp>
      <p:sp>
        <p:nvSpPr>
          <p:cNvPr id="3" name="Content Placeholder 2"/>
          <p:cNvSpPr>
            <a:spLocks noGrp="1"/>
          </p:cNvSpPr>
          <p:nvPr>
            <p:ph idx="1"/>
          </p:nvPr>
        </p:nvSpPr>
        <p:spPr>
          <a:xfrm>
            <a:off x="668932" y="1926330"/>
            <a:ext cx="7886700" cy="4351338"/>
          </a:xfrm>
        </p:spPr>
        <p:txBody>
          <a:bodyPr>
            <a:normAutofit lnSpcReduction="10000"/>
          </a:bodyPr>
          <a:lstStyle/>
          <a:p>
            <a:pPr marL="0" indent="0">
              <a:buNone/>
            </a:pPr>
            <a:r>
              <a:rPr lang="en-US">
                <a:solidFill>
                  <a:schemeClr val="bg1"/>
                </a:solidFill>
              </a:rPr>
              <a:t>When the media contacts you with a request for info, or if you are preparing to contact them proactively, </a:t>
            </a:r>
            <a:r>
              <a:rPr lang="en-US" b="1">
                <a:solidFill>
                  <a:srgbClr val="FFFF00"/>
                </a:solidFill>
              </a:rPr>
              <a:t>get approval first</a:t>
            </a:r>
            <a:r>
              <a:rPr lang="en-US">
                <a:solidFill>
                  <a:schemeClr val="bg1"/>
                </a:solidFill>
              </a:rPr>
              <a:t>.</a:t>
            </a:r>
          </a:p>
          <a:p>
            <a:endParaRPr lang="en-US">
              <a:solidFill>
                <a:schemeClr val="bg1"/>
              </a:solidFill>
            </a:endParaRPr>
          </a:p>
          <a:p>
            <a:pPr marL="514350" indent="-514350">
              <a:buFont typeface="+mj-lt"/>
              <a:buAutoNum type="arabicPeriod"/>
            </a:pPr>
            <a:r>
              <a:rPr lang="en-US">
                <a:solidFill>
                  <a:schemeClr val="bg1"/>
                </a:solidFill>
              </a:rPr>
              <a:t>Center Director</a:t>
            </a:r>
          </a:p>
          <a:p>
            <a:pPr marL="514350" indent="-514350">
              <a:buFont typeface="+mj-lt"/>
              <a:buAutoNum type="arabicPeriod"/>
            </a:pPr>
            <a:endParaRPr lang="en-US">
              <a:solidFill>
                <a:schemeClr val="bg1"/>
              </a:solidFill>
            </a:endParaRPr>
          </a:p>
          <a:p>
            <a:pPr marL="514350" indent="-514350">
              <a:buFont typeface="+mj-lt"/>
              <a:buAutoNum type="arabicPeriod"/>
            </a:pPr>
            <a:r>
              <a:rPr lang="en-US">
                <a:solidFill>
                  <a:schemeClr val="bg1"/>
                </a:solidFill>
              </a:rPr>
              <a:t>Regional Office of Job Corps</a:t>
            </a:r>
            <a:br>
              <a:rPr lang="en-US">
                <a:solidFill>
                  <a:schemeClr val="bg1"/>
                </a:solidFill>
              </a:rPr>
            </a:br>
            <a:endParaRPr lang="en-US">
              <a:solidFill>
                <a:schemeClr val="bg1"/>
              </a:solidFill>
            </a:endParaRPr>
          </a:p>
          <a:p>
            <a:pPr marL="514350" indent="-514350">
              <a:buFont typeface="+mj-lt"/>
              <a:buAutoNum type="arabicPeriod"/>
            </a:pPr>
            <a:r>
              <a:rPr lang="en-US">
                <a:solidFill>
                  <a:schemeClr val="bg1"/>
                </a:solidFill>
              </a:rPr>
              <a:t>RO contacts National Office of Job Corps and</a:t>
            </a:r>
            <a:br>
              <a:rPr lang="en-US">
                <a:solidFill>
                  <a:schemeClr val="bg1"/>
                </a:solidFill>
              </a:rPr>
            </a:br>
            <a:r>
              <a:rPr lang="en-US">
                <a:solidFill>
                  <a:schemeClr val="bg1"/>
                </a:solidFill>
              </a:rPr>
              <a:t>the Office of Public Affairs (regional contact)</a:t>
            </a:r>
          </a:p>
          <a:p>
            <a:endParaRPr lang="en-US"/>
          </a:p>
        </p:txBody>
      </p:sp>
    </p:spTree>
    <p:extLst>
      <p:ext uri="{BB962C8B-B14F-4D97-AF65-F5344CB8AC3E}">
        <p14:creationId xmlns:p14="http://schemas.microsoft.com/office/powerpoint/2010/main" val="254205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chemeClr val="bg1"/>
                </a:solidFill>
              </a:rPr>
              <a:t>Responding to Media Inquiries</a:t>
            </a:r>
          </a:p>
        </p:txBody>
      </p:sp>
      <p:sp>
        <p:nvSpPr>
          <p:cNvPr id="3" name="Content Placeholder 2"/>
          <p:cNvSpPr>
            <a:spLocks noGrp="1"/>
          </p:cNvSpPr>
          <p:nvPr>
            <p:ph idx="1"/>
          </p:nvPr>
        </p:nvSpPr>
        <p:spPr>
          <a:xfrm>
            <a:off x="628650" y="1908753"/>
            <a:ext cx="7886700" cy="4351338"/>
          </a:xfrm>
        </p:spPr>
        <p:txBody>
          <a:bodyPr/>
          <a:lstStyle/>
          <a:p>
            <a:r>
              <a:rPr lang="en-US">
                <a:solidFill>
                  <a:schemeClr val="bg1"/>
                </a:solidFill>
              </a:rPr>
              <a:t>Do not do the interview right away.</a:t>
            </a:r>
            <a:br>
              <a:rPr lang="en-US">
                <a:solidFill>
                  <a:schemeClr val="bg1"/>
                </a:solidFill>
              </a:rPr>
            </a:br>
            <a:endParaRPr lang="en-US">
              <a:solidFill>
                <a:schemeClr val="bg1"/>
              </a:solidFill>
            </a:endParaRPr>
          </a:p>
          <a:p>
            <a:r>
              <a:rPr lang="en-US">
                <a:solidFill>
                  <a:schemeClr val="bg1"/>
                </a:solidFill>
              </a:rPr>
              <a:t>Find out basic info and offer to get back with the reporter.</a:t>
            </a:r>
          </a:p>
          <a:p>
            <a:pPr lvl="1">
              <a:buFont typeface="Wingdings" panose="05000000000000000000" pitchFamily="2" charset="2"/>
              <a:buChar char="Ø"/>
            </a:pPr>
            <a:r>
              <a:rPr lang="en-US">
                <a:solidFill>
                  <a:schemeClr val="bg1"/>
                </a:solidFill>
              </a:rPr>
              <a:t> What is the story about?</a:t>
            </a:r>
          </a:p>
          <a:p>
            <a:pPr lvl="1">
              <a:buFont typeface="Wingdings" panose="05000000000000000000" pitchFamily="2" charset="2"/>
              <a:buChar char="Ø"/>
            </a:pPr>
            <a:r>
              <a:rPr lang="en-US">
                <a:solidFill>
                  <a:schemeClr val="bg1"/>
                </a:solidFill>
              </a:rPr>
              <a:t> Whom does the reporter want to interview?</a:t>
            </a:r>
          </a:p>
          <a:p>
            <a:pPr lvl="1">
              <a:buFont typeface="Wingdings" panose="05000000000000000000" pitchFamily="2" charset="2"/>
              <a:buChar char="Ø"/>
            </a:pPr>
            <a:r>
              <a:rPr lang="en-US">
                <a:solidFill>
                  <a:schemeClr val="bg1"/>
                </a:solidFill>
              </a:rPr>
              <a:t> What is the reporter’s deadline?</a:t>
            </a:r>
          </a:p>
          <a:p>
            <a:pPr marL="457200" lvl="1" indent="0">
              <a:buNone/>
            </a:pPr>
            <a:endParaRPr lang="en-US">
              <a:solidFill>
                <a:schemeClr val="bg1"/>
              </a:solidFill>
            </a:endParaRPr>
          </a:p>
        </p:txBody>
      </p:sp>
    </p:spTree>
    <p:extLst>
      <p:ext uri="{BB962C8B-B14F-4D97-AF65-F5344CB8AC3E}">
        <p14:creationId xmlns:p14="http://schemas.microsoft.com/office/powerpoint/2010/main" val="1637123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chemeClr val="bg1"/>
                </a:solidFill>
              </a:rPr>
              <a:t>Why?</a:t>
            </a:r>
          </a:p>
        </p:txBody>
      </p:sp>
      <p:sp>
        <p:nvSpPr>
          <p:cNvPr id="7" name="Content Placeholder 6"/>
          <p:cNvSpPr>
            <a:spLocks noGrp="1"/>
          </p:cNvSpPr>
          <p:nvPr>
            <p:ph idx="1"/>
          </p:nvPr>
        </p:nvSpPr>
        <p:spPr/>
        <p:txBody>
          <a:bodyPr/>
          <a:lstStyle/>
          <a:p>
            <a:r>
              <a:rPr lang="en-US">
                <a:solidFill>
                  <a:schemeClr val="bg1"/>
                </a:solidFill>
              </a:rPr>
              <a:t>Privacy Act</a:t>
            </a:r>
            <a:br>
              <a:rPr lang="en-US">
                <a:solidFill>
                  <a:schemeClr val="bg1"/>
                </a:solidFill>
              </a:rPr>
            </a:br>
            <a:endParaRPr lang="en-US" sz="1000">
              <a:solidFill>
                <a:schemeClr val="bg1"/>
              </a:solidFill>
            </a:endParaRPr>
          </a:p>
          <a:p>
            <a:r>
              <a:rPr lang="en-US">
                <a:solidFill>
                  <a:schemeClr val="bg1"/>
                </a:solidFill>
              </a:rPr>
              <a:t>Seeing the whole board				</a:t>
            </a:r>
            <a:br>
              <a:rPr lang="en-US">
                <a:solidFill>
                  <a:schemeClr val="bg1"/>
                </a:solidFill>
              </a:rPr>
            </a:br>
            <a:endParaRPr lang="en-US" sz="1000">
              <a:solidFill>
                <a:schemeClr val="bg1"/>
              </a:solidFill>
            </a:endParaRPr>
          </a:p>
          <a:p>
            <a:r>
              <a:rPr lang="en-US">
                <a:solidFill>
                  <a:schemeClr val="bg1"/>
                </a:solidFill>
              </a:rPr>
              <a:t>Help with elected officials</a:t>
            </a:r>
            <a:br>
              <a:rPr lang="en-US">
                <a:solidFill>
                  <a:schemeClr val="bg1"/>
                </a:solidFill>
              </a:rPr>
            </a:br>
            <a:endParaRPr lang="en-US" sz="1000">
              <a:solidFill>
                <a:schemeClr val="bg1"/>
              </a:solidFill>
            </a:endParaRPr>
          </a:p>
          <a:p>
            <a:r>
              <a:rPr lang="en-US">
                <a:solidFill>
                  <a:schemeClr val="bg1"/>
                </a:solidFill>
              </a:rPr>
              <a:t>Adding value </a:t>
            </a:r>
          </a:p>
          <a:p>
            <a:endParaRPr lang="en-US" sz="1000">
              <a:solidFill>
                <a:schemeClr val="bg1"/>
              </a:solidFill>
            </a:endParaRPr>
          </a:p>
          <a:p>
            <a:r>
              <a:rPr lang="en-US">
                <a:solidFill>
                  <a:schemeClr val="bg1"/>
                </a:solidFill>
              </a:rPr>
              <a:t>Because OPA doesn’t like surprises</a:t>
            </a:r>
          </a:p>
          <a:p>
            <a:endParaRPr lang="en-US"/>
          </a:p>
        </p:txBody>
      </p:sp>
      <p:sp>
        <p:nvSpPr>
          <p:cNvPr id="9" name="Rectangle 6"/>
          <p:cNvSpPr>
            <a:spLocks noChangeArrowheads="1"/>
          </p:cNvSpPr>
          <p:nvPr/>
        </p:nvSpPr>
        <p:spPr bwMode="auto">
          <a:xfrm>
            <a:off x="5940289" y="2176669"/>
            <a:ext cx="374249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i="1">
                <a:solidFill>
                  <a:srgbClr val="FFFF00"/>
                </a:solidFill>
                <a:latin typeface="Arial" panose="020B0604020202020204" pitchFamily="34" charset="0"/>
                <a:cs typeface="Arial" panose="020B0604020202020204" pitchFamily="34" charset="0"/>
              </a:rPr>
              <a:t>Our No. 1 concern is </a:t>
            </a:r>
            <a:br>
              <a:rPr lang="en-US" altLang="en-US" sz="2400" i="1">
                <a:solidFill>
                  <a:srgbClr val="FFFF00"/>
                </a:solidFill>
                <a:latin typeface="Arial" panose="020B0604020202020204" pitchFamily="34" charset="0"/>
                <a:cs typeface="Arial" panose="020B0604020202020204" pitchFamily="34" charset="0"/>
              </a:rPr>
            </a:br>
            <a:r>
              <a:rPr lang="en-US" altLang="en-US" sz="2400" i="1">
                <a:solidFill>
                  <a:srgbClr val="FFFF00"/>
                </a:solidFill>
                <a:latin typeface="Arial" panose="020B0604020202020204" pitchFamily="34" charset="0"/>
                <a:cs typeface="Arial" panose="020B0604020202020204" pitchFamily="34" charset="0"/>
              </a:rPr>
              <a:t>to provide for the </a:t>
            </a:r>
            <a:br>
              <a:rPr lang="en-US" altLang="en-US" sz="2400" i="1">
                <a:solidFill>
                  <a:srgbClr val="FFFF00"/>
                </a:solidFill>
                <a:latin typeface="Arial" panose="020B0604020202020204" pitchFamily="34" charset="0"/>
                <a:cs typeface="Arial" panose="020B0604020202020204" pitchFamily="34" charset="0"/>
              </a:rPr>
            </a:br>
            <a:r>
              <a:rPr lang="en-US" altLang="en-US" sz="2400" i="1">
                <a:solidFill>
                  <a:srgbClr val="FFFF00"/>
                </a:solidFill>
                <a:latin typeface="Arial" panose="020B0604020202020204" pitchFamily="34" charset="0"/>
                <a:cs typeface="Arial" panose="020B0604020202020204" pitchFamily="34" charset="0"/>
              </a:rPr>
              <a:t>safety of the students </a:t>
            </a:r>
            <a:br>
              <a:rPr lang="en-US" altLang="en-US" sz="2400" i="1">
                <a:solidFill>
                  <a:srgbClr val="FFFF00"/>
                </a:solidFill>
                <a:latin typeface="Arial" panose="020B0604020202020204" pitchFamily="34" charset="0"/>
                <a:cs typeface="Arial" panose="020B0604020202020204" pitchFamily="34" charset="0"/>
              </a:rPr>
            </a:br>
            <a:r>
              <a:rPr lang="en-US" altLang="en-US" sz="2400" i="1">
                <a:solidFill>
                  <a:srgbClr val="FFFF00"/>
                </a:solidFill>
                <a:latin typeface="Arial" panose="020B0604020202020204" pitchFamily="34" charset="0"/>
                <a:cs typeface="Arial" panose="020B0604020202020204" pitchFamily="34" charset="0"/>
              </a:rPr>
              <a:t>and the campuses. </a:t>
            </a:r>
            <a:endParaRPr lang="en-US" altLang="en-US" sz="2400">
              <a:solidFill>
                <a:srgbClr val="FFFF00"/>
              </a:solidFill>
              <a:latin typeface="Arial" panose="020B0604020202020204" pitchFamily="34" charset="0"/>
            </a:endParaRPr>
          </a:p>
        </p:txBody>
      </p:sp>
    </p:spTree>
    <p:extLst>
      <p:ext uri="{BB962C8B-B14F-4D97-AF65-F5344CB8AC3E}">
        <p14:creationId xmlns:p14="http://schemas.microsoft.com/office/powerpoint/2010/main" val="1909938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Common</a:t>
            </a:r>
            <a:r>
              <a:rPr lang="en-US" b="1">
                <a:solidFill>
                  <a:schemeClr val="bg1"/>
                </a:solidFill>
              </a:rPr>
              <a:t> Questions</a:t>
            </a:r>
          </a:p>
        </p:txBody>
      </p:sp>
      <p:sp>
        <p:nvSpPr>
          <p:cNvPr id="7" name="Content Placeholder 6"/>
          <p:cNvSpPr>
            <a:spLocks noGrp="1"/>
          </p:cNvSpPr>
          <p:nvPr>
            <p:ph idx="1"/>
          </p:nvPr>
        </p:nvSpPr>
        <p:spPr>
          <a:xfrm>
            <a:off x="628649" y="1825625"/>
            <a:ext cx="8127423" cy="4351338"/>
          </a:xfrm>
        </p:spPr>
        <p:txBody>
          <a:bodyPr/>
          <a:lstStyle/>
          <a:p>
            <a:r>
              <a:rPr lang="en-US">
                <a:solidFill>
                  <a:schemeClr val="bg1"/>
                </a:solidFill>
              </a:rPr>
              <a:t>How much time does the vetting process take?</a:t>
            </a:r>
          </a:p>
          <a:p>
            <a:pPr marL="0" indent="0">
              <a:buNone/>
            </a:pPr>
            <a:endParaRPr lang="en-US" sz="1000">
              <a:solidFill>
                <a:schemeClr val="bg1"/>
              </a:solidFill>
            </a:endParaRPr>
          </a:p>
          <a:p>
            <a:r>
              <a:rPr lang="en-US">
                <a:solidFill>
                  <a:schemeClr val="bg1"/>
                </a:solidFill>
              </a:rPr>
              <a:t>What if a reporter has a tight deadline?</a:t>
            </a:r>
          </a:p>
          <a:p>
            <a:pPr marL="0" indent="0">
              <a:buNone/>
            </a:pPr>
            <a:endParaRPr lang="en-US" sz="1000">
              <a:solidFill>
                <a:schemeClr val="bg1"/>
              </a:solidFill>
            </a:endParaRPr>
          </a:p>
          <a:p>
            <a:r>
              <a:rPr lang="en-US">
                <a:solidFill>
                  <a:schemeClr val="bg1"/>
                </a:solidFill>
              </a:rPr>
              <a:t>What about proactive media relations?</a:t>
            </a:r>
            <a:br>
              <a:rPr lang="en-US">
                <a:solidFill>
                  <a:schemeClr val="bg1"/>
                </a:solidFill>
              </a:rPr>
            </a:br>
            <a:r>
              <a:rPr lang="en-US">
                <a:solidFill>
                  <a:schemeClr val="bg1"/>
                </a:solidFill>
              </a:rPr>
              <a:t>Do we need approval to reach out, make first contact?</a:t>
            </a:r>
          </a:p>
          <a:p>
            <a:pPr marL="0" indent="0">
              <a:buNone/>
            </a:pPr>
            <a:endParaRPr lang="en-US" sz="1000">
              <a:solidFill>
                <a:schemeClr val="bg1"/>
              </a:solidFill>
            </a:endParaRPr>
          </a:p>
          <a:p>
            <a:r>
              <a:rPr lang="en-US">
                <a:solidFill>
                  <a:schemeClr val="bg1"/>
                </a:solidFill>
              </a:rPr>
              <a:t>What happens if media contact us after-hours? </a:t>
            </a:r>
            <a:br>
              <a:rPr lang="en-US">
                <a:solidFill>
                  <a:schemeClr val="bg1"/>
                </a:solidFill>
              </a:rPr>
            </a:br>
            <a:r>
              <a:rPr lang="en-US">
                <a:solidFill>
                  <a:schemeClr val="bg1"/>
                </a:solidFill>
              </a:rPr>
              <a:t>Can we still get through to OPA?</a:t>
            </a:r>
          </a:p>
        </p:txBody>
      </p:sp>
    </p:spTree>
    <p:extLst>
      <p:ext uri="{BB962C8B-B14F-4D97-AF65-F5344CB8AC3E}">
        <p14:creationId xmlns:p14="http://schemas.microsoft.com/office/powerpoint/2010/main" val="2555483647"/>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5594" y="1996489"/>
            <a:ext cx="6625931" cy="1855559"/>
          </a:xfrm>
        </p:spPr>
        <p:txBody>
          <a:bodyPr vert="horz" lIns="91440" tIns="45720" rIns="91440" bIns="45720" rtlCol="0" anchor="t">
            <a:normAutofit/>
          </a:bodyPr>
          <a:lstStyle/>
          <a:p>
            <a:pPr algn="l">
              <a:lnSpc>
                <a:spcPct val="100000"/>
              </a:lnSpc>
              <a:spcBef>
                <a:spcPts val="0"/>
              </a:spcBef>
            </a:pPr>
            <a:endParaRPr lang="en-US" sz="4400" b="1" cap="small" spc="50">
              <a:latin typeface="Avenir Book"/>
            </a:endParaRPr>
          </a:p>
          <a:p>
            <a:pPr algn="l">
              <a:lnSpc>
                <a:spcPct val="100000"/>
              </a:lnSpc>
              <a:spcBef>
                <a:spcPts val="0"/>
              </a:spcBef>
            </a:pPr>
            <a:r>
              <a:rPr lang="en-US" sz="4400" b="1" cap="small" spc="50">
                <a:latin typeface="Avenir Book"/>
              </a:rPr>
              <a:t>State of the Media</a:t>
            </a:r>
            <a:endParaRPr lang="en-US"/>
          </a:p>
        </p:txBody>
      </p:sp>
    </p:spTree>
    <p:extLst>
      <p:ext uri="{BB962C8B-B14F-4D97-AF65-F5344CB8AC3E}">
        <p14:creationId xmlns:p14="http://schemas.microsoft.com/office/powerpoint/2010/main" val="26683496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F2B1BC2945D34E977C433259C9D2CB" ma:contentTypeVersion="18" ma:contentTypeDescription="Create a new document." ma:contentTypeScope="" ma:versionID="65d62bea6d9dedade4f62adf0188b2b5">
  <xsd:schema xmlns:xsd="http://www.w3.org/2001/XMLSchema" xmlns:xs="http://www.w3.org/2001/XMLSchema" xmlns:p="http://schemas.microsoft.com/office/2006/metadata/properties" xmlns:ns2="917e6702-67a8-474f-9f79-c81f2b2d782f" xmlns:ns3="0bc566ea-3687-4866-8539-4065a8f365c4" targetNamespace="http://schemas.microsoft.com/office/2006/metadata/properties" ma:root="true" ma:fieldsID="24911c8c35811f0f30fd935fc2863f46" ns2:_="" ns3:_="">
    <xsd:import namespace="917e6702-67a8-474f-9f79-c81f2b2d782f"/>
    <xsd:import namespace="0bc566ea-3687-4866-8539-4065a8f365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Image" minOccurs="0"/>
                <xsd:element ref="ns2: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e6702-67a8-474f-9f79-c81f2b2d7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82271fb-40a8-411f-8a32-14e10a3a061a" ma:termSetId="09814cd3-568e-fe90-9814-8d621ff8fb84" ma:anchorId="fba54fb3-c3e1-fe81-a776-ca4b69148c4d" ma:open="true" ma:isKeyword="false">
      <xsd:complexType>
        <xsd:sequence>
          <xsd:element ref="pc:Terms" minOccurs="0" maxOccurs="1"/>
        </xsd:sequence>
      </xsd:complexType>
    </xsd:element>
    <xsd:element name="Image" ma:index="24" nillable="true" ma:displayName="Image" ma:format="Thumbnail" ma:internalName="Image">
      <xsd:simpleType>
        <xsd:restriction base="dms:Unknown"/>
      </xsd:simpleType>
    </xsd:element>
    <xsd:element name="Number" ma:index="25" nillable="true" ma:displayName="Number" ma:format="Dropdown" ma:internalName="Number"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0bc566ea-3687-4866-8539-4065a8f365c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6e9231-b43f-4cef-aecc-261e79c1cafb}" ma:internalName="TaxCatchAll" ma:showField="CatchAllData" ma:web="0bc566ea-3687-4866-8539-4065a8f365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bc566ea-3687-4866-8539-4065a8f365c4" xsi:nil="true"/>
    <lcf76f155ced4ddcb4097134ff3c332f xmlns="917e6702-67a8-474f-9f79-c81f2b2d782f">
      <Terms xmlns="http://schemas.microsoft.com/office/infopath/2007/PartnerControls"/>
    </lcf76f155ced4ddcb4097134ff3c332f>
    <Image xmlns="917e6702-67a8-474f-9f79-c81f2b2d782f" xsi:nil="true"/>
    <Number xmlns="917e6702-67a8-474f-9f79-c81f2b2d782f" xsi:nil="true"/>
  </documentManagement>
</p:properties>
</file>

<file path=customXml/itemProps1.xml><?xml version="1.0" encoding="utf-8"?>
<ds:datastoreItem xmlns:ds="http://schemas.openxmlformats.org/officeDocument/2006/customXml" ds:itemID="{593871D7-587E-4FCA-A9AF-AD0B7A370E50}">
  <ds:schemaRefs>
    <ds:schemaRef ds:uri="http://schemas.microsoft.com/sharepoint/v3/contenttype/forms"/>
  </ds:schemaRefs>
</ds:datastoreItem>
</file>

<file path=customXml/itemProps2.xml><?xml version="1.0" encoding="utf-8"?>
<ds:datastoreItem xmlns:ds="http://schemas.openxmlformats.org/officeDocument/2006/customXml" ds:itemID="{F4A46808-1388-4064-98F6-F6C361185201}">
  <ds:schemaRefs>
    <ds:schemaRef ds:uri="0bc566ea-3687-4866-8539-4065a8f365c4"/>
    <ds:schemaRef ds:uri="917e6702-67a8-474f-9f79-c81f2b2d78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1D75ED9-B251-413F-A1CC-4269549B030B}">
  <ds:schemaRefs>
    <ds:schemaRef ds:uri="http://purl.org/dc/dcmitype/"/>
    <ds:schemaRef ds:uri="http://purl.org/dc/elements/1.1/"/>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infopath/2007/PartnerControls"/>
    <ds:schemaRef ds:uri="0bc566ea-3687-4866-8539-4065a8f365c4"/>
    <ds:schemaRef ds:uri="917e6702-67a8-474f-9f79-c81f2b2d782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8016</Words>
  <Application>Microsoft Office PowerPoint</Application>
  <PresentationFormat>On-screen Show (4:3)</PresentationFormat>
  <Paragraphs>497</Paragraphs>
  <Slides>30</Slides>
  <Notes>30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Arial</vt:lpstr>
      <vt:lpstr>Avenir Book</vt:lpstr>
      <vt:lpstr>Avenir Medium</vt:lpstr>
      <vt:lpstr>Calibri</vt:lpstr>
      <vt:lpstr>Franklin Gothic</vt:lpstr>
      <vt:lpstr>Lucida Bright</vt:lpstr>
      <vt:lpstr>Roboto</vt:lpstr>
      <vt:lpstr>Symbol</vt:lpstr>
      <vt:lpstr>Times New Roman</vt:lpstr>
      <vt:lpstr>Wingdings</vt:lpstr>
      <vt:lpstr>Office Theme</vt:lpstr>
      <vt:lpstr>1_Office Theme</vt:lpstr>
      <vt:lpstr>PowerPoint Presentation</vt:lpstr>
      <vt:lpstr> Three Types of Media </vt:lpstr>
      <vt:lpstr>Agenda</vt:lpstr>
      <vt:lpstr>PowerPoint Presentation</vt:lpstr>
      <vt:lpstr>Media Contact Approval Loop PRH Chapter 5.11 </vt:lpstr>
      <vt:lpstr>Responding to Media Inquiries</vt:lpstr>
      <vt:lpstr>Why?</vt:lpstr>
      <vt:lpstr>Common Questions</vt:lpstr>
      <vt:lpstr>PowerPoint Presentation</vt:lpstr>
      <vt:lpstr>Yesterday</vt:lpstr>
      <vt:lpstr>Today</vt:lpstr>
      <vt:lpstr>PowerPoint Presentation</vt:lpstr>
      <vt:lpstr>Take the shot. Here’s why.</vt:lpstr>
      <vt:lpstr>PowerPoint Presentation</vt:lpstr>
      <vt:lpstr>1. Build a media list</vt:lpstr>
      <vt:lpstr>2. Build a news calendar</vt:lpstr>
      <vt:lpstr>Jacksonville Job Corps Center + Johnson &amp; Johnson Vision</vt:lpstr>
      <vt:lpstr>Hawaii Job Corps Center and CVS Health Partnership</vt:lpstr>
      <vt:lpstr>Summer Recruitment Drive 2022  57 articles. UVM: 44.6 million.</vt:lpstr>
      <vt:lpstr>Job Corps partnership with Mercedes-Benz</vt:lpstr>
      <vt:lpstr>3. Find your success stories</vt:lpstr>
      <vt:lpstr>Success stories - sample profile</vt:lpstr>
      <vt:lpstr>Ralph Jean Baptiste </vt:lpstr>
      <vt:lpstr>4. Build relationships with media</vt:lpstr>
      <vt:lpstr>5. Tell your story</vt:lpstr>
      <vt:lpstr>PowerPoint Presentation</vt:lpstr>
      <vt:lpstr>The Approach</vt:lpstr>
      <vt:lpstr>The Hook</vt:lpstr>
      <vt:lpstr>The Goal</vt:lpstr>
      <vt:lpstr>Questions?</vt:lpstr>
    </vt:vector>
  </TitlesOfParts>
  <Company>MP&amp;F PR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Krugman</dc:creator>
  <cp:lastModifiedBy>Javier Solano</cp:lastModifiedBy>
  <cp:revision>1</cp:revision>
  <cp:lastPrinted>2018-11-19T22:12:12Z</cp:lastPrinted>
  <dcterms:created xsi:type="dcterms:W3CDTF">2017-02-15T16:09:25Z</dcterms:created>
  <dcterms:modified xsi:type="dcterms:W3CDTF">2023-03-02T22:49:38Z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0x01010095F2B1BC2945D34E977C433259C9D2CB</vt:lpwstr>
  </property>
  <property fmtid="{D5CDD505-2E9C-101B-9397-08002B2CF9AE}" pid="3" name="MediaServiceImageTags">
    <vt:lpwstr/>
  </property>
</Properties>
</file>