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2.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1"/>
  </p:notesMasterIdLst>
  <p:handoutMasterIdLst>
    <p:handoutMasterId r:id="rId22"/>
  </p:handoutMasterIdLst>
  <p:sldIdLst>
    <p:sldId id="256" r:id="rId2"/>
    <p:sldId id="307" r:id="rId3"/>
    <p:sldId id="308" r:id="rId4"/>
    <p:sldId id="309" r:id="rId5"/>
    <p:sldId id="310" r:id="rId6"/>
    <p:sldId id="311" r:id="rId7"/>
    <p:sldId id="312" r:id="rId8"/>
    <p:sldId id="313" r:id="rId9"/>
    <p:sldId id="314" r:id="rId10"/>
    <p:sldId id="315" r:id="rId11"/>
    <p:sldId id="331" r:id="rId12"/>
    <p:sldId id="330" r:id="rId13"/>
    <p:sldId id="332" r:id="rId14"/>
    <p:sldId id="329" r:id="rId15"/>
    <p:sldId id="321" r:id="rId16"/>
    <p:sldId id="328" r:id="rId17"/>
    <p:sldId id="327" r:id="rId18"/>
    <p:sldId id="324" r:id="rId19"/>
    <p:sldId id="306"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44" userDrawn="1">
          <p15:clr>
            <a:srgbClr val="A4A3A4"/>
          </p15:clr>
        </p15:guide>
        <p15:guide id="2" pos="456" userDrawn="1">
          <p15:clr>
            <a:srgbClr val="A4A3A4"/>
          </p15:clr>
        </p15:guide>
        <p15:guide id="3" orient="horz" pos="1176" userDrawn="1">
          <p15:clr>
            <a:srgbClr val="A4A3A4"/>
          </p15:clr>
        </p15:guide>
        <p15:guide id="4" orient="horz" pos="2112" userDrawn="1">
          <p15:clr>
            <a:srgbClr val="A4A3A4"/>
          </p15:clr>
        </p15:guide>
        <p15:guide id="5" pos="5304" userDrawn="1">
          <p15:clr>
            <a:srgbClr val="A4A3A4"/>
          </p15:clr>
        </p15:guide>
        <p15:guide id="6"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ara Salisbury" initials="SS" lastIdx="3" clrIdx="6">
    <p:extLst>
      <p:ext uri="{19B8F6BF-5375-455C-9EA6-DF929625EA0E}">
        <p15:presenceInfo xmlns:p15="http://schemas.microsoft.com/office/powerpoint/2012/main" userId="S-1-5-21-1409082233-484061587-1417001333-8718" providerId="AD"/>
      </p:ext>
    </p:extLst>
  </p:cmAuthor>
  <p:cmAuthor id="1" name="Danielle Hall" initials="DH" lastIdx="8" clrIdx="0"/>
  <p:cmAuthor id="8" name="Eric Tieles" initials="ET" lastIdx="4" clrIdx="7">
    <p:extLst>
      <p:ext uri="{19B8F6BF-5375-455C-9EA6-DF929625EA0E}">
        <p15:presenceInfo xmlns:p15="http://schemas.microsoft.com/office/powerpoint/2012/main" userId="S::Erict@headquarters.mpfpr.com::e401d6e9-e590-4ffd-b152-f9fc32f3e089" providerId="AD"/>
      </p:ext>
    </p:extLst>
  </p:cmAuthor>
  <p:cmAuthor id="2" name="Dalton Kerby" initials="DK" lastIdx="5" clrIdx="1"/>
  <p:cmAuthor id="9" name="Jessica Darden" initials="JD" lastIdx="23" clrIdx="8">
    <p:extLst>
      <p:ext uri="{19B8F6BF-5375-455C-9EA6-DF929625EA0E}">
        <p15:presenceInfo xmlns:p15="http://schemas.microsoft.com/office/powerpoint/2012/main" userId="S::JessicaD@headquarters.mpfpr.com::a94d6a5e-5e2e-4b95-a493-a922fe9b3755" providerId="AD"/>
      </p:ext>
    </p:extLst>
  </p:cmAuthor>
  <p:cmAuthor id="3" name="Administrator" initials="DRo" lastIdx="8" clrIdx="2"/>
  <p:cmAuthor id="10" name="Schuyler Pringle" initials="SP" lastIdx="11" clrIdx="9">
    <p:extLst>
      <p:ext uri="{19B8F6BF-5375-455C-9EA6-DF929625EA0E}">
        <p15:presenceInfo xmlns:p15="http://schemas.microsoft.com/office/powerpoint/2012/main" userId="S::schuylerp@headquarters.mpfpr.com::08b0056d-5f9c-490f-ae0f-e7a1e19daea0" providerId="AD"/>
      </p:ext>
    </p:extLst>
  </p:cmAuthor>
  <p:cmAuthor id="4" name="Mary Ruth Raphael" initials="MRR" lastIdx="20" clrIdx="3"/>
  <p:cmAuthor id="11" name="CourtenayR" initials="C" lastIdx="24" clrIdx="10">
    <p:extLst>
      <p:ext uri="{19B8F6BF-5375-455C-9EA6-DF929625EA0E}">
        <p15:presenceInfo xmlns:p15="http://schemas.microsoft.com/office/powerpoint/2012/main" userId="CourtenayR" providerId="None"/>
      </p:ext>
    </p:extLst>
  </p:cmAuthor>
  <p:cmAuthor id="5" name="Diane Roberts" initials="DR" lastIdx="11" clrIdx="4"/>
  <p:cmAuthor id="12" name="Student" initials="S" lastIdx="6" clrIdx="11">
    <p:extLst>
      <p:ext uri="{19B8F6BF-5375-455C-9EA6-DF929625EA0E}">
        <p15:presenceInfo xmlns:p15="http://schemas.microsoft.com/office/powerpoint/2012/main" userId="Student" providerId="None"/>
      </p:ext>
    </p:extLst>
  </p:cmAuthor>
  <p:cmAuthor id="6" name="Annakate Tefft Ross" initials="ATR" lastIdx="7" clrIdx="5">
    <p:extLst>
      <p:ext uri="{19B8F6BF-5375-455C-9EA6-DF929625EA0E}">
        <p15:presenceInfo xmlns:p15="http://schemas.microsoft.com/office/powerpoint/2012/main" userId="S-1-5-21-1409082233-484061587-1417001333-67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4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35" autoAdjust="0"/>
    <p:restoredTop sz="67920" autoAdjust="0"/>
  </p:normalViewPr>
  <p:slideViewPr>
    <p:cSldViewPr snapToGrid="0">
      <p:cViewPr varScale="1">
        <p:scale>
          <a:sx n="58" d="100"/>
          <a:sy n="58" d="100"/>
        </p:scale>
        <p:origin x="1627" y="58"/>
      </p:cViewPr>
      <p:guideLst>
        <p:guide orient="horz" pos="744"/>
        <p:guide pos="456"/>
        <p:guide orient="horz" pos="1176"/>
        <p:guide orient="horz" pos="2112"/>
        <p:guide pos="5304"/>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 Id="rId30"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6725"/>
          </a:xfrm>
          <a:prstGeom prst="rect">
            <a:avLst/>
          </a:prstGeom>
        </p:spPr>
        <p:txBody>
          <a:bodyPr vert="horz" lIns="91427" tIns="45713" rIns="91427" bIns="45713" rtlCol="0"/>
          <a:lstStyle>
            <a:lvl1pPr algn="r">
              <a:defRPr sz="1200"/>
            </a:lvl1pPr>
          </a:lstStyle>
          <a:p>
            <a:fld id="{121EDF2D-9761-4977-85F8-28B9D60E619A}" type="datetimeFigureOut">
              <a:rPr lang="en-US" smtClean="0"/>
              <a:pPr/>
              <a:t>4/21/2021</a:t>
            </a:fld>
            <a:endParaRPr lang="en-US"/>
          </a:p>
        </p:txBody>
      </p:sp>
      <p:sp>
        <p:nvSpPr>
          <p:cNvPr id="4" name="Footer Placeholder 3"/>
          <p:cNvSpPr>
            <a:spLocks noGrp="1"/>
          </p:cNvSpPr>
          <p:nvPr>
            <p:ph type="ftr" sz="quarter" idx="2"/>
          </p:nvPr>
        </p:nvSpPr>
        <p:spPr>
          <a:xfrm>
            <a:off x="1" y="8829676"/>
            <a:ext cx="3038475" cy="466725"/>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6"/>
            <a:ext cx="3038475" cy="466725"/>
          </a:xfrm>
          <a:prstGeom prst="rect">
            <a:avLst/>
          </a:prstGeom>
        </p:spPr>
        <p:txBody>
          <a:bodyPr vert="horz" lIns="91427" tIns="45713" rIns="91427" bIns="45713" rtlCol="0" anchor="b"/>
          <a:lstStyle>
            <a:lvl1pPr algn="r">
              <a:defRPr sz="1200"/>
            </a:lvl1pPr>
          </a:lstStyle>
          <a:p>
            <a:fld id="{10408851-5D0B-4604-9E06-4F737DCE1F61}" type="slidenum">
              <a:rPr lang="en-US" smtClean="0"/>
              <a:pPr/>
              <a:t>‹#›</a:t>
            </a:fld>
            <a:endParaRPr lang="en-US"/>
          </a:p>
        </p:txBody>
      </p:sp>
    </p:spTree>
    <p:extLst>
      <p:ext uri="{BB962C8B-B14F-4D97-AF65-F5344CB8AC3E}">
        <p14:creationId xmlns:p14="http://schemas.microsoft.com/office/powerpoint/2010/main" val="3647126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idx="1"/>
          </p:nvPr>
        </p:nvSpPr>
        <p:spPr>
          <a:xfrm>
            <a:off x="3970339" y="1"/>
            <a:ext cx="3038475" cy="466725"/>
          </a:xfrm>
          <a:prstGeom prst="rect">
            <a:avLst/>
          </a:prstGeom>
        </p:spPr>
        <p:txBody>
          <a:bodyPr vert="horz" lIns="91427" tIns="45713" rIns="91427" bIns="45713" rtlCol="0"/>
          <a:lstStyle>
            <a:lvl1pPr algn="r">
              <a:defRPr sz="1200"/>
            </a:lvl1pPr>
          </a:lstStyle>
          <a:p>
            <a:fld id="{186A80DE-D399-46AE-8EDA-9C4B3411ACA4}" type="datetimeFigureOut">
              <a:rPr lang="en-US" smtClean="0"/>
              <a:pPr/>
              <a:t>4/21/2021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27" tIns="45713" rIns="91427" bIns="45713" rtlCol="0" anchor="ctr"/>
          <a:lstStyle/>
          <a:p>
            <a:endParaRPr lang="en-US"/>
          </a:p>
        </p:txBody>
      </p:sp>
      <p:sp>
        <p:nvSpPr>
          <p:cNvPr id="5" name="Notes Placeholder 4"/>
          <p:cNvSpPr>
            <a:spLocks noGrp="1"/>
          </p:cNvSpPr>
          <p:nvPr>
            <p:ph type="body" sz="quarter" idx="3"/>
          </p:nvPr>
        </p:nvSpPr>
        <p:spPr>
          <a:xfrm>
            <a:off x="701676" y="4473575"/>
            <a:ext cx="5607050" cy="3660775"/>
          </a:xfrm>
          <a:prstGeom prst="rect">
            <a:avLst/>
          </a:prstGeom>
        </p:spPr>
        <p:txBody>
          <a:bodyPr vert="horz" lIns="91427" tIns="45713" rIns="91427" bIns="457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6"/>
            <a:ext cx="3038475" cy="466725"/>
          </a:xfrm>
          <a:prstGeom prst="rect">
            <a:avLst/>
          </a:prstGeom>
        </p:spPr>
        <p:txBody>
          <a:bodyPr vert="horz" lIns="91427" tIns="45713" rIns="91427"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6"/>
            <a:ext cx="3038475" cy="466725"/>
          </a:xfrm>
          <a:prstGeom prst="rect">
            <a:avLst/>
          </a:prstGeom>
        </p:spPr>
        <p:txBody>
          <a:bodyPr vert="horz" lIns="91427" tIns="45713" rIns="91427" bIns="45713" rtlCol="0" anchor="b"/>
          <a:lstStyle>
            <a:lvl1pPr algn="r">
              <a:defRPr sz="1200"/>
            </a:lvl1pPr>
          </a:lstStyle>
          <a:p>
            <a:fld id="{83FB95D8-32F6-4251-B6DD-11C28173D8A4}" type="slidenum">
              <a:rPr lang="en-US" smtClean="0"/>
              <a:pPr/>
              <a:t>‹#›</a:t>
            </a:fld>
            <a:endParaRPr lang="en-US"/>
          </a:p>
        </p:txBody>
      </p:sp>
    </p:spTree>
    <p:extLst>
      <p:ext uri="{BB962C8B-B14F-4D97-AF65-F5344CB8AC3E}">
        <p14:creationId xmlns:p14="http://schemas.microsoft.com/office/powerpoint/2010/main" val="466161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jobcorps.gov/"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info.joinjobcorps.com/virtual-enrollment" TargetMode="External"/><Relationship Id="rId4" Type="http://schemas.openxmlformats.org/officeDocument/2006/relationships/hyperlink" Target="https://info.joinjobcorps.com/backtojobcorp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jcdigital@mpf.co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r>
              <a:rPr lang="en-US" sz="1800" kern="1200" dirty="0">
                <a:solidFill>
                  <a:srgbClr val="000000"/>
                </a:solidFill>
                <a:effectLst/>
                <a:latin typeface="Times New Roman" panose="02020603050405020304" pitchFamily="18" charset="0"/>
                <a:ea typeface="Times New Roman" panose="02020603050405020304" pitchFamily="18" charset="0"/>
              </a:rPr>
              <a:t>Hi, everyone. Thank you for joining me. My name is </a:t>
            </a:r>
            <a:r>
              <a:rPr lang="en-US" sz="1800" kern="1200" dirty="0">
                <a:solidFill>
                  <a:srgbClr val="000000"/>
                </a:solidFill>
                <a:effectLst/>
                <a:highlight>
                  <a:srgbClr val="FFFF00"/>
                </a:highlight>
                <a:latin typeface="Times New Roman" panose="02020603050405020304" pitchFamily="18" charset="0"/>
                <a:ea typeface="Times New Roman" panose="02020603050405020304" pitchFamily="18" charset="0"/>
              </a:rPr>
              <a:t>XX</a:t>
            </a:r>
            <a:r>
              <a:rPr lang="en-US" sz="1800" kern="1200" dirty="0">
                <a:solidFill>
                  <a:srgbClr val="000000"/>
                </a:solidFill>
                <a:effectLst/>
                <a:latin typeface="Times New Roman" panose="02020603050405020304" pitchFamily="18" charset="0"/>
                <a:ea typeface="Times New Roman" panose="02020603050405020304" pitchFamily="18" charset="0"/>
              </a:rPr>
              <a:t>, and I work for MP&amp;F Strategic Communications. </a:t>
            </a:r>
            <a:endParaRPr lang="en-US" sz="18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Font typeface="Symbol" panose="05050102010706020507" pitchFamily="18" charset="2"/>
              <a:buNone/>
            </a:pPr>
            <a:endParaRPr lang="en-US" sz="1800" kern="1200" dirty="0">
              <a:solidFill>
                <a:srgbClr val="000000"/>
              </a:solidFill>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Font typeface="Symbol" panose="05050102010706020507" pitchFamily="18" charset="2"/>
              <a:buNone/>
            </a:pPr>
            <a:r>
              <a:rPr lang="en-US" sz="1800" kern="1200" dirty="0">
                <a:solidFill>
                  <a:srgbClr val="000000"/>
                </a:solidFill>
                <a:effectLst/>
                <a:latin typeface="Times New Roman" panose="02020603050405020304" pitchFamily="18" charset="0"/>
                <a:ea typeface="Times New Roman" panose="02020603050405020304" pitchFamily="18" charset="0"/>
              </a:rPr>
              <a:t>We are the communications support contractor for Job Corps, and are responsible for creating national recruitment materials, coordinating Job Corps’ national advertising campaigns, and managing the program’s social media accounts on Facebook, YouTube,  Instagram, and now Twitter. We also do many other things as well, but these are some of the main efforts we coordinate. </a:t>
            </a:r>
            <a:endParaRPr lang="en-US" sz="1800" dirty="0">
              <a:effectLst/>
              <a:latin typeface="Times New Roman" panose="02020603050405020304" pitchFamily="18" charset="0"/>
              <a:ea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Before we begin, </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please add your name, center (or organization), and e-mail address into the chat box. This webinar will last about 45 minutes, including some time for Q&amp;A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at the end of the webinar. At any point throughout the webinar, feel free to type questions in the chat box at the bottom of your screen. Someone from MP&amp;F will be monitoring the chat box and will respond to you or flag your question for discussion at the end.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Does anyone have any questions or comments before we get started? OK, let’s jump in so we can keep this to 45 minutes.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3FB95D8-32F6-4251-B6DD-11C28173D8A4}" type="slidenum">
              <a:rPr lang="en-US" smtClean="0"/>
              <a:pPr/>
              <a:t>1</a:t>
            </a:fld>
            <a:endParaRPr lang="en-US"/>
          </a:p>
        </p:txBody>
      </p:sp>
    </p:spTree>
    <p:extLst>
      <p:ext uri="{BB962C8B-B14F-4D97-AF65-F5344CB8AC3E}">
        <p14:creationId xmlns:p14="http://schemas.microsoft.com/office/powerpoint/2010/main" val="1309245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Moving on to marketing materials… If you visit the Marketplace after this training, you’ll notice a new COVID banner has been added to several materials. It emphasizes Job Corps’ commitment to the safety of its students and directs people to the new webpage for more information. Here’s an example of the recruitment flier on the left with these messages added at the top of it in red.</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On the right is a new Job Corps COVID fact sheet has also been developed. The flier highlights the program’s new policies and procedures and promotes</a:t>
            </a:r>
            <a:r>
              <a:rPr lang="en-US" sz="1800" baseline="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URL to the webpage. This flier can be found both in the Recruitment Materials section of the Marketplace and the new Back to Job Corps section that I’ll discuss next in our training.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You</a:t>
            </a:r>
            <a:r>
              <a:rPr lang="en-US" sz="1800" baseline="0" dirty="0">
                <a:effectLst/>
                <a:latin typeface="Times New Roman" panose="02020603050405020304" pitchFamily="18" charset="0"/>
                <a:ea typeface="Calibri" panose="020F0502020204030204" pitchFamily="34" charset="0"/>
                <a:cs typeface="Times New Roman" panose="02020603050405020304" pitchFamily="18" charset="0"/>
              </a:rPr>
              <a:t> can download the COVID fact sheet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from the Marketplace and print it as needed. You may want to consider</a:t>
            </a:r>
            <a:r>
              <a:rPr lang="en-US" sz="1800" baseline="0" dirty="0">
                <a:effectLst/>
                <a:latin typeface="Times New Roman" panose="02020603050405020304" pitchFamily="18" charset="0"/>
                <a:ea typeface="Calibri" panose="020F0502020204030204" pitchFamily="34" charset="0"/>
                <a:cs typeface="Times New Roman" panose="02020603050405020304" pitchFamily="18" charset="0"/>
              </a:rPr>
              <a:t> e-mailing or texting the flier to students. You can also share it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on your own social channels. </a:t>
            </a:r>
          </a:p>
        </p:txBody>
      </p:sp>
      <p:sp>
        <p:nvSpPr>
          <p:cNvPr id="4" name="Slide Number Placeholder 3"/>
          <p:cNvSpPr>
            <a:spLocks noGrp="1"/>
          </p:cNvSpPr>
          <p:nvPr>
            <p:ph type="sldNum" sz="quarter" idx="5"/>
          </p:nvPr>
        </p:nvSpPr>
        <p:spPr/>
        <p:txBody>
          <a:bodyPr/>
          <a:lstStyle/>
          <a:p>
            <a:fld id="{83FB95D8-32F6-4251-B6DD-11C28173D8A4}" type="slidenum">
              <a:rPr lang="en-US" smtClean="0"/>
              <a:pPr/>
              <a:t>10</a:t>
            </a:fld>
            <a:endParaRPr lang="en-US"/>
          </a:p>
        </p:txBody>
      </p:sp>
    </p:spTree>
    <p:extLst>
      <p:ext uri="{BB962C8B-B14F-4D97-AF65-F5344CB8AC3E}">
        <p14:creationId xmlns:p14="http://schemas.microsoft.com/office/powerpoint/2010/main" val="4278018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mentioned the new virtual enrollment materials earlier and I think now is a great time to tell you about those as well as how Job Corps is promoting virtual enrollment overall. </a:t>
            </a:r>
          </a:p>
          <a:p>
            <a:endParaRPr lang="en-US" dirty="0"/>
          </a:p>
          <a:p>
            <a:pPr rtl="0">
              <a:spcBef>
                <a:spcPts val="1200"/>
              </a:spcBef>
              <a:spcAft>
                <a:spcPts val="1200"/>
              </a:spcAft>
            </a:pPr>
            <a:r>
              <a:rPr lang="en-US" sz="1800" b="0" i="0" u="none" strike="noStrike" dirty="0">
                <a:solidFill>
                  <a:srgbClr val="000000"/>
                </a:solidFill>
                <a:effectLst/>
                <a:latin typeface="Arial" panose="020B0604020202020204" pitchFamily="34" charset="0"/>
              </a:rPr>
              <a:t>With the announcement and launch of virtual enrollment , Job Corps developed a marketing and communications strategy to promote this opportunity to the program’s target audiences and help them understand how virtual enrollment works and what it entails for new enrollees.</a:t>
            </a:r>
            <a:endParaRPr lang="en-US" b="0" dirty="0">
              <a:effectLst/>
            </a:endParaRPr>
          </a:p>
          <a:p>
            <a:pPr rtl="0">
              <a:spcBef>
                <a:spcPts val="1200"/>
              </a:spcBef>
              <a:spcAft>
                <a:spcPts val="1200"/>
              </a:spcAft>
            </a:pPr>
            <a:endParaRPr lang="en-US" sz="1800" b="0" i="0" u="none" strike="noStrike" dirty="0">
              <a:solidFill>
                <a:srgbClr val="000000"/>
              </a:solidFill>
              <a:effectLst/>
              <a:latin typeface="Arial" panose="020B0604020202020204" pitchFamily="34" charset="0"/>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In order to both promote and explain Job Corps’ virtual enrollment options and the characteristics a potential student will need to be successful in a virtual learning environment, Job Corps has carefully crafted new messages that have been incorporated into a variety of marketing and communication tactics, including:</a:t>
            </a:r>
            <a:endParaRPr lang="en-US" b="0" dirty="0">
              <a:effectLst/>
            </a:endParaRPr>
          </a:p>
          <a:p>
            <a:pPr rtl="0" fontAlgn="base">
              <a:spcBef>
                <a:spcPts val="0"/>
              </a:spcBef>
              <a:spcAft>
                <a:spcPts val="0"/>
              </a:spcAft>
              <a:buFont typeface="Arial" panose="020B0604020202020204" pitchFamily="34" charset="0"/>
              <a:buChar char="•"/>
            </a:pPr>
            <a:r>
              <a:rPr lang="en-US" sz="1800" b="1" i="0" u="none" strike="noStrike" dirty="0">
                <a:solidFill>
                  <a:srgbClr val="000000"/>
                </a:solidFill>
                <a:effectLst/>
                <a:latin typeface="Arial" panose="020B0604020202020204" pitchFamily="34" charset="0"/>
              </a:rPr>
              <a:t>Updated FAQs</a:t>
            </a:r>
            <a:r>
              <a:rPr lang="en-US" sz="1800" b="0" i="0" u="none" strike="noStrike" dirty="0">
                <a:solidFill>
                  <a:srgbClr val="000000"/>
                </a:solidFill>
                <a:effectLst/>
                <a:latin typeface="Arial" panose="020B0604020202020204" pitchFamily="34" charset="0"/>
              </a:rPr>
              <a:t> on the </a:t>
            </a:r>
            <a:r>
              <a:rPr lang="en-US" sz="1800" b="0" i="0" u="sng" strike="noStrike" dirty="0">
                <a:solidFill>
                  <a:srgbClr val="1155CC"/>
                </a:solidFill>
                <a:effectLst/>
                <a:latin typeface="Arial" panose="020B0604020202020204" pitchFamily="34" charset="0"/>
                <a:hlinkClick r:id="rId3"/>
              </a:rPr>
              <a:t>Job Corps website</a:t>
            </a:r>
            <a:r>
              <a:rPr lang="en-US" sz="1800" b="0" i="0" u="none" strike="noStrike" dirty="0">
                <a:solidFill>
                  <a:srgbClr val="000000"/>
                </a:solidFill>
                <a:effectLst/>
                <a:latin typeface="Arial" panose="020B0604020202020204" pitchFamily="34" charset="0"/>
              </a:rPr>
              <a:t> and </a:t>
            </a:r>
            <a:r>
              <a:rPr lang="en-US" sz="1800" b="0" i="0" u="sng" strike="noStrike" dirty="0">
                <a:solidFill>
                  <a:srgbClr val="1155CC"/>
                </a:solidFill>
                <a:effectLst/>
                <a:latin typeface="Arial" panose="020B0604020202020204" pitchFamily="34" charset="0"/>
                <a:hlinkClick r:id="rId4"/>
              </a:rPr>
              <a:t>COVID webpage</a:t>
            </a:r>
            <a:r>
              <a:rPr lang="en-US" sz="1800" b="0" i="0" u="none" strike="noStrike" dirty="0">
                <a:solidFill>
                  <a:srgbClr val="000000"/>
                </a:solidFill>
                <a:effectLst/>
                <a:latin typeface="Arial" panose="020B0604020202020204" pitchFamily="34" charset="0"/>
              </a:rPr>
              <a:t> now address questions regarding virtual enrollment. </a:t>
            </a:r>
          </a:p>
          <a:p>
            <a:pPr rtl="0" fontAlgn="base">
              <a:spcBef>
                <a:spcPts val="0"/>
              </a:spcBef>
              <a:spcAft>
                <a:spcPts val="0"/>
              </a:spcAft>
              <a:buFont typeface="Arial" panose="020B0604020202020204" pitchFamily="34" charset="0"/>
              <a:buChar char="•"/>
            </a:pPr>
            <a:endParaRPr lang="en-US" sz="1800" b="1"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1" i="0" u="none" strike="noStrike" dirty="0">
                <a:solidFill>
                  <a:srgbClr val="000000"/>
                </a:solidFill>
                <a:effectLst/>
                <a:latin typeface="Arial" panose="020B0604020202020204" pitchFamily="34" charset="0"/>
              </a:rPr>
              <a:t>Digital Ads </a:t>
            </a:r>
            <a:r>
              <a:rPr lang="en-US" sz="1800" b="0" i="0" u="none" strike="noStrike" dirty="0">
                <a:solidFill>
                  <a:srgbClr val="000000"/>
                </a:solidFill>
                <a:effectLst/>
                <a:latin typeface="Arial" panose="020B0604020202020204" pitchFamily="34" charset="0"/>
              </a:rPr>
              <a:t>on Google, Facebook, and Instagram now highlight virtual enrollment opportunities and the benefits it offers students who need flexible options. </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Digital advertisements and social media posts direct users to the </a:t>
            </a:r>
            <a:r>
              <a:rPr lang="en-US" sz="1800" b="1" i="0" u="sng" strike="noStrike" dirty="0">
                <a:solidFill>
                  <a:srgbClr val="1155CC"/>
                </a:solidFill>
                <a:effectLst/>
                <a:latin typeface="Arial" panose="020B0604020202020204" pitchFamily="34" charset="0"/>
                <a:hlinkClick r:id="rId5"/>
              </a:rPr>
              <a:t>Virtual Enrollment webpage</a:t>
            </a:r>
            <a:r>
              <a:rPr lang="en-US" sz="1800" b="1" i="0" u="none" strike="noStrike" dirty="0">
                <a:solidFill>
                  <a:srgbClr val="000000"/>
                </a:solidFill>
                <a:effectLst/>
                <a:latin typeface="Arial" panose="020B0604020202020204" pitchFamily="34" charset="0"/>
              </a:rPr>
              <a:t>, </a:t>
            </a:r>
            <a:r>
              <a:rPr lang="en-US" sz="1800" b="0" i="0" u="none" strike="noStrike" dirty="0">
                <a:solidFill>
                  <a:srgbClr val="000000"/>
                </a:solidFill>
                <a:effectLst/>
                <a:latin typeface="Arial" panose="020B0604020202020204" pitchFamily="34" charset="0"/>
              </a:rPr>
              <a:t>which serves as </a:t>
            </a:r>
            <a:r>
              <a:rPr lang="en-US" sz="1800" b="0" i="0" u="none" strike="noStrike" dirty="0" err="1">
                <a:solidFill>
                  <a:srgbClr val="000000"/>
                </a:solidFill>
                <a:effectLst/>
                <a:latin typeface="Arial" panose="020B0604020202020204" pitchFamily="34" charset="0"/>
              </a:rPr>
              <a:t>homebase</a:t>
            </a:r>
            <a:r>
              <a:rPr lang="en-US" sz="1800" b="0" i="0" u="none" strike="noStrike" dirty="0">
                <a:solidFill>
                  <a:srgbClr val="000000"/>
                </a:solidFill>
                <a:effectLst/>
                <a:latin typeface="Arial" panose="020B0604020202020204" pitchFamily="34" charset="0"/>
              </a:rPr>
              <a:t> for all information regarding virtual enrollment. </a:t>
            </a:r>
          </a:p>
          <a:p>
            <a:pPr rtl="0" fontAlgn="base">
              <a:spcBef>
                <a:spcPts val="0"/>
              </a:spcBef>
              <a:spcAft>
                <a:spcPts val="0"/>
              </a:spcAft>
              <a:buFont typeface="Arial" panose="020B0604020202020204" pitchFamily="34" charset="0"/>
              <a:buChar char="•"/>
            </a:pPr>
            <a:endParaRPr lang="en-US" sz="1800" b="1"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1" i="0" u="none" strike="noStrike" dirty="0">
                <a:solidFill>
                  <a:srgbClr val="000000"/>
                </a:solidFill>
                <a:effectLst/>
                <a:latin typeface="Arial" panose="020B0604020202020204" pitchFamily="34" charset="0"/>
              </a:rPr>
              <a:t>Social Media posts </a:t>
            </a:r>
            <a:r>
              <a:rPr lang="en-US" sz="1800" b="0" i="0" u="none" strike="noStrike" dirty="0">
                <a:solidFill>
                  <a:srgbClr val="000000"/>
                </a:solidFill>
                <a:effectLst/>
                <a:latin typeface="Arial" panose="020B0604020202020204" pitchFamily="34" charset="0"/>
              </a:rPr>
              <a:t>on Facebook, Instagram, and Twitter now regularly share content about virtual enrollment and where students can learn more about their online options with Job Corps. </a:t>
            </a:r>
          </a:p>
          <a:p>
            <a:pPr rtl="0" fontAlgn="base">
              <a:spcBef>
                <a:spcPts val="0"/>
              </a:spcBef>
              <a:spcAft>
                <a:spcPts val="0"/>
              </a:spcAft>
              <a:buFont typeface="Arial" panose="020B0604020202020204" pitchFamily="34" charset="0"/>
              <a:buChar char="•"/>
            </a:pPr>
            <a:endParaRPr lang="en-US" sz="1800" b="1"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1" i="0" u="none" strike="noStrike" dirty="0">
                <a:solidFill>
                  <a:srgbClr val="000000"/>
                </a:solidFill>
                <a:effectLst/>
                <a:latin typeface="Arial" panose="020B0604020202020204" pitchFamily="34" charset="0"/>
              </a:rPr>
              <a:t>Text and Email Campaigns targeted at potential students</a:t>
            </a:r>
            <a:r>
              <a:rPr lang="en-US" sz="1800" b="0" i="0" u="none" strike="noStrike" dirty="0">
                <a:solidFill>
                  <a:srgbClr val="000000"/>
                </a:solidFill>
                <a:effectLst/>
                <a:latin typeface="Arial" panose="020B0604020202020204" pitchFamily="34" charset="0"/>
              </a:rPr>
              <a:t> include messages about virtual enrollment, answer questions about the program, and direct prospects to resources where they can obtain additional information. </a:t>
            </a:r>
          </a:p>
          <a:p>
            <a:pPr rtl="0" fontAlgn="base">
              <a:spcBef>
                <a:spcPts val="0"/>
              </a:spcBef>
              <a:spcAft>
                <a:spcPts val="0"/>
              </a:spcAft>
              <a:buFont typeface="Arial" panose="020B0604020202020204" pitchFamily="34" charset="0"/>
              <a:buChar char="•"/>
            </a:pPr>
            <a:endParaRPr lang="en-US" sz="1800" b="1"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1" i="0" u="none" strike="noStrike" dirty="0">
                <a:solidFill>
                  <a:srgbClr val="000000"/>
                </a:solidFill>
                <a:effectLst/>
                <a:latin typeface="Arial" panose="020B0604020202020204" pitchFamily="34" charset="0"/>
              </a:rPr>
              <a:t>Virtual Enrollment materials</a:t>
            </a:r>
            <a:r>
              <a:rPr lang="en-US" sz="1800" b="0" i="0" u="none" strike="noStrike" dirty="0">
                <a:solidFill>
                  <a:srgbClr val="000000"/>
                </a:solidFill>
                <a:effectLst/>
                <a:latin typeface="Arial" panose="020B0604020202020204" pitchFamily="34" charset="0"/>
              </a:rPr>
              <a:t> -- including two new fliers (one specifically for prospective females) and a postcard -- have been added to the Materials Marketplace and explain the benefits of virtual enrollment and what students can expect to learn online in their first 60 days. </a:t>
            </a:r>
          </a:p>
          <a:p>
            <a:pPr rtl="0" fontAlgn="base">
              <a:spcBef>
                <a:spcPts val="0"/>
              </a:spcBef>
              <a:spcAft>
                <a:spcPts val="0"/>
              </a:spcAft>
              <a:buFont typeface="Arial" panose="020B0604020202020204" pitchFamily="34" charset="0"/>
              <a:buChar char="•"/>
            </a:pPr>
            <a:endParaRPr lang="en-US" sz="1800" b="1"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800" b="1" i="0" u="none" strike="noStrike" dirty="0">
                <a:solidFill>
                  <a:srgbClr val="000000"/>
                </a:solidFill>
                <a:effectLst/>
                <a:latin typeface="Arial" panose="020B0604020202020204" pitchFamily="34" charset="0"/>
              </a:rPr>
              <a:t>Outreach to stakeholder audiences </a:t>
            </a:r>
            <a:r>
              <a:rPr lang="en-US" sz="1800" b="0" i="0" u="none" strike="noStrike" dirty="0">
                <a:solidFill>
                  <a:srgbClr val="000000"/>
                </a:solidFill>
                <a:effectLst/>
                <a:latin typeface="Arial" panose="020B0604020202020204" pitchFamily="34" charset="0"/>
              </a:rPr>
              <a:t>have been updated to address virtual enrollment, its benefits and what students can expect in an online learning program. </a:t>
            </a:r>
          </a:p>
          <a:p>
            <a:br>
              <a:rPr lang="en-US" b="0" dirty="0">
                <a:effectLst/>
              </a:rPr>
            </a:br>
            <a:endParaRPr lang="en-US" dirty="0"/>
          </a:p>
        </p:txBody>
      </p:sp>
      <p:sp>
        <p:nvSpPr>
          <p:cNvPr id="4" name="Slide Number Placeholder 3"/>
          <p:cNvSpPr>
            <a:spLocks noGrp="1"/>
          </p:cNvSpPr>
          <p:nvPr>
            <p:ph type="sldNum" sz="quarter" idx="5"/>
          </p:nvPr>
        </p:nvSpPr>
        <p:spPr/>
        <p:txBody>
          <a:bodyPr/>
          <a:lstStyle/>
          <a:p>
            <a:fld id="{83FB95D8-32F6-4251-B6DD-11C28173D8A4}" type="slidenum">
              <a:rPr lang="en-US" smtClean="0"/>
              <a:pPr/>
              <a:t>11</a:t>
            </a:fld>
            <a:endParaRPr lang="en-US"/>
          </a:p>
        </p:txBody>
      </p:sp>
    </p:spTree>
    <p:extLst>
      <p:ext uri="{BB962C8B-B14F-4D97-AF65-F5344CB8AC3E}">
        <p14:creationId xmlns:p14="http://schemas.microsoft.com/office/powerpoint/2010/main" val="3433119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 new COVID safety posters have just been added to the Materials Marketplace as well. This is a set of posters that focus on the W’s – Wash your hands, Wear a mask, and Watch you Distance. When you order these on the Marketplace you will receive a bundle of all three posters. </a:t>
            </a:r>
          </a:p>
          <a:p>
            <a:endParaRPr lang="en-US" dirty="0"/>
          </a:p>
          <a:p>
            <a:r>
              <a:rPr lang="en-US" dirty="0"/>
              <a:t>These are great to display on campus in common areas such as dorms, classrooms, cafeteria, etc. </a:t>
            </a:r>
          </a:p>
          <a:p>
            <a:endParaRPr lang="en-US" dirty="0"/>
          </a:p>
          <a:p>
            <a:r>
              <a:rPr lang="en-US" dirty="0"/>
              <a:t>These can be found in the Back to Job Corps section of the Marketplace – in the Back to Campus </a:t>
            </a:r>
            <a:r>
              <a:rPr lang="en-US"/>
              <a:t>Messages section. </a:t>
            </a:r>
            <a:endParaRPr lang="en-US" dirty="0"/>
          </a:p>
        </p:txBody>
      </p:sp>
      <p:sp>
        <p:nvSpPr>
          <p:cNvPr id="4" name="Slide Number Placeholder 3"/>
          <p:cNvSpPr>
            <a:spLocks noGrp="1"/>
          </p:cNvSpPr>
          <p:nvPr>
            <p:ph type="sldNum" sz="quarter" idx="5"/>
          </p:nvPr>
        </p:nvSpPr>
        <p:spPr/>
        <p:txBody>
          <a:bodyPr/>
          <a:lstStyle/>
          <a:p>
            <a:fld id="{83FB95D8-32F6-4251-B6DD-11C28173D8A4}" type="slidenum">
              <a:rPr lang="en-US" smtClean="0"/>
              <a:pPr/>
              <a:t>12</a:t>
            </a:fld>
            <a:endParaRPr lang="en-US"/>
          </a:p>
        </p:txBody>
      </p:sp>
    </p:spTree>
    <p:extLst>
      <p:ext uri="{BB962C8B-B14F-4D97-AF65-F5344CB8AC3E}">
        <p14:creationId xmlns:p14="http://schemas.microsoft.com/office/powerpoint/2010/main" val="2450317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25408F"/>
                </a:solidFill>
                <a:effectLst/>
                <a:latin typeface="Roboto" panose="020B0604020202020204" charset="0"/>
                <a:ea typeface="Roboto" panose="020B0604020202020204" charset="0"/>
              </a:rPr>
              <a:t>And speaking of posters, I hope everyone has had a chance to check out the Better Together materials that been added to the Materials Marketplace. The Better Together Initiative was created to help promote the importance of Job Corps new health safety protocols and why they are so important for the future success of the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25408F"/>
              </a:solidFill>
              <a:effectLst/>
              <a:latin typeface="Roboto" panose="020B0604020202020204" charset="0"/>
              <a:ea typeface="Roboto"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25408F"/>
                </a:solidFill>
                <a:effectLst/>
                <a:latin typeface="Roboto" panose="020B0604020202020204" charset="0"/>
                <a:ea typeface="Roboto" panose="020B0604020202020204" charset="0"/>
              </a:rPr>
              <a:t>There are several materials available on the Marketplace including posters, fliers, a palm card, pledge cards and several tips and resource guides. The descriptions of all these materials and how to use them will be covered in some upcoming training webinars. I’ve included the dates on the screen. You can register for them through JCDC, so be sure to be on the lookout for the weekly training email and sign up for one of these sessions n May.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25408F"/>
              </a:solidFill>
              <a:effectLst/>
              <a:latin typeface="Roboto" panose="020B0604020202020204" charset="0"/>
              <a:ea typeface="Roboto"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25408F"/>
                </a:solidFill>
                <a:effectLst/>
                <a:latin typeface="Roboto" panose="020B0604020202020204" charset="0"/>
                <a:ea typeface="Roboto" panose="020B0604020202020204" charset="0"/>
              </a:rPr>
              <a:t>And of course you can always contact us with questions as well. </a:t>
            </a:r>
          </a:p>
          <a:p>
            <a:endParaRPr lang="en-US" dirty="0"/>
          </a:p>
        </p:txBody>
      </p:sp>
      <p:sp>
        <p:nvSpPr>
          <p:cNvPr id="4" name="Slide Number Placeholder 3"/>
          <p:cNvSpPr>
            <a:spLocks noGrp="1"/>
          </p:cNvSpPr>
          <p:nvPr>
            <p:ph type="sldNum" sz="quarter" idx="5"/>
          </p:nvPr>
        </p:nvSpPr>
        <p:spPr/>
        <p:txBody>
          <a:bodyPr/>
          <a:lstStyle/>
          <a:p>
            <a:fld id="{83FB95D8-32F6-4251-B6DD-11C28173D8A4}" type="slidenum">
              <a:rPr lang="en-US" smtClean="0"/>
              <a:pPr/>
              <a:t>13</a:t>
            </a:fld>
            <a:endParaRPr lang="en-US"/>
          </a:p>
        </p:txBody>
      </p:sp>
    </p:spTree>
    <p:extLst>
      <p:ext uri="{BB962C8B-B14F-4D97-AF65-F5344CB8AC3E}">
        <p14:creationId xmlns:p14="http://schemas.microsoft.com/office/powerpoint/2010/main" val="2782459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All of the resources I’ve mentioned thus far – the webpage, the emails, updated landing pages, all of the social media assets, videos, and the COVID fact sheet – will be available in a new Back to Job Corps section on the Materials Marketplace.</a:t>
            </a:r>
          </a:p>
          <a:p>
            <a:pPr marL="0" marR="0" lvl="0" indent="0">
              <a:lnSpc>
                <a:spcPct val="107000"/>
              </a:lnSpc>
              <a:spcBef>
                <a:spcPts val="0"/>
              </a:spcBef>
              <a:spcAft>
                <a:spcPts val="0"/>
              </a:spcAft>
              <a:buFont typeface="Symbol" panose="05050102010706020507" pitchFamily="18" charset="2"/>
              <a:buNone/>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Once you visit the Materials Marketplace, the Back to Job Corps section is the first section on the left-hand side under Materials. There is also a banner on the homepage that takes you directly to the updated section. </a:t>
            </a:r>
            <a:endParaRPr lang="en-US" sz="12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 also wanted to point out that we made some slight adjustments to the landing pages that were created for each specific audience when Job Corps’ extended break began.</a:t>
            </a:r>
            <a:endParaRPr lang="en-US" sz="12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landing pages for current students, prospects, female prospects, parents and guardians, and influencers/stakeholders are still relevant for you all to be sending via emails and/or texts to connect with these audiences. Each landing page now has a link to the COVID-specific fact sheet that provides general information about the program’s new safety protocols to help keep everyone safe. </a:t>
            </a:r>
            <a:endParaRPr lang="en-US" sz="12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So make sure you continue to visit this section of the Materials Marketplace to check out all the new outreach tools we just went over, and then be sure to visit it each week to see what new content has been added so you can communicate with your prospects and current students on a regular basis about Job Corps’ operational status and how they can stay informed. </a:t>
            </a:r>
            <a:endParaRPr lang="en-US" sz="1200" dirty="0">
              <a:effectLst/>
              <a:latin typeface="Gill Sans MT" panose="020B0502020104020203"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3FB95D8-32F6-4251-B6DD-11C28173D8A4}" type="slidenum">
              <a:rPr lang="en-US" smtClean="0"/>
              <a:pPr/>
              <a:t>14</a:t>
            </a:fld>
            <a:endParaRPr lang="en-US"/>
          </a:p>
        </p:txBody>
      </p:sp>
    </p:spTree>
    <p:extLst>
      <p:ext uri="{BB962C8B-B14F-4D97-AF65-F5344CB8AC3E}">
        <p14:creationId xmlns:p14="http://schemas.microsoft.com/office/powerpoint/2010/main" val="2241416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If anyone here is relatively new to Job Corps and is wondering what the Materials Marketplace is, I want to take a quick minute to make sure you know about this website and how to access it because it’s the central location to download and order all the materials and resources we just discussed. </a:t>
            </a:r>
            <a:endParaRPr lang="en-US" sz="11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URL to the site is up on the screen, but the Materials Marketplace can be found at jcmarketplace.com. I encourage all staff to visit the site at least weekly. The Job Corps National Office covers the cost of producing, printing, and shipping all of the materials found on this site, so never worry about ordering too much or too little.  As you can see on the screen, there are several sections of the Marketplace.</a:t>
            </a:r>
            <a:endParaRPr lang="en-US" sz="11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For those of you who are new to using the site, we created a “Using This Site” feature, which will help you with navigating the site, ordering materials, and troubleshooting issues, should you have them during the checkout process.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Again, you can find this site at jcmarketplace.com. If you have questions about a specific material or need a bulk order of materials, you can also reach out to our team at jobcorpsmaterials@mpf.com.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3FB95D8-32F6-4251-B6DD-11C28173D8A4}" type="slidenum">
              <a:rPr lang="en-US" smtClean="0"/>
              <a:pPr/>
              <a:t>15</a:t>
            </a:fld>
            <a:endParaRPr lang="en-US"/>
          </a:p>
        </p:txBody>
      </p:sp>
    </p:spTree>
    <p:extLst>
      <p:ext uri="{BB962C8B-B14F-4D97-AF65-F5344CB8AC3E}">
        <p14:creationId xmlns:p14="http://schemas.microsoft.com/office/powerpoint/2010/main" val="3371864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Once you have received your materials, it is important to understand how best to use and distribute them. We know most of you are probably still working remotely; but if you are meeting with prospects in admissions offices with face coverings and practicing social distancing, we suggest using many of these materials in your outreach and recruitment efforts—and making sure your own offices are fully stocked with these materials so you can give them to prospects.</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And keep in mind that individuals are still going to doctor appointments, clinics, and even hair and nail salons, and these are great spaces </a:t>
            </a:r>
            <a:r>
              <a:rPr lang="en-US" sz="1800" kern="1200" dirty="0">
                <a:solidFill>
                  <a:srgbClr val="000000"/>
                </a:solidFill>
                <a:effectLst/>
                <a:latin typeface="Times New Roman" panose="02020603050405020304" pitchFamily="18" charset="0"/>
                <a:ea typeface="+mn-ea"/>
                <a:cs typeface="Times New Roman" panose="02020603050405020304" pitchFamily="18" charset="0"/>
              </a:rPr>
              <a:t>to display Job Corps materials, as people are often more likely to pick them up and engage with them while they are waiting.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800" kern="1200" dirty="0">
              <a:solidFill>
                <a:srgbClr val="000000"/>
              </a:solidFill>
              <a:effectLst/>
              <a:latin typeface="Times New Roman" panose="02020603050405020304" pitchFamily="18" charset="0"/>
              <a:ea typeface="+mn-ea"/>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kern="1200" dirty="0">
                <a:solidFill>
                  <a:srgbClr val="000000"/>
                </a:solidFill>
                <a:effectLst/>
                <a:latin typeface="Times New Roman" panose="02020603050405020304" pitchFamily="18" charset="0"/>
                <a:ea typeface="+mn-ea"/>
                <a:cs typeface="Times New Roman" panose="02020603050405020304" pitchFamily="18" charset="0"/>
              </a:rPr>
              <a:t>It is important to leave materials that are especially informative, like the recruitment brochure and flier, and to always include contact information for people to reach out. The recruitment brochure has a blank white box on the back where you can leave your contact information.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800" kern="1200" dirty="0">
              <a:solidFill>
                <a:srgbClr val="000000"/>
              </a:solidFill>
              <a:effectLst/>
              <a:latin typeface="Times New Roman" panose="02020603050405020304" pitchFamily="18" charset="0"/>
              <a:ea typeface="+mn-ea"/>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kern="1200" dirty="0">
                <a:solidFill>
                  <a:srgbClr val="000000"/>
                </a:solidFill>
                <a:effectLst/>
                <a:latin typeface="Times New Roman" panose="02020603050405020304" pitchFamily="18" charset="0"/>
                <a:ea typeface="+mn-ea"/>
                <a:cs typeface="Times New Roman" panose="02020603050405020304" pitchFamily="18" charset="0"/>
              </a:rPr>
              <a:t>Again, I know that this was probably a lot of repeat information for many of you, but we always want to make sure any new staff are aware of what’s available to them and to remind seasoned staff to keep checking the Marketplace on a regular basis for new materials and updates.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Admissions counselors are often a student’s first experience with Job Corps, so it is critical that you are prepared with the right information and materials.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3FB95D8-32F6-4251-B6DD-11C28173D8A4}" type="slidenum">
              <a:rPr lang="en-US" smtClean="0"/>
              <a:pPr/>
              <a:t>16</a:t>
            </a:fld>
            <a:endParaRPr lang="en-US"/>
          </a:p>
        </p:txBody>
      </p:sp>
    </p:spTree>
    <p:extLst>
      <p:ext uri="{BB962C8B-B14F-4D97-AF65-F5344CB8AC3E}">
        <p14:creationId xmlns:p14="http://schemas.microsoft.com/office/powerpoint/2010/main" val="2118775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I just want to quickly remind everyone that now is a great time to remind current and prospective students about the </a:t>
            </a:r>
            <a:r>
              <a:rPr lang="en-US" dirty="0" err="1"/>
              <a:t>MyPACE</a:t>
            </a:r>
            <a:r>
              <a:rPr lang="en-US" dirty="0"/>
              <a:t> program. </a:t>
            </a:r>
            <a:r>
              <a:rPr lang="en-US" dirty="0" err="1"/>
              <a:t>MyPACE</a:t>
            </a:r>
            <a:r>
              <a:rPr lang="en-US" dirty="0"/>
              <a:t> is such a great tool that students can be using either in distance learning or on campus to explore their career interests, track their career goals and progress, and develop their own comprehensive career plan. </a:t>
            </a:r>
          </a:p>
          <a:p>
            <a:endParaRPr lang="en-US" dirty="0"/>
          </a:p>
          <a:p>
            <a:r>
              <a:rPr lang="en-US" dirty="0"/>
              <a:t>There are frequent </a:t>
            </a:r>
            <a:r>
              <a:rPr lang="en-US" dirty="0" err="1"/>
              <a:t>MyPACE</a:t>
            </a:r>
            <a:r>
              <a:rPr lang="en-US" dirty="0"/>
              <a:t> trainings offered through JCDC, and there is a brochure, flier, and poster available for staff to use on the Materials Marketplace. </a:t>
            </a:r>
          </a:p>
        </p:txBody>
      </p:sp>
      <p:sp>
        <p:nvSpPr>
          <p:cNvPr id="4" name="Slide Number Placeholder 3"/>
          <p:cNvSpPr>
            <a:spLocks noGrp="1"/>
          </p:cNvSpPr>
          <p:nvPr>
            <p:ph type="sldNum" sz="quarter" idx="5"/>
          </p:nvPr>
        </p:nvSpPr>
        <p:spPr/>
        <p:txBody>
          <a:bodyPr/>
          <a:lstStyle/>
          <a:p>
            <a:fld id="{83FB95D8-32F6-4251-B6DD-11C28173D8A4}" type="slidenum">
              <a:rPr lang="en-US" smtClean="0"/>
              <a:pPr/>
              <a:t>17</a:t>
            </a:fld>
            <a:endParaRPr lang="en-US"/>
          </a:p>
        </p:txBody>
      </p:sp>
    </p:spTree>
    <p:extLst>
      <p:ext uri="{BB962C8B-B14F-4D97-AF65-F5344CB8AC3E}">
        <p14:creationId xmlns:p14="http://schemas.microsoft.com/office/powerpoint/2010/main" val="157103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I’m going to pause here. What questions do you have about the information we discussed today?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Is there anything we did not address in the chat box or that needs further clarification?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 know this has been a lot of information to take in, so don’t forget that this entire presentation is available on the Materials Marketplace under the Trainings tab. </a:t>
            </a:r>
            <a:endParaRPr lang="en-US" sz="1800" dirty="0"/>
          </a:p>
        </p:txBody>
      </p:sp>
      <p:sp>
        <p:nvSpPr>
          <p:cNvPr id="4" name="Slide Number Placeholder 3"/>
          <p:cNvSpPr>
            <a:spLocks noGrp="1"/>
          </p:cNvSpPr>
          <p:nvPr>
            <p:ph type="sldNum" sz="quarter" idx="5"/>
          </p:nvPr>
        </p:nvSpPr>
        <p:spPr/>
        <p:txBody>
          <a:bodyPr/>
          <a:lstStyle/>
          <a:p>
            <a:fld id="{83FB95D8-32F6-4251-B6DD-11C28173D8A4}" type="slidenum">
              <a:rPr lang="en-US" smtClean="0"/>
              <a:pPr/>
              <a:t>18</a:t>
            </a:fld>
            <a:endParaRPr lang="en-US"/>
          </a:p>
        </p:txBody>
      </p:sp>
    </p:spTree>
    <p:extLst>
      <p:ext uri="{BB962C8B-B14F-4D97-AF65-F5344CB8AC3E}">
        <p14:creationId xmlns:p14="http://schemas.microsoft.com/office/powerpoint/2010/main" val="3250281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If you have any questions, you can either call or e-mail us and we’d be happy to help you. Our phone number and e-mail address are on the screen.</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If there are no more questions, I will close by reminding everyone to check the weekly JCDC training e-mails to see all of the other training topics currently being offered and when. You can register through the JCDC.  Some of the upcoming trainings and dates are listed on this slide. </a:t>
            </a:r>
          </a:p>
          <a:p>
            <a:pPr marL="0" marR="0" lvl="0" indent="0">
              <a:lnSpc>
                <a:spcPct val="107000"/>
              </a:lnSpc>
              <a:spcBef>
                <a:spcPts val="0"/>
              </a:spcBef>
              <a:spcAft>
                <a:spcPts val="800"/>
              </a:spcAft>
              <a:buFont typeface="Symbol" panose="05050102010706020507" pitchFamily="18" charset="2"/>
              <a:buNone/>
            </a:pPr>
            <a:endParaRPr lang="en-US" sz="1800" kern="1200" dirty="0">
              <a:solidFill>
                <a:srgbClr val="000000"/>
              </a:solidFill>
              <a:effectLst/>
              <a:latin typeface="Times New Roman" panose="02020603050405020304" pitchFamily="18" charset="0"/>
              <a:ea typeface="+mn-ea"/>
              <a:cs typeface="Times New Roman" panose="02020603050405020304" pitchFamily="18" charset="0"/>
            </a:endParaRPr>
          </a:p>
          <a:p>
            <a:pPr marL="0" marR="0" lvl="0" indent="0">
              <a:lnSpc>
                <a:spcPct val="107000"/>
              </a:lnSpc>
              <a:spcBef>
                <a:spcPts val="0"/>
              </a:spcBef>
              <a:spcAft>
                <a:spcPts val="800"/>
              </a:spcAft>
              <a:buFont typeface="Symbol" panose="05050102010706020507" pitchFamily="18" charset="2"/>
              <a:buNone/>
            </a:pPr>
            <a:r>
              <a:rPr lang="en-US" sz="1800" kern="1200" dirty="0">
                <a:solidFill>
                  <a:srgbClr val="000000"/>
                </a:solidFill>
                <a:effectLst/>
                <a:latin typeface="Times New Roman" panose="02020603050405020304" pitchFamily="18" charset="0"/>
                <a:ea typeface="+mn-ea"/>
                <a:cs typeface="Times New Roman" panose="02020603050405020304" pitchFamily="18" charset="0"/>
              </a:rPr>
              <a:t>We do have a quick survey we just dropped into the chat box that we’d love for everyone to fill out. It takes about 5 minutes to complete.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will help us make sure our webinars are helpful, and we can incorporate suggestions into future ones. </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Symbol" panose="05050102010706020507" pitchFamily="18" charset="2"/>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With that, I want to thank you so much for joining me today. I’ll stick around for a few more minutes to make sure there aren’t any other questions, but if not, I hope you have a great day.</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3FB95D8-32F6-4251-B6DD-11C28173D8A4}" type="slidenum">
              <a:rPr lang="en-US" smtClean="0"/>
              <a:pPr/>
              <a:t>19</a:t>
            </a:fld>
            <a:endParaRPr lang="en-US"/>
          </a:p>
        </p:txBody>
      </p:sp>
    </p:spTree>
    <p:extLst>
      <p:ext uri="{BB962C8B-B14F-4D97-AF65-F5344CB8AC3E}">
        <p14:creationId xmlns:p14="http://schemas.microsoft.com/office/powerpoint/2010/main" val="2856843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r>
              <a:rPr lang="en-US" sz="1800" dirty="0">
                <a:effectLst/>
                <a:latin typeface="Times New Roman" panose="02020603050405020304" pitchFamily="18" charset="0"/>
                <a:ea typeface="Times New Roman" panose="02020603050405020304" pitchFamily="18" charset="0"/>
              </a:rPr>
              <a:t>Today, we’ll be discussing the materials and tools </a:t>
            </a:r>
            <a:r>
              <a:rPr lang="en-US" sz="1800" dirty="0">
                <a:solidFill>
                  <a:srgbClr val="FF0000"/>
                </a:solidFill>
                <a:effectLst/>
                <a:latin typeface="Times New Roman" panose="02020603050405020304" pitchFamily="18" charset="0"/>
                <a:ea typeface="Times New Roman" panose="02020603050405020304" pitchFamily="18" charset="0"/>
              </a:rPr>
              <a:t>available</a:t>
            </a:r>
            <a:r>
              <a:rPr lang="en-US" sz="1800" baseline="0" dirty="0">
                <a:solidFill>
                  <a:srgbClr val="FF0000"/>
                </a:solidFill>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to inform students of the status</a:t>
            </a:r>
            <a:r>
              <a:rPr lang="en-US" sz="1800" baseline="0" dirty="0">
                <a:effectLst/>
                <a:latin typeface="Times New Roman" panose="02020603050405020304" pitchFamily="18" charset="0"/>
                <a:ea typeface="Times New Roman" panose="02020603050405020304" pitchFamily="18" charset="0"/>
              </a:rPr>
              <a:t> of Job Corps centers as </a:t>
            </a:r>
            <a:r>
              <a:rPr lang="en-US" sz="1800" dirty="0">
                <a:effectLst/>
                <a:latin typeface="Times New Roman" panose="02020603050405020304" pitchFamily="18" charset="0"/>
                <a:ea typeface="Times New Roman" panose="02020603050405020304" pitchFamily="18" charset="0"/>
              </a:rPr>
              <a:t>the program continues to resume on-campus operations and welcome students back to centers in small groups and in phases. </a:t>
            </a:r>
          </a:p>
          <a:p>
            <a:pPr marL="0" marR="0" lvl="0" indent="0">
              <a:spcBef>
                <a:spcPts val="0"/>
              </a:spcBef>
              <a:spcAft>
                <a:spcPts val="0"/>
              </a:spcAft>
              <a:buFont typeface="Symbol" panose="05050102010706020507" pitchFamily="18" charset="2"/>
              <a:buNone/>
            </a:pPr>
            <a:endParaRPr lang="en-US" sz="1800" kern="1200" dirty="0">
              <a:solidFill>
                <a:srgbClr val="000000"/>
              </a:solidFill>
              <a:effectLst/>
              <a:latin typeface="Times New Roman" panose="02020603050405020304" pitchFamily="18" charset="0"/>
              <a:ea typeface="+mn-ea"/>
            </a:endParaRPr>
          </a:p>
          <a:p>
            <a:pPr marL="0" marR="0" lvl="0" indent="0">
              <a:spcBef>
                <a:spcPts val="0"/>
              </a:spcBef>
              <a:spcAft>
                <a:spcPts val="0"/>
              </a:spcAft>
              <a:buFont typeface="Symbol" panose="05050102010706020507" pitchFamily="18" charset="2"/>
              <a:buNone/>
            </a:pPr>
            <a:r>
              <a:rPr lang="en-US" sz="1800" kern="1200" dirty="0">
                <a:solidFill>
                  <a:srgbClr val="000000"/>
                </a:solidFill>
                <a:effectLst/>
                <a:latin typeface="Times New Roman" panose="02020603050405020304" pitchFamily="18" charset="0"/>
                <a:ea typeface="+mn-ea"/>
              </a:rPr>
              <a:t>First, I’d like to provide a big-picture overview of Job Corps’ communication and marketing strategies, and how the program will update different target audiences of the program’s operational schedule and its new health safety protocols.   </a:t>
            </a:r>
            <a:endParaRPr lang="en-US" sz="18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Font typeface="Symbol" panose="05050102010706020507" pitchFamily="18" charset="2"/>
              <a:buNone/>
            </a:pPr>
            <a:endParaRPr lang="en-US" sz="1800" kern="1200" dirty="0">
              <a:solidFill>
                <a:srgbClr val="000000"/>
              </a:solidFill>
              <a:effectLst/>
              <a:latin typeface="Times New Roman" panose="02020603050405020304" pitchFamily="18" charset="0"/>
              <a:ea typeface="+mn-ea"/>
            </a:endParaRPr>
          </a:p>
          <a:p>
            <a:pPr marL="0" marR="0" lvl="0" indent="0">
              <a:spcBef>
                <a:spcPts val="0"/>
              </a:spcBef>
              <a:spcAft>
                <a:spcPts val="0"/>
              </a:spcAft>
              <a:buFont typeface="Symbol" panose="05050102010706020507" pitchFamily="18" charset="2"/>
              <a:buNone/>
            </a:pPr>
            <a:r>
              <a:rPr lang="en-US" sz="1800" kern="1200" dirty="0">
                <a:solidFill>
                  <a:srgbClr val="000000"/>
                </a:solidFill>
                <a:effectLst/>
                <a:latin typeface="Times New Roman" panose="02020603050405020304" pitchFamily="18" charset="0"/>
                <a:ea typeface="+mn-ea"/>
              </a:rPr>
              <a:t>Then, I’ll outline key messages and resources available</a:t>
            </a:r>
            <a:r>
              <a:rPr lang="en-US" sz="1800" kern="1200" baseline="0" dirty="0">
                <a:solidFill>
                  <a:srgbClr val="000000"/>
                </a:solidFill>
                <a:effectLst/>
                <a:latin typeface="Times New Roman" panose="02020603050405020304" pitchFamily="18" charset="0"/>
                <a:ea typeface="+mn-ea"/>
              </a:rPr>
              <a:t> to communicate </a:t>
            </a:r>
            <a:r>
              <a:rPr lang="en-US" sz="1800" kern="1200" dirty="0">
                <a:solidFill>
                  <a:srgbClr val="000000"/>
                </a:solidFill>
                <a:effectLst/>
                <a:latin typeface="Times New Roman" panose="02020603050405020304" pitchFamily="18" charset="0"/>
                <a:ea typeface="+mn-ea"/>
              </a:rPr>
              <a:t>these messages over several different platforms to all of Job Corps’ target audiences.  </a:t>
            </a:r>
            <a:endParaRPr lang="en-US" sz="1800" dirty="0">
              <a:effectLst/>
              <a:latin typeface="Times New Roman" panose="02020603050405020304" pitchFamily="18" charset="0"/>
              <a:ea typeface="Times New Roman" panose="02020603050405020304" pitchFamily="18" charset="0"/>
            </a:endParaRPr>
          </a:p>
          <a:p>
            <a:pPr marL="0" marR="0" lvl="0" indent="0">
              <a:spcBef>
                <a:spcPts val="0"/>
              </a:spcBef>
              <a:spcAft>
                <a:spcPts val="0"/>
              </a:spcAft>
              <a:buFont typeface="Symbol" panose="05050102010706020507" pitchFamily="18" charset="2"/>
              <a:buNone/>
            </a:pPr>
            <a:endParaRPr lang="en-US" sz="1800" kern="1200" dirty="0">
              <a:solidFill>
                <a:srgbClr val="000000"/>
              </a:solidFill>
              <a:effectLst/>
              <a:latin typeface="Times New Roman" panose="02020603050405020304" pitchFamily="18" charset="0"/>
              <a:ea typeface="+mn-ea"/>
            </a:endParaRPr>
          </a:p>
          <a:p>
            <a:pPr marL="0" marR="0" lvl="0" indent="0">
              <a:spcBef>
                <a:spcPts val="0"/>
              </a:spcBef>
              <a:spcAft>
                <a:spcPts val="0"/>
              </a:spcAft>
              <a:buFont typeface="Symbol" panose="05050102010706020507" pitchFamily="18" charset="2"/>
              <a:buNone/>
            </a:pPr>
            <a:r>
              <a:rPr lang="en-US" sz="1800" kern="1200" dirty="0">
                <a:solidFill>
                  <a:srgbClr val="000000"/>
                </a:solidFill>
                <a:effectLst/>
                <a:latin typeface="Times New Roman" panose="02020603050405020304" pitchFamily="18" charset="0"/>
                <a:ea typeface="+mn-ea"/>
              </a:rPr>
              <a:t>And lastly, I’ll go over where all new materials and resources can be found on the Materials Marketplace. </a:t>
            </a:r>
            <a:r>
              <a:rPr lang="en-US" sz="1800" kern="1200" dirty="0">
                <a:solidFill>
                  <a:schemeClr val="tx1"/>
                </a:solidFill>
                <a:effectLst/>
                <a:latin typeface="Times New Roman" panose="02020603050405020304" pitchFamily="18" charset="0"/>
                <a:ea typeface="+mn-ea"/>
              </a:rPr>
              <a:t>I’ll </a:t>
            </a:r>
            <a:r>
              <a:rPr lang="en-US" sz="1800" kern="1200" dirty="0">
                <a:solidFill>
                  <a:srgbClr val="000000"/>
                </a:solidFill>
                <a:effectLst/>
                <a:latin typeface="Times New Roman" panose="02020603050405020304" pitchFamily="18" charset="0"/>
                <a:ea typeface="+mn-ea"/>
              </a:rPr>
              <a:t>discuss how to use these materials in your recruitment efforts and how to order or download the materials you might need.</a:t>
            </a:r>
            <a:endParaRPr lang="en-US" sz="1800" dirty="0">
              <a:effectLst/>
              <a:latin typeface="Times New Roman" panose="02020603050405020304" pitchFamily="18" charset="0"/>
              <a:ea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800" kern="1200" dirty="0">
              <a:solidFill>
                <a:srgbClr val="000000"/>
              </a:solidFill>
              <a:effectLst/>
              <a:latin typeface="Times New Roman" panose="02020603050405020304" pitchFamily="18" charset="0"/>
              <a:ea typeface="+mn-ea"/>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kern="1200" dirty="0">
                <a:solidFill>
                  <a:srgbClr val="000000"/>
                </a:solidFill>
                <a:effectLst/>
                <a:latin typeface="Times New Roman" panose="02020603050405020304" pitchFamily="18" charset="0"/>
                <a:ea typeface="+mn-ea"/>
                <a:cs typeface="Times New Roman" panose="02020603050405020304" pitchFamily="18" charset="0"/>
              </a:rPr>
              <a:t>We’ll be covering a lot of information today, but don’t worry. We will e-mail each of you link to this presentation. This presentation is being recorded, and the PowerPoint will also be available on the Job Corps Materials Marketplace under “Training,” so you can download or watch it for future reference at any time.</a:t>
            </a:r>
          </a:p>
          <a:p>
            <a:pPr marL="0" marR="0" lvl="0" indent="0">
              <a:lnSpc>
                <a:spcPct val="107000"/>
              </a:lnSpc>
              <a:spcBef>
                <a:spcPts val="0"/>
              </a:spcBef>
              <a:spcAft>
                <a:spcPts val="0"/>
              </a:spcAft>
              <a:buFont typeface="Symbol" panose="05050102010706020507" pitchFamily="18" charset="2"/>
              <a:buNone/>
            </a:pPr>
            <a:endParaRPr lang="en-US" sz="1800" kern="1200" dirty="0">
              <a:solidFill>
                <a:srgbClr val="000000"/>
              </a:solidFill>
              <a:effectLst/>
              <a:latin typeface="Times New Roman" panose="02020603050405020304" pitchFamily="18" charset="0"/>
              <a:ea typeface="+mn-ea"/>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kern="1200" dirty="0">
                <a:solidFill>
                  <a:srgbClr val="000000"/>
                </a:solidFill>
                <a:effectLst/>
                <a:latin typeface="Times New Roman" panose="02020603050405020304" pitchFamily="18" charset="0"/>
                <a:ea typeface="+mn-ea"/>
                <a:cs typeface="Times New Roman" panose="02020603050405020304" pitchFamily="18" charset="0"/>
              </a:rPr>
              <a:t>So let’s get started…</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3FB95D8-32F6-4251-B6DD-11C28173D8A4}" type="slidenum">
              <a:rPr lang="en-US" smtClean="0"/>
              <a:pPr/>
              <a:t>2</a:t>
            </a:fld>
            <a:endParaRPr lang="en-US"/>
          </a:p>
        </p:txBody>
      </p:sp>
    </p:spTree>
    <p:extLst>
      <p:ext uri="{BB962C8B-B14F-4D97-AF65-F5344CB8AC3E}">
        <p14:creationId xmlns:p14="http://schemas.microsoft.com/office/powerpoint/2010/main" val="774453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Job Corps’ communications plan for phased resumption of on-campus</a:t>
            </a:r>
            <a:r>
              <a:rPr lang="en-US" sz="1800" baseline="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operations focuses on three main messages:</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The first message is that Job Corps has resumed on-campus operations and is welcoming students back to centers in small groups and in phases.</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order for students to continue to return to</a:t>
            </a:r>
            <a:r>
              <a:rPr lang="en-US" sz="1800" baseline="0" dirty="0">
                <a:effectLst/>
                <a:latin typeface="Times New Roman" panose="02020603050405020304" pitchFamily="18" charset="0"/>
                <a:ea typeface="Calibri" panose="020F0502020204030204" pitchFamily="34" charset="0"/>
                <a:cs typeface="Times New Roman" panose="02020603050405020304" pitchFamily="18" charset="0"/>
              </a:rPr>
              <a:t> campus,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centers are implementing new health safety protocols to ensure the health and safety of its students and staff. </a:t>
            </a:r>
          </a:p>
          <a:p>
            <a:pPr marL="342900" marR="0" lvl="0" indent="-342900">
              <a:lnSpc>
                <a:spcPct val="107000"/>
              </a:lnSpc>
              <a:spcBef>
                <a:spcPts val="0"/>
              </a:spcBef>
              <a:spcAft>
                <a:spcPts val="0"/>
              </a:spcAft>
              <a:buFont typeface="+mj-lt"/>
              <a:buAutoNum type="arabicPeriod"/>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The second message is that </a:t>
            </a:r>
            <a:r>
              <a:rPr lang="en-US" sz="1800" b="1" i="0" u="none" strike="noStrike" baseline="0" dirty="0">
                <a:solidFill>
                  <a:srgbClr val="221E1F"/>
                </a:solidFill>
                <a:effectLst/>
                <a:latin typeface="Muli"/>
                <a:ea typeface="Calibri" panose="020F0502020204030204" pitchFamily="34" charset="0"/>
                <a:cs typeface="Times New Roman" panose="02020603050405020304" pitchFamily="18" charset="0"/>
              </a:rPr>
              <a:t>Job Corps is</a:t>
            </a:r>
            <a:r>
              <a:rPr lang="en-US" sz="1800" b="1" i="0" u="none" strike="noStrike" baseline="0" dirty="0">
                <a:solidFill>
                  <a:srgbClr val="221E1F"/>
                </a:solidFill>
                <a:latin typeface="Muli"/>
              </a:rPr>
              <a:t> closely monitoring health and safety recommendations to determine which center locations are safe to resume operations. </a:t>
            </a:r>
            <a:br>
              <a:rPr lang="en-US" sz="1800" b="0" i="0" u="none" strike="noStrike" baseline="0" dirty="0">
                <a:solidFill>
                  <a:srgbClr val="221E1F"/>
                </a:solidFill>
                <a:latin typeface="Muli"/>
              </a:rPr>
            </a:br>
            <a:r>
              <a:rPr lang="en-US" sz="1800" b="0" i="0" u="none" strike="noStrike" baseline="0" dirty="0">
                <a:solidFill>
                  <a:srgbClr val="221E1F"/>
                </a:solidFill>
                <a:latin typeface="Muli"/>
              </a:rPr>
              <a:t>The program is actively working directly with centers on plans for resuming classes on campus that include pre-admission health screens and COVID testing, new guidelines for social distancing and protective face coverings, and additional safety precautions in classrooms, dorms, recreational facilities, the cafeteria, and other spaces you use on campus.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mj-lt"/>
              <a:buAutoNum type="arabicPeriod"/>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The third message focuses on what will be expected of students when they arrive on campus, and how they can help keep their campuses safe and healthy for everyone.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includes mandatory face coverings, frequent hand washing, social distancing, and complying with all testing and health screening practices on center.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Symbol" panose="05050102010706020507" pitchFamily="18" charset="2"/>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Symbol" panose="05050102010706020507" pitchFamily="18" charset="2"/>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These main messages will now be in all Job Corps communications, including digital content, e-mail and text campaigns, websites, materials, and social media posts.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3FB95D8-32F6-4251-B6DD-11C28173D8A4}" type="slidenum">
              <a:rPr lang="en-US" smtClean="0"/>
              <a:pPr/>
              <a:t>3</a:t>
            </a:fld>
            <a:endParaRPr lang="en-US"/>
          </a:p>
        </p:txBody>
      </p:sp>
    </p:spTree>
    <p:extLst>
      <p:ext uri="{BB962C8B-B14F-4D97-AF65-F5344CB8AC3E}">
        <p14:creationId xmlns:p14="http://schemas.microsoft.com/office/powerpoint/2010/main" val="2852559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And these key messages will be communicated to Job Corps’ target audiences, including current students, prospects, stakeholders, and the general public through several different tactics:</a:t>
            </a:r>
          </a:p>
          <a:p>
            <a:pPr marL="0" marR="0" lvl="0" indent="0">
              <a:lnSpc>
                <a:spcPct val="107000"/>
              </a:lnSpc>
              <a:spcBef>
                <a:spcPts val="0"/>
              </a:spcBef>
              <a:spcAft>
                <a:spcPts val="0"/>
              </a:spcAft>
              <a:buFont typeface="Symbol" panose="05050102010706020507" pitchFamily="18" charset="2"/>
              <a:buNone/>
            </a:pP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200" b="0" i="0" u="none" strike="noStrike" dirty="0">
                <a:solidFill>
                  <a:srgbClr val="000000"/>
                </a:solidFill>
                <a:effectLst/>
                <a:latin typeface="Gill Sans"/>
              </a:rPr>
              <a:t>A new webpage features which centers </a:t>
            </a:r>
            <a:r>
              <a:rPr lang="en-US" sz="1200" b="0" i="0" u="none" strike="noStrike" dirty="0">
                <a:solidFill>
                  <a:srgbClr val="FF0000"/>
                </a:solidFill>
                <a:effectLst/>
                <a:latin typeface="Gill Sans"/>
              </a:rPr>
              <a:t>have</a:t>
            </a:r>
            <a:r>
              <a:rPr lang="en-US" sz="1200" b="0" i="0" u="none" strike="noStrike" baseline="0" dirty="0">
                <a:solidFill>
                  <a:srgbClr val="FF0000"/>
                </a:solidFill>
                <a:effectLst/>
                <a:latin typeface="Gill Sans"/>
              </a:rPr>
              <a:t> resumed on-campus operations</a:t>
            </a:r>
            <a:r>
              <a:rPr lang="en-US" sz="1200" b="0" i="0" u="none" strike="noStrike" dirty="0">
                <a:solidFill>
                  <a:srgbClr val="000000"/>
                </a:solidFill>
                <a:effectLst/>
                <a:latin typeface="Gill Sans"/>
              </a:rPr>
              <a:t>, outlines new health safety protocols, and offers COVID-related frequently asked questions. The site URL will be on all digital content, jobcorps.gov, and social media posts, and added to several recruitment materials. It’s important to note that MP&amp;F is working closely with the National Office to keep the site updated in terms of which centers have resumed operations, which centers have resumed operations but temporarily paused welcoming students back, and which centers are expected to resume operations soon. </a:t>
            </a:r>
          </a:p>
          <a:p>
            <a:pPr marL="0" marR="0" lvl="0" indent="0">
              <a:lnSpc>
                <a:spcPct val="107000"/>
              </a:lnSpc>
              <a:spcBef>
                <a:spcPts val="0"/>
              </a:spcBef>
              <a:spcAft>
                <a:spcPts val="0"/>
              </a:spcAft>
              <a:buFont typeface="Arial" panose="020B0604020202020204" pitchFamily="34" charset="0"/>
              <a:buNone/>
            </a:pPr>
            <a:endParaRPr lang="en-US" sz="1200" b="0" i="0" u="none" strike="noStrike" dirty="0">
              <a:solidFill>
                <a:srgbClr val="000000"/>
              </a:solidFill>
              <a:effectLst/>
              <a:latin typeface="Gill Sans"/>
            </a:endParaRPr>
          </a:p>
          <a:p>
            <a:pPr marL="285750" marR="0" lvl="0" indent="-285750">
              <a:lnSpc>
                <a:spcPct val="107000"/>
              </a:lnSpc>
              <a:spcBef>
                <a:spcPts val="0"/>
              </a:spcBef>
              <a:spcAft>
                <a:spcPts val="0"/>
              </a:spcAft>
              <a:buFont typeface="Arial" panose="020B0604020202020204" pitchFamily="34" charset="0"/>
              <a:buChar char="•"/>
            </a:pPr>
            <a:r>
              <a:rPr lang="en-US" sz="1200" b="0" i="0" u="none" strike="noStrike" dirty="0">
                <a:solidFill>
                  <a:srgbClr val="000000"/>
                </a:solidFill>
                <a:effectLst/>
                <a:latin typeface="Gill Sans"/>
              </a:rPr>
              <a:t>There are also e-mails and text campaigns for current students and prospects to support enrollment.</a:t>
            </a:r>
          </a:p>
          <a:p>
            <a:pPr marL="0" marR="0" lvl="0" indent="0">
              <a:lnSpc>
                <a:spcPct val="107000"/>
              </a:lnSpc>
              <a:spcBef>
                <a:spcPts val="0"/>
              </a:spcBef>
              <a:spcAft>
                <a:spcPts val="0"/>
              </a:spcAft>
              <a:buFont typeface="Arial" panose="020B0604020202020204" pitchFamily="34" charset="0"/>
              <a:buNone/>
            </a:pPr>
            <a:endParaRPr lang="en-US" sz="1200" b="0" i="0" u="none" strike="noStrike" dirty="0">
              <a:solidFill>
                <a:srgbClr val="000000"/>
              </a:solidFill>
              <a:effectLst/>
              <a:latin typeface="Gill Sans"/>
            </a:endParaRPr>
          </a:p>
          <a:p>
            <a:pPr marL="285750" marR="0" lvl="0" indent="-285750">
              <a:lnSpc>
                <a:spcPct val="107000"/>
              </a:lnSpc>
              <a:spcBef>
                <a:spcPts val="0"/>
              </a:spcBef>
              <a:spcAft>
                <a:spcPts val="0"/>
              </a:spcAft>
              <a:buFont typeface="Arial" panose="020B0604020202020204" pitchFamily="34" charset="0"/>
              <a:buChar char="•"/>
            </a:pPr>
            <a:r>
              <a:rPr lang="en-US" sz="1200" b="0" i="0" u="none" strike="noStrike" dirty="0">
                <a:solidFill>
                  <a:srgbClr val="000000"/>
                </a:solidFill>
                <a:effectLst/>
                <a:latin typeface="Gill Sans"/>
              </a:rPr>
              <a:t>Geotargeted social media posts on Facebook, Instagram, Twitter, and YouTube will help support OBS and share information in real time with Job Corps audiences.</a:t>
            </a:r>
          </a:p>
          <a:p>
            <a:pPr marL="0" marR="0" lvl="0" indent="0">
              <a:lnSpc>
                <a:spcPct val="107000"/>
              </a:lnSpc>
              <a:spcBef>
                <a:spcPts val="0"/>
              </a:spcBef>
              <a:spcAft>
                <a:spcPts val="0"/>
              </a:spcAft>
              <a:buFont typeface="Arial" panose="020B0604020202020204" pitchFamily="34" charset="0"/>
              <a:buNone/>
            </a:pPr>
            <a:endParaRPr lang="en-US" sz="1200" b="0" i="0" u="none" strike="noStrike" dirty="0">
              <a:solidFill>
                <a:srgbClr val="000000"/>
              </a:solidFill>
              <a:effectLst/>
              <a:latin typeface="Gill Sans"/>
            </a:endParaRPr>
          </a:p>
          <a:p>
            <a:pPr marL="285750" marR="0" lvl="0" indent="-285750">
              <a:lnSpc>
                <a:spcPct val="107000"/>
              </a:lnSpc>
              <a:spcBef>
                <a:spcPts val="0"/>
              </a:spcBef>
              <a:spcAft>
                <a:spcPts val="0"/>
              </a:spcAft>
              <a:buFont typeface="Arial" panose="020B0604020202020204" pitchFamily="34" charset="0"/>
              <a:buChar char="•"/>
            </a:pPr>
            <a:r>
              <a:rPr lang="en-US" sz="1200" b="0" i="0" u="none" strike="noStrike" dirty="0">
                <a:solidFill>
                  <a:srgbClr val="000000"/>
                </a:solidFill>
                <a:effectLst/>
                <a:latin typeface="Gill Sans"/>
              </a:rPr>
              <a:t>A series of informational e-mails from Job Corps’ National Office will be shared with current students regarding the program’s operational status and other important announcements and words of encouragement.</a:t>
            </a:r>
          </a:p>
          <a:p>
            <a:pPr marL="0" marR="0" lvl="0" indent="0">
              <a:lnSpc>
                <a:spcPct val="107000"/>
              </a:lnSpc>
              <a:spcBef>
                <a:spcPts val="0"/>
              </a:spcBef>
              <a:spcAft>
                <a:spcPts val="0"/>
              </a:spcAft>
              <a:buFont typeface="Arial" panose="020B0604020202020204" pitchFamily="34" charset="0"/>
              <a:buNone/>
            </a:pPr>
            <a:endParaRPr lang="en-US" sz="1200" b="0" i="0" u="none" strike="noStrike" dirty="0">
              <a:solidFill>
                <a:srgbClr val="000000"/>
              </a:solidFill>
              <a:effectLst/>
              <a:latin typeface="Gill Sans"/>
            </a:endParaRP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200" b="0" i="0" u="none" strike="noStrike" dirty="0">
                <a:solidFill>
                  <a:srgbClr val="000000"/>
                </a:solidFill>
                <a:effectLst/>
                <a:latin typeface="Gill Sans"/>
              </a:rPr>
              <a:t>Different COVID-related informational videos are available that focus on what centers are doing to prepare for the return of students, what students can expect when they arrive on campus, why these rules are being implemented, and how they will help keep everyone safe on campus. These videos were unavailable for a short period of time, but we’ve recently finished updating the footage and they can now be accessed. </a:t>
            </a:r>
          </a:p>
          <a:p>
            <a:pPr marL="285750" marR="0" lvl="0" indent="-285750">
              <a:lnSpc>
                <a:spcPct val="107000"/>
              </a:lnSpc>
              <a:spcBef>
                <a:spcPts val="0"/>
              </a:spcBef>
              <a:spcAft>
                <a:spcPts val="0"/>
              </a:spcAft>
              <a:buFont typeface="Arial" panose="020B0604020202020204" pitchFamily="34" charset="0"/>
              <a:buChar char="•"/>
            </a:pPr>
            <a:endParaRPr lang="en-US" sz="1200" b="0" i="0" u="none" strike="noStrike" dirty="0">
              <a:solidFill>
                <a:srgbClr val="000000"/>
              </a:solidFill>
              <a:effectLst/>
              <a:latin typeface="Gill Sans"/>
            </a:endParaRPr>
          </a:p>
          <a:p>
            <a:pPr marL="285750" marR="0" lvl="0" indent="-285750">
              <a:lnSpc>
                <a:spcPct val="107000"/>
              </a:lnSpc>
              <a:spcBef>
                <a:spcPts val="0"/>
              </a:spcBef>
              <a:spcAft>
                <a:spcPts val="0"/>
              </a:spcAft>
              <a:buFont typeface="Arial" panose="020B0604020202020204" pitchFamily="34" charset="0"/>
              <a:buChar char="•"/>
            </a:pPr>
            <a:r>
              <a:rPr lang="en-US" sz="1200" b="0" i="0" u="none" strike="noStrike" dirty="0">
                <a:solidFill>
                  <a:srgbClr val="000000"/>
                </a:solidFill>
                <a:effectLst/>
                <a:latin typeface="Gill Sans"/>
              </a:rPr>
              <a:t>And lastly, language about Job Corps’ commitment to safety and the new microsite URL have been added to more than 100 marketing materials, including the center fliers.</a:t>
            </a:r>
          </a:p>
          <a:p>
            <a:pPr marL="285750" marR="0" lvl="0" indent="-285750">
              <a:lnSpc>
                <a:spcPct val="107000"/>
              </a:lnSpc>
              <a:spcBef>
                <a:spcPts val="0"/>
              </a:spcBef>
              <a:spcAft>
                <a:spcPts val="0"/>
              </a:spcAft>
              <a:buFont typeface="Arial" panose="020B0604020202020204" pitchFamily="34" charset="0"/>
              <a:buChar char="•"/>
            </a:pPr>
            <a:r>
              <a:rPr lang="en-US" sz="1200" b="0" i="0" u="none" strike="noStrike" dirty="0">
                <a:solidFill>
                  <a:srgbClr val="000000"/>
                </a:solidFill>
                <a:effectLst/>
                <a:latin typeface="Gill Sans"/>
              </a:rPr>
              <a:t>AND… we have just added three materials to the Materials Marketplace to help promote Job Corps recent announcement of offering virtual enrollment. We have developed two fliers and a post card that I’ll discuss in more detail in a few slides. </a:t>
            </a:r>
          </a:p>
          <a:p>
            <a:pPr marL="0" marR="0" lvl="0" indent="0">
              <a:lnSpc>
                <a:spcPct val="107000"/>
              </a:lnSpc>
              <a:spcBef>
                <a:spcPts val="0"/>
              </a:spcBef>
              <a:spcAft>
                <a:spcPts val="0"/>
              </a:spcAft>
              <a:buFont typeface="Arial" panose="020B0604020202020204" pitchFamily="34" charset="0"/>
              <a:buNone/>
            </a:pPr>
            <a:endParaRPr lang="en-US" sz="1200" b="0" i="0" u="none" strike="noStrike" dirty="0">
              <a:solidFill>
                <a:srgbClr val="000000"/>
              </a:solidFill>
              <a:effectLst/>
              <a:latin typeface="Gill Sans"/>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Arial" panose="020B0604020202020204" pitchFamily="34" charset="0"/>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 want to dig into each of these in a bit more detail.</a:t>
            </a:r>
            <a:endParaRPr lang="en-US" sz="1200" dirty="0">
              <a:effectLst/>
              <a:latin typeface="Gill Sans MT" panose="020B0502020104020203"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3FB95D8-32F6-4251-B6DD-11C28173D8A4}" type="slidenum">
              <a:rPr lang="en-US" smtClean="0"/>
              <a:pPr/>
              <a:t>4</a:t>
            </a:fld>
            <a:endParaRPr lang="en-US"/>
          </a:p>
        </p:txBody>
      </p:sp>
    </p:spTree>
    <p:extLst>
      <p:ext uri="{BB962C8B-B14F-4D97-AF65-F5344CB8AC3E}">
        <p14:creationId xmlns:p14="http://schemas.microsoft.com/office/powerpoint/2010/main" val="899072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Perhaps the most important resource available is the new COVID-specific webpage.</a:t>
            </a:r>
            <a:endParaRPr lang="en-US" sz="11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page serves as a hub for all information regarding which centers have resumed on-campus operations and the program’s new safety protocols.</a:t>
            </a:r>
            <a:endParaRPr lang="en-US" sz="11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It also</a:t>
            </a:r>
            <a:r>
              <a:rPr lang="en-US" sz="1200" baseline="0" dirty="0">
                <a:effectLst/>
                <a:latin typeface="Times New Roman" panose="02020603050405020304" pitchFamily="18" charset="0"/>
                <a:ea typeface="Calibri" panose="020F0502020204030204" pitchFamily="34" charset="0"/>
                <a:cs typeface="Times New Roman" panose="02020603050405020304" pitchFamily="18" charset="0"/>
              </a:rPr>
              <a:t> includes an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FAQ section that addresses topics of interest</a:t>
            </a:r>
            <a:r>
              <a:rPr lang="en-US" sz="1200" baseline="0" dirty="0">
                <a:effectLst/>
                <a:latin typeface="Times New Roman" panose="02020603050405020304" pitchFamily="18" charset="0"/>
                <a:ea typeface="Calibri" panose="020F0502020204030204" pitchFamily="34" charset="0"/>
                <a:cs typeface="Times New Roman" panose="02020603050405020304" pitchFamily="18" charset="0"/>
              </a:rPr>
              <a:t> to current students, potential students, and other external audiences.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It has also just recently been updated to include FAQs about Virtual Enrollment options. These FAQs are on the COVID page and also on Jobcorps.gov </a:t>
            </a:r>
            <a:endParaRPr lang="en-US" sz="11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And if you’re thinking, “Great, another website URL I need to remember.” Don’t. The URL has already been added to: </a:t>
            </a:r>
            <a:endParaRPr lang="en-US" sz="1100" dirty="0">
              <a:effectLst/>
              <a:latin typeface="Gill Sans MT" panose="020B0502020104020203"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jobcorps.gov site</a:t>
            </a:r>
            <a:endParaRPr lang="en-US" sz="1100" dirty="0">
              <a:effectLst/>
              <a:latin typeface="Gill Sans MT" panose="020B0502020104020203"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remote recruitment, audience-specific landing pages that have been available on the Materials Marketplace</a:t>
            </a: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All ad-related landing pages for prospects</a:t>
            </a: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All posts on Job Corps’ national social media accounts</a:t>
            </a:r>
            <a:endParaRPr lang="en-US" sz="1100" dirty="0">
              <a:effectLst/>
              <a:latin typeface="Gill Sans MT" panose="020B0502020104020203"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Lead nurture e-mails and texts to both prospects and current students </a:t>
            </a: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And to more than 100 recruitment materials</a:t>
            </a:r>
            <a:endParaRPr lang="en-US" sz="1100" dirty="0">
              <a:effectLst/>
              <a:latin typeface="Gill Sans MT" panose="020B0502020104020203"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3FB95D8-32F6-4251-B6DD-11C28173D8A4}" type="slidenum">
              <a:rPr lang="en-US" smtClean="0"/>
              <a:pPr/>
              <a:t>5</a:t>
            </a:fld>
            <a:endParaRPr lang="en-US"/>
          </a:p>
        </p:txBody>
      </p:sp>
    </p:spTree>
    <p:extLst>
      <p:ext uri="{BB962C8B-B14F-4D97-AF65-F5344CB8AC3E}">
        <p14:creationId xmlns:p14="http://schemas.microsoft.com/office/powerpoint/2010/main" val="2562239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800" baseline="0" dirty="0">
                <a:effectLst/>
                <a:latin typeface="Times New Roman" panose="02020603050405020304" pitchFamily="18" charset="0"/>
                <a:ea typeface="Calibri" panose="020F0502020204030204" pitchFamily="34" charset="0"/>
                <a:cs typeface="Times New Roman" panose="02020603050405020304" pitchFamily="18" charset="0"/>
              </a:rPr>
              <a:t>Geo-targeted social media posts will also run on Facebook for centers that have resumed physical operations and continue to welcome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students back to campuses in small groups and in phases</a:t>
            </a:r>
            <a:r>
              <a:rPr lang="en-US" sz="1800" baseline="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If you’re not familiar with the term, a geo-targeted post just means the content is targeted to a specific geographic location. For example, if we were to run a targeted post for the Gary Job Corps Center, we would target the post only to the San Marcos and Austin, Texas, area. This way, only individuals living in these areas would see the post on Facebook.</a:t>
            </a: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Here are a couple examples of the messaging and imagery for these posts.</a:t>
            </a:r>
          </a:p>
        </p:txBody>
      </p:sp>
      <p:sp>
        <p:nvSpPr>
          <p:cNvPr id="4" name="Slide Number Placeholder 3"/>
          <p:cNvSpPr>
            <a:spLocks noGrp="1"/>
          </p:cNvSpPr>
          <p:nvPr>
            <p:ph type="sldNum" sz="quarter" idx="5"/>
          </p:nvPr>
        </p:nvSpPr>
        <p:spPr/>
        <p:txBody>
          <a:bodyPr/>
          <a:lstStyle/>
          <a:p>
            <a:fld id="{83FB95D8-32F6-4251-B6DD-11C28173D8A4}" type="slidenum">
              <a:rPr lang="en-US" smtClean="0"/>
              <a:pPr/>
              <a:t>6</a:t>
            </a:fld>
            <a:endParaRPr lang="en-US"/>
          </a:p>
        </p:txBody>
      </p:sp>
    </p:spTree>
    <p:extLst>
      <p:ext uri="{BB962C8B-B14F-4D97-AF65-F5344CB8AC3E}">
        <p14:creationId xmlns:p14="http://schemas.microsoft.com/office/powerpoint/2010/main" val="2572362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E-mails have been developed for both prospects and current students. What you see on the screen are messages for current students since the priority is getting them back on campuses first. </a:t>
            </a:r>
          </a:p>
          <a:p>
            <a:pPr marL="0" marR="0" lvl="0" indent="0">
              <a:lnSpc>
                <a:spcPct val="107000"/>
              </a:lnSpc>
              <a:spcBef>
                <a:spcPts val="0"/>
              </a:spcBef>
              <a:spcAft>
                <a:spcPts val="0"/>
              </a:spcAft>
              <a:buFont typeface="Symbol" panose="05050102010706020507" pitchFamily="18" charset="2"/>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We know that all of you are in frequent communication with your current students on a regular basis regarding your specific center plans, so these e-mails are just to supplement that communication and remind them about resources available to them whether they are on campus or at home participating in distance learning.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Please note that these e-mails will be distributed by MP&amp;F. The first e-mail will be sent to all current students. The second, third, and fourth e-mails will be sent to students at specific centers based on the resumption schedule. </a:t>
            </a:r>
          </a:p>
          <a:p>
            <a:pPr marL="0" marR="0" lvl="0" indent="0">
              <a:lnSpc>
                <a:spcPct val="107000"/>
              </a:lnSpc>
              <a:spcBef>
                <a:spcPts val="0"/>
              </a:spcBef>
              <a:spcAft>
                <a:spcPts val="0"/>
              </a:spcAft>
              <a:buFont typeface="Symbol" panose="05050102010706020507" pitchFamily="18" charset="2"/>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e-mails contain broad information about the different resources available to learn more about Job Corps safety protocols such as the COVID webpage, plus the videos and social media content available to them. They also give an overview of what students can expect when they arrive on campus. </a:t>
            </a:r>
          </a:p>
          <a:p>
            <a:pPr marL="0" marR="0" lvl="0" indent="0">
              <a:lnSpc>
                <a:spcPct val="107000"/>
              </a:lnSpc>
              <a:spcBef>
                <a:spcPts val="0"/>
              </a:spcBef>
              <a:spcAft>
                <a:spcPts val="0"/>
              </a:spcAft>
              <a:buFont typeface="Symbol" panose="05050102010706020507" pitchFamily="18" charset="2"/>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And like I said earlier, we know that all of you are already in frequent communications with your current students regarding your specific center plans. The point of these e-mails is to simply offer additional message touch points with the students while they are waiting to get back on campus.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3FB95D8-32F6-4251-B6DD-11C28173D8A4}" type="slidenum">
              <a:rPr lang="en-US" smtClean="0"/>
              <a:pPr/>
              <a:t>7</a:t>
            </a:fld>
            <a:endParaRPr lang="en-US"/>
          </a:p>
        </p:txBody>
      </p:sp>
    </p:spTree>
    <p:extLst>
      <p:ext uri="{BB962C8B-B14F-4D97-AF65-F5344CB8AC3E}">
        <p14:creationId xmlns:p14="http://schemas.microsoft.com/office/powerpoint/2010/main" val="3835201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We have also implemented opt-in text message campaigns for both current students and prospects to receive updates about  Job Corps’ operational status. Examples of these texts are on the screen.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Links where current students can opt in to receive these texts updates will be available on various digital resources, including the jobcorps.gov site and the new COVID web page. All they need</a:t>
            </a:r>
            <a:r>
              <a:rPr lang="en-US" sz="1800" baseline="0" dirty="0">
                <a:effectLst/>
                <a:latin typeface="Times New Roman" panose="02020603050405020304" pitchFamily="18" charset="0"/>
                <a:ea typeface="Calibri" panose="020F0502020204030204" pitchFamily="34" charset="0"/>
                <a:cs typeface="Times New Roman" panose="02020603050405020304" pitchFamily="18" charset="0"/>
              </a:rPr>
              <a:t> to do is text “UPDATES” to a five-digit short code. </a:t>
            </a:r>
          </a:p>
          <a:p>
            <a:pPr marL="0" marR="0" lvl="0" indent="0">
              <a:lnSpc>
                <a:spcPct val="107000"/>
              </a:lnSpc>
              <a:spcBef>
                <a:spcPts val="0"/>
              </a:spcBef>
              <a:spcAft>
                <a:spcPts val="0"/>
              </a:spcAft>
              <a:buFont typeface="Symbol" panose="05050102010706020507" pitchFamily="18" charset="2"/>
              <a:buNone/>
            </a:pPr>
            <a:endParaRPr lang="en-US" sz="1800" baseline="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baseline="0" dirty="0">
                <a:effectLst/>
                <a:latin typeface="Times New Roman" panose="02020603050405020304" pitchFamily="18" charset="0"/>
                <a:ea typeface="Calibri" panose="020F0502020204030204" pitchFamily="34" charset="0"/>
                <a:cs typeface="Times New Roman" panose="02020603050405020304" pitchFamily="18" charset="0"/>
              </a:rPr>
              <a:t>Once they do so, they’ll receive updates on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how and when Job Corps will welcome students back, what safety procedures and</a:t>
            </a:r>
            <a:r>
              <a:rPr lang="en-US" sz="1800" baseline="0" dirty="0">
                <a:effectLst/>
                <a:latin typeface="Times New Roman" panose="02020603050405020304" pitchFamily="18" charset="0"/>
                <a:ea typeface="Calibri" panose="020F0502020204030204" pitchFamily="34" charset="0"/>
                <a:cs typeface="Times New Roman" panose="02020603050405020304" pitchFamily="18" charset="0"/>
              </a:rPr>
              <a:t> protocols the program has put in place, ho</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 they can stay connected through the student Facebook page, and more.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Prospects can also opt in from various digital resources like the jobcorps.gov site, national ad landing pages, and geo-targeted ads.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Once a current student or prospect opts in, they will receive an immediate text with information about Job Corps’ operational schedule and then start receiving a series of seven text messages with information about the program’s policies and procedures, how Job Corps is welcoming students back in phases, and more information on training programs and distance learning options.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3FB95D8-32F6-4251-B6DD-11C28173D8A4}" type="slidenum">
              <a:rPr lang="en-US" smtClean="0"/>
              <a:pPr/>
              <a:t>8</a:t>
            </a:fld>
            <a:endParaRPr lang="en-US"/>
          </a:p>
        </p:txBody>
      </p:sp>
    </p:spTree>
    <p:extLst>
      <p:ext uri="{BB962C8B-B14F-4D97-AF65-F5344CB8AC3E}">
        <p14:creationId xmlns:p14="http://schemas.microsoft.com/office/powerpoint/2010/main" val="2747915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We’ll also be using social media to communicate about Job Corps’ future plans.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Here are some </a:t>
            </a:r>
            <a:r>
              <a:rPr lang="en-US" sz="1800" baseline="0" dirty="0">
                <a:effectLst/>
                <a:latin typeface="Times New Roman" panose="02020603050405020304" pitchFamily="18" charset="0"/>
                <a:ea typeface="Calibri" panose="020F0502020204030204" pitchFamily="34" charset="0"/>
                <a:cs typeface="Times New Roman" panose="02020603050405020304" pitchFamily="18" charset="0"/>
              </a:rPr>
              <a:t>examples of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posts to the national pages.</a:t>
            </a:r>
          </a:p>
          <a:p>
            <a:pPr marL="0" marR="0" lvl="0" indent="0">
              <a:lnSpc>
                <a:spcPct val="107000"/>
              </a:lnSpc>
              <a:spcBef>
                <a:spcPts val="0"/>
              </a:spcBef>
              <a:spcAft>
                <a:spcPts val="0"/>
              </a:spcAft>
              <a:buFont typeface="Symbol" panose="05050102010706020507" pitchFamily="18" charset="2"/>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As Job Corps continues to welcome students back on centers in small groups, we have added several social media resources to help you keep this momentum going. Some of these include fun graphics that ask students to share what they’ve learned in their time away from campus, GIFs that represent how they are feeling about being able to go back to campus, prompts for students to share new life hacks, and more.   </a:t>
            </a:r>
          </a:p>
          <a:p>
            <a:pPr marL="0" marR="0" lvl="0" indent="0">
              <a:lnSpc>
                <a:spcPct val="107000"/>
              </a:lnSpc>
              <a:spcBef>
                <a:spcPts val="0"/>
              </a:spcBef>
              <a:spcAft>
                <a:spcPts val="0"/>
              </a:spcAft>
              <a:buFont typeface="Symbol" panose="05050102010706020507" pitchFamily="18" charset="2"/>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 mentioned videos earlier. A </a:t>
            </a:r>
            <a:r>
              <a:rPr lang="en-US" sz="1800" baseline="0" dirty="0">
                <a:effectLst/>
                <a:latin typeface="Times New Roman" panose="02020603050405020304" pitchFamily="18" charset="0"/>
                <a:ea typeface="Calibri" panose="020F0502020204030204" pitchFamily="34" charset="0"/>
                <a:cs typeface="Times New Roman" panose="02020603050405020304" pitchFamily="18" charset="0"/>
              </a:rPr>
              <a:t>series of updated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videos about Job Corps’ new health safety protocols have been created and will be shared on social media as well. The videos focus on 1) what centers are doing to prepare for the return of students, 2) what students can expect when they arrive on campus, and 3) why these new</a:t>
            </a:r>
            <a:r>
              <a:rPr lang="en-US" sz="1800" baseline="0" dirty="0">
                <a:effectLst/>
                <a:latin typeface="Times New Roman" panose="02020603050405020304" pitchFamily="18" charset="0"/>
                <a:ea typeface="Calibri" panose="020F0502020204030204" pitchFamily="34" charset="0"/>
                <a:cs typeface="Times New Roman" panose="02020603050405020304" pitchFamily="18" charset="0"/>
              </a:rPr>
              <a:t> rules are in place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and how they will help keep everyone safe on campus. </a:t>
            </a:r>
            <a:endParaRPr lang="en-US" sz="1800" dirty="0">
              <a:effectLst/>
              <a:latin typeface="Gill Sans MT" panose="020B0502020104020203"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And of course, if any of you have information or photos about 1) what it’s been like to have students back on campus, 2) what your centers are doing to keep your students entertained during quarantine, or even 3) how you are preparing to welcome students back, please send them to us at </a:t>
            </a:r>
            <a:r>
              <a:rPr lang="en-US" sz="1800" u="sng"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jcdigital@mpf.com</a:t>
            </a:r>
            <a:r>
              <a:rPr lang="en-US" sz="1800"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u="none" dirty="0">
              <a:solidFill>
                <a:schemeClr val="tx1"/>
              </a:solidFill>
              <a:effectLst/>
              <a:latin typeface="Gill Sans MT" panose="020B0502020104020203"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3FB95D8-32F6-4251-B6DD-11C28173D8A4}" type="slidenum">
              <a:rPr lang="en-US" smtClean="0"/>
              <a:pPr/>
              <a:t>9</a:t>
            </a:fld>
            <a:endParaRPr lang="en-US"/>
          </a:p>
        </p:txBody>
      </p:sp>
    </p:spTree>
    <p:extLst>
      <p:ext uri="{BB962C8B-B14F-4D97-AF65-F5344CB8AC3E}">
        <p14:creationId xmlns:p14="http://schemas.microsoft.com/office/powerpoint/2010/main" val="20684911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6479AB-C233-411B-A5E3-7BC4966E8A5C}" type="datetimeFigureOut">
              <a:rPr lang="en-US" smtClean="0"/>
              <a:pPr/>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8CBA6-6A9E-4C95-8616-2E467D3051D0}" type="slidenum">
              <a:rPr lang="en-US" smtClean="0"/>
              <a:pPr/>
              <a:t>‹#›</a:t>
            </a:fld>
            <a:endParaRPr lang="en-US"/>
          </a:p>
        </p:txBody>
      </p:sp>
      <p:pic>
        <p:nvPicPr>
          <p:cNvPr id="8" name="Picture 7">
            <a:extLst>
              <a:ext uri="{FF2B5EF4-FFF2-40B4-BE49-F238E27FC236}">
                <a16:creationId xmlns:a16="http://schemas.microsoft.com/office/drawing/2014/main" id="{527C2415-E118-FE4B-B334-792B5D547AE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60830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F05743D-16CF-A745-83E1-1CC1C4B366DE}"/>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D488CBA6-6A9E-4C95-8616-2E467D3051D0}" type="slidenum">
              <a:rPr lang="en-US" smtClean="0"/>
              <a:pPr/>
              <a:t>‹#›</a:t>
            </a:fld>
            <a:endParaRPr lang="en-US"/>
          </a:p>
        </p:txBody>
      </p:sp>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6479AB-C233-411B-A5E3-7BC4966E8A5C}" type="datetimeFigureOut">
              <a:rPr lang="en-US" smtClean="0"/>
              <a:pPr/>
              <a:t>4/21/2021</a:t>
            </a:fld>
            <a:endParaRPr lang="en-US"/>
          </a:p>
        </p:txBody>
      </p:sp>
      <p:sp>
        <p:nvSpPr>
          <p:cNvPr id="6" name="Footer Placeholder 5"/>
          <p:cNvSpPr>
            <a:spLocks noGrp="1"/>
          </p:cNvSpPr>
          <p:nvPr>
            <p:ph type="ftr" sz="quarter" idx="11"/>
          </p:nvPr>
        </p:nvSpPr>
        <p:spPr/>
        <p:txBody>
          <a:bodyPr/>
          <a:lstStyle/>
          <a:p>
            <a:endParaRPr lang="en-US"/>
          </a:p>
        </p:txBody>
      </p:sp>
      <p:pic>
        <p:nvPicPr>
          <p:cNvPr id="10" name="Picture 9">
            <a:extLst>
              <a:ext uri="{FF2B5EF4-FFF2-40B4-BE49-F238E27FC236}">
                <a16:creationId xmlns:a16="http://schemas.microsoft.com/office/drawing/2014/main" id="{C4C7884E-7F4C-A142-83EB-B304BA6529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3423113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36582D-E972-B745-914C-AC9AA129B935}"/>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6479AB-C233-411B-A5E3-7BC4966E8A5C}" type="datetimeFigureOut">
              <a:rPr lang="en-US" smtClean="0"/>
              <a:pPr/>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8CBA6-6A9E-4C95-8616-2E467D3051D0}" type="slidenum">
              <a:rPr lang="en-US" smtClean="0"/>
              <a:pPr/>
              <a:t>‹#›</a:t>
            </a:fld>
            <a:endParaRPr lang="en-US"/>
          </a:p>
        </p:txBody>
      </p:sp>
      <p:pic>
        <p:nvPicPr>
          <p:cNvPr id="8" name="Picture 7">
            <a:extLst>
              <a:ext uri="{FF2B5EF4-FFF2-40B4-BE49-F238E27FC236}">
                <a16:creationId xmlns:a16="http://schemas.microsoft.com/office/drawing/2014/main" id="{BB368720-8571-AA4A-85F8-DA0580CED3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2404318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6CCDA5-5571-DF4A-A68E-EFB49C301A17}"/>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6479AB-C233-411B-A5E3-7BC4966E8A5C}" type="datetimeFigureOut">
              <a:rPr lang="en-US" smtClean="0"/>
              <a:pPr/>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8CBA6-6A9E-4C95-8616-2E467D3051D0}" type="slidenum">
              <a:rPr lang="en-US" smtClean="0"/>
              <a:pPr/>
              <a:t>‹#›</a:t>
            </a:fld>
            <a:endParaRPr lang="en-US"/>
          </a:p>
        </p:txBody>
      </p:sp>
      <p:pic>
        <p:nvPicPr>
          <p:cNvPr id="8" name="Picture 7">
            <a:extLst>
              <a:ext uri="{FF2B5EF4-FFF2-40B4-BE49-F238E27FC236}">
                <a16:creationId xmlns:a16="http://schemas.microsoft.com/office/drawing/2014/main" id="{92874C1D-1BAA-434B-BA92-0848A8D1E8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2965209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748CD4-2EAC-DB42-8659-27359AE6E0B8}"/>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9C87BC4-E6F8-1143-AFCE-EFB2EFA5317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283247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9833DF-BB5A-4946-8C0C-2FD71464B70E}"/>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F1D49BA-C2AC-0342-B6E5-5B2D1994F98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148187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C49BDE-E7B2-274B-981F-3ECE8D7E15AA}"/>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D488CBA6-6A9E-4C95-8616-2E467D3051D0}"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DE6479AB-C233-411B-A5E3-7BC4966E8A5C}" type="datetimeFigureOut">
              <a:rPr lang="en-US" smtClean="0"/>
              <a:pPr/>
              <a:t>4/21/2021</a:t>
            </a:fld>
            <a:endParaRPr lang="en-US"/>
          </a:p>
        </p:txBody>
      </p:sp>
      <p:sp>
        <p:nvSpPr>
          <p:cNvPr id="2" name="Title 1"/>
          <p:cNvSpPr>
            <a:spLocks noGrp="1"/>
          </p:cNvSpPr>
          <p:nvPr>
            <p:ph type="title"/>
          </p:nvPr>
        </p:nvSpPr>
        <p:spPr/>
        <p:txBody>
          <a:bodyPr/>
          <a:lstStyle/>
          <a:p>
            <a:r>
              <a:rPr lang="en-US" dirty="0"/>
              <a:t>Click to edit Master title style</a:t>
            </a:r>
          </a:p>
        </p:txBody>
      </p:sp>
      <p:pic>
        <p:nvPicPr>
          <p:cNvPr id="9" name="Picture 8">
            <a:extLst>
              <a:ext uri="{FF2B5EF4-FFF2-40B4-BE49-F238E27FC236}">
                <a16:creationId xmlns:a16="http://schemas.microsoft.com/office/drawing/2014/main" id="{D0D7006E-2A4A-3745-8EAC-D216C9C294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1994775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C1DDEC-9161-534A-B683-8EE7BBE13278}"/>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6479AB-C233-411B-A5E3-7BC4966E8A5C}" type="datetimeFigureOut">
              <a:rPr lang="en-US" smtClean="0"/>
              <a:pPr/>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8CBA6-6A9E-4C95-8616-2E467D3051D0}" type="slidenum">
              <a:rPr lang="en-US" smtClean="0"/>
              <a:pPr/>
              <a:t>‹#›</a:t>
            </a:fld>
            <a:endParaRPr lang="en-US"/>
          </a:p>
        </p:txBody>
      </p:sp>
      <p:pic>
        <p:nvPicPr>
          <p:cNvPr id="8" name="Picture 7">
            <a:extLst>
              <a:ext uri="{FF2B5EF4-FFF2-40B4-BE49-F238E27FC236}">
                <a16:creationId xmlns:a16="http://schemas.microsoft.com/office/drawing/2014/main" id="{55C05780-7E01-1546-9AE3-978F0C8FF10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778805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31668D-9AC6-5E4E-B68E-7DB1F75FECCB}"/>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6479AB-C233-411B-A5E3-7BC4966E8A5C}" type="datetimeFigureOut">
              <a:rPr lang="en-US" smtClean="0"/>
              <a:pPr/>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88CBA6-6A9E-4C95-8616-2E467D3051D0}" type="slidenum">
              <a:rPr lang="en-US" smtClean="0"/>
              <a:pPr/>
              <a:t>‹#›</a:t>
            </a:fld>
            <a:endParaRPr lang="en-US"/>
          </a:p>
        </p:txBody>
      </p:sp>
      <p:pic>
        <p:nvPicPr>
          <p:cNvPr id="9" name="Picture 8">
            <a:extLst>
              <a:ext uri="{FF2B5EF4-FFF2-40B4-BE49-F238E27FC236}">
                <a16:creationId xmlns:a16="http://schemas.microsoft.com/office/drawing/2014/main" id="{FB1DEF8B-09A0-0A45-8917-001100E0D9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2678120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251812-6C6C-2845-8135-48BB66D66A19}"/>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6479AB-C233-411B-A5E3-7BC4966E8A5C}" type="datetimeFigureOut">
              <a:rPr lang="en-US" smtClean="0"/>
              <a:pPr/>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8CBA6-6A9E-4C95-8616-2E467D3051D0}" type="slidenum">
              <a:rPr lang="en-US" smtClean="0"/>
              <a:pPr/>
              <a:t>‹#›</a:t>
            </a:fld>
            <a:endParaRPr lang="en-US"/>
          </a:p>
        </p:txBody>
      </p:sp>
      <p:pic>
        <p:nvPicPr>
          <p:cNvPr id="9" name="Picture 8">
            <a:extLst>
              <a:ext uri="{FF2B5EF4-FFF2-40B4-BE49-F238E27FC236}">
                <a16:creationId xmlns:a16="http://schemas.microsoft.com/office/drawing/2014/main" id="{A1677C9C-C0DF-8E4A-ADF4-05F1E3A08E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1625984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D97D0ED-333A-0446-B77C-746CD1692562}"/>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6479AB-C233-411B-A5E3-7BC4966E8A5C}" type="datetimeFigureOut">
              <a:rPr lang="en-US" smtClean="0"/>
              <a:pPr/>
              <a:t>4/21/2021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88CBA6-6A9E-4C95-8616-2E467D3051D0}" type="slidenum">
              <a:rPr lang="en-US" smtClean="0"/>
              <a:pPr/>
              <a:t>‹#›</a:t>
            </a:fld>
            <a:endParaRPr lang="en-US"/>
          </a:p>
        </p:txBody>
      </p:sp>
      <p:pic>
        <p:nvPicPr>
          <p:cNvPr id="11" name="Picture 10">
            <a:extLst>
              <a:ext uri="{FF2B5EF4-FFF2-40B4-BE49-F238E27FC236}">
                <a16:creationId xmlns:a16="http://schemas.microsoft.com/office/drawing/2014/main" id="{925ABED6-EA40-FB4A-ADC7-E009CFEDC0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3561886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03EDD5-FA45-564B-B6B2-D5E76C3CA704}"/>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6479AB-C233-411B-A5E3-7BC4966E8A5C}" type="datetimeFigureOut">
              <a:rPr lang="en-US" smtClean="0"/>
              <a:pPr/>
              <a:t>4/21/2021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88CBA6-6A9E-4C95-8616-2E467D3051D0}" type="slidenum">
              <a:rPr lang="en-US" smtClean="0"/>
              <a:pPr/>
              <a:t>‹#›</a:t>
            </a:fld>
            <a:endParaRPr lang="en-US"/>
          </a:p>
        </p:txBody>
      </p:sp>
      <p:pic>
        <p:nvPicPr>
          <p:cNvPr id="7" name="Picture 6">
            <a:extLst>
              <a:ext uri="{FF2B5EF4-FFF2-40B4-BE49-F238E27FC236}">
                <a16:creationId xmlns:a16="http://schemas.microsoft.com/office/drawing/2014/main" id="{BC79E873-EFAB-114A-BB06-BE434B5C24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3419216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B501AA-11D1-144C-B772-E97D15A34E57}"/>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DE6479AB-C233-411B-A5E3-7BC4966E8A5C}" type="datetimeFigureOut">
              <a:rPr lang="en-US" smtClean="0"/>
              <a:pPr/>
              <a:t>4/21/2021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88CBA6-6A9E-4C95-8616-2E467D3051D0}" type="slidenum">
              <a:rPr lang="en-US" smtClean="0"/>
              <a:pPr/>
              <a:t>‹#›</a:t>
            </a:fld>
            <a:endParaRPr lang="en-US"/>
          </a:p>
        </p:txBody>
      </p:sp>
      <p:pic>
        <p:nvPicPr>
          <p:cNvPr id="6" name="Picture 5">
            <a:extLst>
              <a:ext uri="{FF2B5EF4-FFF2-40B4-BE49-F238E27FC236}">
                <a16:creationId xmlns:a16="http://schemas.microsoft.com/office/drawing/2014/main" id="{1E27CEA9-5323-2E41-B399-5BAAD73A2C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2178393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F1B0C91-D172-A34F-8BD9-065E2D72C902}"/>
              </a:ext>
            </a:extLst>
          </p:cNvPr>
          <p:cNvSpPr/>
          <p:nvPr userDrawn="1"/>
        </p:nvSpPr>
        <p:spPr>
          <a:xfrm>
            <a:off x="0" y="0"/>
            <a:ext cx="9144000" cy="6858000"/>
          </a:xfrm>
          <a:prstGeom prst="rect">
            <a:avLst/>
          </a:prstGeom>
          <a:solidFill>
            <a:srgbClr val="2440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6479AB-C233-411B-A5E3-7BC4966E8A5C}" type="datetimeFigureOut">
              <a:rPr lang="en-US" smtClean="0"/>
              <a:pPr/>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88CBA6-6A9E-4C95-8616-2E467D3051D0}" type="slidenum">
              <a:rPr lang="en-US" smtClean="0"/>
              <a:pPr/>
              <a:t>‹#›</a:t>
            </a:fld>
            <a:endParaRPr lang="en-US"/>
          </a:p>
        </p:txBody>
      </p:sp>
      <p:pic>
        <p:nvPicPr>
          <p:cNvPr id="9" name="Picture 8">
            <a:extLst>
              <a:ext uri="{FF2B5EF4-FFF2-40B4-BE49-F238E27FC236}">
                <a16:creationId xmlns:a16="http://schemas.microsoft.com/office/drawing/2014/main" id="{A4829B44-2AA8-8247-819A-C4C695F009F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9065" y="6091354"/>
            <a:ext cx="1993366" cy="630122"/>
          </a:xfrm>
          <a:prstGeom prst="rect">
            <a:avLst/>
          </a:prstGeom>
        </p:spPr>
      </p:pic>
    </p:spTree>
    <p:extLst>
      <p:ext uri="{BB962C8B-B14F-4D97-AF65-F5344CB8AC3E}">
        <p14:creationId xmlns:p14="http://schemas.microsoft.com/office/powerpoint/2010/main" val="2226574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6479AB-C233-411B-A5E3-7BC4966E8A5C}" type="datetimeFigureOut">
              <a:rPr lang="en-US" smtClean="0"/>
              <a:pPr/>
              <a:t>4/21/2021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88CBA6-6A9E-4C95-8616-2E467D3051D0}" type="slidenum">
              <a:rPr lang="en-US" smtClean="0"/>
              <a:pPr/>
              <a:t>‹#›</a:t>
            </a:fld>
            <a:endParaRPr lang="en-US"/>
          </a:p>
        </p:txBody>
      </p:sp>
    </p:spTree>
    <p:extLst>
      <p:ext uri="{BB962C8B-B14F-4D97-AF65-F5344CB8AC3E}">
        <p14:creationId xmlns:p14="http://schemas.microsoft.com/office/powerpoint/2010/main" val="3289367995"/>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743" r:id="rId13"/>
    <p:sldLayoutId id="2147483698" r:id="rId14"/>
  </p:sldLayoutIdLst>
  <p:txStyles>
    <p:titleStyle>
      <a:lvl1pPr algn="l" defTabSz="914400" rtl="0" eaLnBrk="1" latinLnBrk="0" hangingPunct="1">
        <a:lnSpc>
          <a:spcPct val="90000"/>
        </a:lnSpc>
        <a:spcBef>
          <a:spcPct val="0"/>
        </a:spcBef>
        <a:buNone/>
        <a:defRPr sz="4400" b="0" i="0" kern="1200">
          <a:solidFill>
            <a:schemeClr val="bg1"/>
          </a:solidFill>
          <a:latin typeface="Avenir Medium" charset="0"/>
          <a:ea typeface="Avenir Medium" charset="0"/>
          <a:cs typeface="Avenir Medium"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Book" charset="0"/>
          <a:ea typeface="Avenir Book" charset="0"/>
          <a:cs typeface="Avenir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Book" charset="0"/>
          <a:ea typeface="Avenir Book" charset="0"/>
          <a:cs typeface="Avenir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Book" charset="0"/>
          <a:ea typeface="Avenir Book" charset="0"/>
          <a:cs typeface="Avenir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5.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hyperlink" Target="https://f.hubspotusercontent00.net/hubfs/6515852/In-this-together.gif" TargetMode="Externa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7687" y="1888553"/>
            <a:ext cx="6425012" cy="1855559"/>
          </a:xfrm>
        </p:spPr>
        <p:txBody>
          <a:bodyPr>
            <a:normAutofit/>
          </a:bodyPr>
          <a:lstStyle/>
          <a:p>
            <a:pPr algn="l">
              <a:lnSpc>
                <a:spcPct val="100000"/>
              </a:lnSpc>
              <a:spcBef>
                <a:spcPts val="0"/>
              </a:spcBef>
            </a:pPr>
            <a:r>
              <a:rPr lang="en-US" sz="3200" b="1" cap="small" spc="50" dirty="0"/>
              <a:t>Back to Job Corps: Marketing Strategies for current and prospective students </a:t>
            </a:r>
            <a:endParaRPr lang="en-US" sz="3200" b="1" cap="small" spc="50" dirty="0">
              <a:solidFill>
                <a:schemeClr val="bg1"/>
              </a:solidFill>
            </a:endParaRPr>
          </a:p>
        </p:txBody>
      </p:sp>
    </p:spTree>
    <p:extLst>
      <p:ext uri="{BB962C8B-B14F-4D97-AF65-F5344CB8AC3E}">
        <p14:creationId xmlns:p14="http://schemas.microsoft.com/office/powerpoint/2010/main" val="2646834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135EB-0F9D-431F-92DE-A98E57CEA64D}"/>
              </a:ext>
            </a:extLst>
          </p:cNvPr>
          <p:cNvSpPr>
            <a:spLocks noGrp="1"/>
          </p:cNvSpPr>
          <p:nvPr>
            <p:ph type="title"/>
          </p:nvPr>
        </p:nvSpPr>
        <p:spPr>
          <a:xfrm>
            <a:off x="168965" y="224194"/>
            <a:ext cx="7886700" cy="1325563"/>
          </a:xfrm>
        </p:spPr>
        <p:txBody>
          <a:bodyPr/>
          <a:lstStyle/>
          <a:p>
            <a:r>
              <a:rPr lang="en-US" b="1" dirty="0"/>
              <a:t>Material Updates </a:t>
            </a:r>
          </a:p>
        </p:txBody>
      </p:sp>
      <p:pic>
        <p:nvPicPr>
          <p:cNvPr id="5" name="Content Placeholder 4" descr="A screenshot of a cell phone screen with text&#10;&#10;Description automatically generated">
            <a:extLst>
              <a:ext uri="{FF2B5EF4-FFF2-40B4-BE49-F238E27FC236}">
                <a16:creationId xmlns:a16="http://schemas.microsoft.com/office/drawing/2014/main" id="{45DC6010-E43E-488F-9880-3182660B4F9D}"/>
              </a:ext>
            </a:extLst>
          </p:cNvPr>
          <p:cNvPicPr>
            <a:picLocks noGrp="1" noChangeAspect="1"/>
          </p:cNvPicPr>
          <p:nvPr>
            <p:ph idx="1"/>
          </p:nvPr>
        </p:nvPicPr>
        <p:blipFill>
          <a:blip r:embed="rId3"/>
          <a:stretch>
            <a:fillRect/>
          </a:stretch>
        </p:blipFill>
        <p:spPr>
          <a:xfrm>
            <a:off x="463182" y="2006721"/>
            <a:ext cx="3362397" cy="4351338"/>
          </a:xfrm>
          <a:prstGeom prst="rect">
            <a:avLst/>
          </a:prstGeom>
        </p:spPr>
      </p:pic>
      <p:graphicFrame>
        <p:nvGraphicFramePr>
          <p:cNvPr id="4" name="Object 3">
            <a:extLst>
              <a:ext uri="{FF2B5EF4-FFF2-40B4-BE49-F238E27FC236}">
                <a16:creationId xmlns:a16="http://schemas.microsoft.com/office/drawing/2014/main" id="{73945E19-6F55-4FC8-A8AC-FD539C3422E1}"/>
              </a:ext>
            </a:extLst>
          </p:cNvPr>
          <p:cNvGraphicFramePr>
            <a:graphicFrameLocks noChangeAspect="1"/>
          </p:cNvGraphicFramePr>
          <p:nvPr>
            <p:extLst>
              <p:ext uri="{D42A27DB-BD31-4B8C-83A1-F6EECF244321}">
                <p14:modId xmlns:p14="http://schemas.microsoft.com/office/powerpoint/2010/main" val="3469966978"/>
              </p:ext>
            </p:extLst>
          </p:nvPr>
        </p:nvGraphicFramePr>
        <p:xfrm>
          <a:off x="4794320" y="787584"/>
          <a:ext cx="3886498" cy="5030048"/>
        </p:xfrm>
        <a:graphic>
          <a:graphicData uri="http://schemas.openxmlformats.org/presentationml/2006/ole">
            <mc:AlternateContent xmlns:mc="http://schemas.openxmlformats.org/markup-compatibility/2006">
              <mc:Choice xmlns:v="urn:schemas-microsoft-com:vml" Requires="v">
                <p:oleObj name="Acrobat Document" r:id="rId4" imgW="5829262" imgH="7543577" progId="Acrobat.Document.11">
                  <p:embed/>
                </p:oleObj>
              </mc:Choice>
              <mc:Fallback>
                <p:oleObj name="Acrobat Document" r:id="rId4" imgW="5829262" imgH="7543577" progId="Acrobat.Document.11">
                  <p:embed/>
                  <p:pic>
                    <p:nvPicPr>
                      <p:cNvPr id="0" name=""/>
                      <p:cNvPicPr/>
                      <p:nvPr/>
                    </p:nvPicPr>
                    <p:blipFill>
                      <a:blip r:embed="rId5"/>
                      <a:stretch>
                        <a:fillRect/>
                      </a:stretch>
                    </p:blipFill>
                    <p:spPr>
                      <a:xfrm>
                        <a:off x="4794320" y="787584"/>
                        <a:ext cx="3886498" cy="5030048"/>
                      </a:xfrm>
                      <a:prstGeom prst="rect">
                        <a:avLst/>
                      </a:prstGeom>
                    </p:spPr>
                  </p:pic>
                </p:oleObj>
              </mc:Fallback>
            </mc:AlternateContent>
          </a:graphicData>
        </a:graphic>
      </p:graphicFrame>
    </p:spTree>
    <p:extLst>
      <p:ext uri="{BB962C8B-B14F-4D97-AF65-F5344CB8AC3E}">
        <p14:creationId xmlns:p14="http://schemas.microsoft.com/office/powerpoint/2010/main" val="55697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38F28-B26F-40B5-889F-E8C0A7102065}"/>
              </a:ext>
            </a:extLst>
          </p:cNvPr>
          <p:cNvSpPr>
            <a:spLocks noGrp="1"/>
          </p:cNvSpPr>
          <p:nvPr>
            <p:ph type="title"/>
          </p:nvPr>
        </p:nvSpPr>
        <p:spPr>
          <a:xfrm>
            <a:off x="814181" y="7318"/>
            <a:ext cx="7886700" cy="1325563"/>
          </a:xfrm>
        </p:spPr>
        <p:txBody>
          <a:bodyPr/>
          <a:lstStyle/>
          <a:p>
            <a:pPr algn="ctr"/>
            <a:r>
              <a:rPr lang="en-US" b="1" dirty="0"/>
              <a:t>Virtual Enrollment Promotion</a:t>
            </a:r>
          </a:p>
        </p:txBody>
      </p:sp>
      <p:sp>
        <p:nvSpPr>
          <p:cNvPr id="3" name="Content Placeholder 2">
            <a:extLst>
              <a:ext uri="{FF2B5EF4-FFF2-40B4-BE49-F238E27FC236}">
                <a16:creationId xmlns:a16="http://schemas.microsoft.com/office/drawing/2014/main" id="{C6235759-B50E-4FDE-BD45-26779B4A0B6E}"/>
              </a:ext>
            </a:extLst>
          </p:cNvPr>
          <p:cNvSpPr>
            <a:spLocks noGrp="1"/>
          </p:cNvSpPr>
          <p:nvPr>
            <p:ph idx="1"/>
          </p:nvPr>
        </p:nvSpPr>
        <p:spPr>
          <a:xfrm>
            <a:off x="244213" y="1605586"/>
            <a:ext cx="2583360" cy="4887287"/>
          </a:xfrm>
        </p:spPr>
        <p:txBody>
          <a:bodyPr>
            <a:normAutofit/>
          </a:bodyPr>
          <a:lstStyle/>
          <a:p>
            <a:r>
              <a:rPr lang="en-US" dirty="0"/>
              <a:t>Advertising</a:t>
            </a:r>
          </a:p>
          <a:p>
            <a:r>
              <a:rPr lang="en-US" dirty="0"/>
              <a:t>Social Media </a:t>
            </a:r>
          </a:p>
          <a:p>
            <a:r>
              <a:rPr lang="en-US" dirty="0"/>
              <a:t>Email and text campaigns</a:t>
            </a:r>
          </a:p>
          <a:p>
            <a:r>
              <a:rPr lang="en-US" dirty="0"/>
              <a:t>Messaging added to websites</a:t>
            </a:r>
          </a:p>
          <a:p>
            <a:r>
              <a:rPr lang="en-US" dirty="0"/>
              <a:t>Materials </a:t>
            </a:r>
          </a:p>
          <a:p>
            <a:r>
              <a:rPr lang="en-US" dirty="0"/>
              <a:t>Stakeholder Outreach</a:t>
            </a:r>
          </a:p>
        </p:txBody>
      </p:sp>
      <p:pic>
        <p:nvPicPr>
          <p:cNvPr id="4" name="Picture 3" descr="Text&#10;&#10;Description automatically generated">
            <a:extLst>
              <a:ext uri="{FF2B5EF4-FFF2-40B4-BE49-F238E27FC236}">
                <a16:creationId xmlns:a16="http://schemas.microsoft.com/office/drawing/2014/main" id="{0987D37C-C6F5-4D5F-9FAC-51393623A113}"/>
              </a:ext>
            </a:extLst>
          </p:cNvPr>
          <p:cNvPicPr>
            <a:picLocks noChangeAspect="1"/>
          </p:cNvPicPr>
          <p:nvPr/>
        </p:nvPicPr>
        <p:blipFill rotWithShape="1">
          <a:blip r:embed="rId3"/>
          <a:srcRect b="26123"/>
          <a:stretch/>
        </p:blipFill>
        <p:spPr>
          <a:xfrm>
            <a:off x="3075389" y="1478654"/>
            <a:ext cx="2583359" cy="3561960"/>
          </a:xfrm>
          <a:prstGeom prst="rect">
            <a:avLst/>
          </a:prstGeom>
          <a:ln>
            <a:solidFill>
              <a:schemeClr val="accent1"/>
            </a:solidFill>
          </a:ln>
        </p:spPr>
      </p:pic>
      <p:pic>
        <p:nvPicPr>
          <p:cNvPr id="5" name="Picture 4" descr="A picture containing text, screenshot, working, desk&#10;&#10;Description automatically generated">
            <a:extLst>
              <a:ext uri="{FF2B5EF4-FFF2-40B4-BE49-F238E27FC236}">
                <a16:creationId xmlns:a16="http://schemas.microsoft.com/office/drawing/2014/main" id="{0EC9E124-2C68-467B-8D41-7B2661E2F2E5}"/>
              </a:ext>
            </a:extLst>
          </p:cNvPr>
          <p:cNvPicPr>
            <a:picLocks noChangeAspect="1"/>
          </p:cNvPicPr>
          <p:nvPr/>
        </p:nvPicPr>
        <p:blipFill>
          <a:blip r:embed="rId4"/>
          <a:stretch>
            <a:fillRect/>
          </a:stretch>
        </p:blipFill>
        <p:spPr>
          <a:xfrm>
            <a:off x="6068612" y="2046860"/>
            <a:ext cx="2831175" cy="3657600"/>
          </a:xfrm>
          <a:prstGeom prst="rect">
            <a:avLst/>
          </a:prstGeom>
          <a:ln>
            <a:solidFill>
              <a:schemeClr val="accent1"/>
            </a:solidFill>
          </a:ln>
        </p:spPr>
      </p:pic>
    </p:spTree>
    <p:extLst>
      <p:ext uri="{BB962C8B-B14F-4D97-AF65-F5344CB8AC3E}">
        <p14:creationId xmlns:p14="http://schemas.microsoft.com/office/powerpoint/2010/main" val="2073363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D7925-532A-4E4D-9D98-8DC71541271D}"/>
              </a:ext>
            </a:extLst>
          </p:cNvPr>
          <p:cNvSpPr>
            <a:spLocks noGrp="1"/>
          </p:cNvSpPr>
          <p:nvPr>
            <p:ph type="title"/>
          </p:nvPr>
        </p:nvSpPr>
        <p:spPr/>
        <p:txBody>
          <a:bodyPr/>
          <a:lstStyle/>
          <a:p>
            <a:pPr algn="ctr"/>
            <a:r>
              <a:rPr lang="en-US" b="1" dirty="0"/>
              <a:t>COVID Safety Posters </a:t>
            </a:r>
          </a:p>
        </p:txBody>
      </p:sp>
      <p:pic>
        <p:nvPicPr>
          <p:cNvPr id="5" name="Content Placeholder 4" descr="Graphical user interface&#10;&#10;Description automatically generated">
            <a:extLst>
              <a:ext uri="{FF2B5EF4-FFF2-40B4-BE49-F238E27FC236}">
                <a16:creationId xmlns:a16="http://schemas.microsoft.com/office/drawing/2014/main" id="{98A8A335-DA3E-4B3D-96B4-B7953132B9C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69778" y="1496137"/>
            <a:ext cx="6604444" cy="4416722"/>
          </a:xfrm>
        </p:spPr>
      </p:pic>
    </p:spTree>
    <p:extLst>
      <p:ext uri="{BB962C8B-B14F-4D97-AF65-F5344CB8AC3E}">
        <p14:creationId xmlns:p14="http://schemas.microsoft.com/office/powerpoint/2010/main" val="4021254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316B0-98B4-4C5F-BDF1-024016831AB4}"/>
              </a:ext>
            </a:extLst>
          </p:cNvPr>
          <p:cNvSpPr>
            <a:spLocks noGrp="1"/>
          </p:cNvSpPr>
          <p:nvPr>
            <p:ph type="title"/>
          </p:nvPr>
        </p:nvSpPr>
        <p:spPr>
          <a:xfrm>
            <a:off x="460099" y="89245"/>
            <a:ext cx="8223802" cy="1325563"/>
          </a:xfrm>
        </p:spPr>
        <p:txBody>
          <a:bodyPr>
            <a:normAutofit/>
          </a:bodyPr>
          <a:lstStyle/>
          <a:p>
            <a:r>
              <a:rPr lang="en-US" sz="4000" b="1" dirty="0"/>
              <a:t>Better Together Initiative &amp; Webinars</a:t>
            </a:r>
          </a:p>
        </p:txBody>
      </p:sp>
      <p:sp>
        <p:nvSpPr>
          <p:cNvPr id="3" name="Content Placeholder 2">
            <a:extLst>
              <a:ext uri="{FF2B5EF4-FFF2-40B4-BE49-F238E27FC236}">
                <a16:creationId xmlns:a16="http://schemas.microsoft.com/office/drawing/2014/main" id="{01AD258C-1648-4DB4-A766-5C34B9DA5B3E}"/>
              </a:ext>
            </a:extLst>
          </p:cNvPr>
          <p:cNvSpPr>
            <a:spLocks noGrp="1"/>
          </p:cNvSpPr>
          <p:nvPr>
            <p:ph idx="1"/>
          </p:nvPr>
        </p:nvSpPr>
        <p:spPr>
          <a:xfrm>
            <a:off x="0" y="1295863"/>
            <a:ext cx="7500730" cy="2428323"/>
          </a:xfrm>
        </p:spPr>
        <p:txBody>
          <a:bodyPr>
            <a:normAutofit/>
          </a:bodyPr>
          <a:lstStyle/>
          <a:p>
            <a:pPr marL="457200" marR="0" lvl="1" indent="0">
              <a:spcBef>
                <a:spcPts val="0"/>
              </a:spcBef>
              <a:spcAft>
                <a:spcPts val="0"/>
              </a:spcAft>
              <a:buNone/>
            </a:pPr>
            <a:r>
              <a:rPr lang="en-US" sz="3500" dirty="0">
                <a:latin typeface="Avenir Book"/>
                <a:ea typeface="Calibri" panose="020F0502020204030204" pitchFamily="34" charset="0"/>
                <a:cs typeface="Times New Roman" panose="02020603050405020304" pitchFamily="18" charset="0"/>
              </a:rPr>
              <a:t>Staff Training Webinars</a:t>
            </a:r>
            <a:endParaRPr lang="en-US" sz="3500" dirty="0">
              <a:effectLst/>
              <a:latin typeface="Avenir Book"/>
              <a:ea typeface="Calibri" panose="020F0502020204030204" pitchFamily="34" charset="0"/>
              <a:cs typeface="Times New Roman" panose="02020603050405020304" pitchFamily="18" charset="0"/>
            </a:endParaRPr>
          </a:p>
          <a:p>
            <a:pPr lvl="1">
              <a:spcBef>
                <a:spcPts val="0"/>
              </a:spcBef>
            </a:pPr>
            <a:r>
              <a:rPr lang="en-US" sz="3500" dirty="0">
                <a:effectLst/>
                <a:latin typeface="Avenir Book"/>
                <a:ea typeface="Calibri" panose="020F0502020204030204" pitchFamily="34" charset="0"/>
                <a:cs typeface="Times New Roman" panose="02020603050405020304" pitchFamily="18" charset="0"/>
              </a:rPr>
              <a:t>Tuesday, May 4, at 10:30 a.m. CST</a:t>
            </a:r>
          </a:p>
          <a:p>
            <a:pPr lvl="1">
              <a:spcBef>
                <a:spcPts val="0"/>
              </a:spcBef>
            </a:pPr>
            <a:r>
              <a:rPr lang="en-US" sz="3500" dirty="0">
                <a:effectLst/>
                <a:latin typeface="Avenir Book"/>
                <a:ea typeface="Calibri" panose="020F0502020204030204" pitchFamily="34" charset="0"/>
                <a:cs typeface="Times New Roman" panose="02020603050405020304" pitchFamily="18" charset="0"/>
              </a:rPr>
              <a:t>Tuesday, May 11, at 2 p.m. CST</a:t>
            </a:r>
          </a:p>
          <a:p>
            <a:pPr lvl="1">
              <a:spcBef>
                <a:spcPts val="0"/>
              </a:spcBef>
            </a:pPr>
            <a:r>
              <a:rPr lang="en-US" sz="3500" dirty="0">
                <a:effectLst/>
                <a:latin typeface="Avenir Book"/>
                <a:ea typeface="Calibri" panose="020F0502020204030204" pitchFamily="34" charset="0"/>
                <a:cs typeface="Times New Roman" panose="02020603050405020304" pitchFamily="18" charset="0"/>
              </a:rPr>
              <a:t>Thursday, May 20, at 2 p.m. CST </a:t>
            </a:r>
          </a:p>
          <a:p>
            <a:endParaRPr lang="en-US" dirty="0"/>
          </a:p>
        </p:txBody>
      </p:sp>
      <p:pic>
        <p:nvPicPr>
          <p:cNvPr id="4" name="Picture 3" descr="A blue and white sign&#10;&#10;Description automatically generated with low confidence">
            <a:extLst>
              <a:ext uri="{FF2B5EF4-FFF2-40B4-BE49-F238E27FC236}">
                <a16:creationId xmlns:a16="http://schemas.microsoft.com/office/drawing/2014/main" id="{382E3286-FC1B-45EA-8413-33C0001E54B5}"/>
              </a:ext>
            </a:extLst>
          </p:cNvPr>
          <p:cNvPicPr>
            <a:picLocks noChangeAspect="1"/>
          </p:cNvPicPr>
          <p:nvPr/>
        </p:nvPicPr>
        <p:blipFill>
          <a:blip r:embed="rId3"/>
          <a:stretch>
            <a:fillRect/>
          </a:stretch>
        </p:blipFill>
        <p:spPr>
          <a:xfrm>
            <a:off x="3758854" y="3724186"/>
            <a:ext cx="4912830" cy="2064536"/>
          </a:xfrm>
          <a:prstGeom prst="rect">
            <a:avLst/>
          </a:prstGeom>
        </p:spPr>
      </p:pic>
      <p:pic>
        <p:nvPicPr>
          <p:cNvPr id="1026" name="Picture 2" descr="Better Together Poster Set">
            <a:extLst>
              <a:ext uri="{FF2B5EF4-FFF2-40B4-BE49-F238E27FC236}">
                <a16:creationId xmlns:a16="http://schemas.microsoft.com/office/drawing/2014/main" id="{F6E2B834-DE0A-4B7D-BE21-5FC15BD2D0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075" y="3577570"/>
            <a:ext cx="2316438" cy="3090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619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AF19D58-A53A-4D86-B4A4-04618FB4FEA1}"/>
              </a:ext>
            </a:extLst>
          </p:cNvPr>
          <p:cNvPicPr>
            <a:picLocks noChangeAspect="1"/>
          </p:cNvPicPr>
          <p:nvPr/>
        </p:nvPicPr>
        <p:blipFill>
          <a:blip r:embed="rId3"/>
          <a:stretch>
            <a:fillRect/>
          </a:stretch>
        </p:blipFill>
        <p:spPr>
          <a:xfrm>
            <a:off x="81606" y="1004566"/>
            <a:ext cx="5455490" cy="3999494"/>
          </a:xfrm>
          <a:prstGeom prst="rect">
            <a:avLst/>
          </a:prstGeom>
        </p:spPr>
      </p:pic>
      <p:sp>
        <p:nvSpPr>
          <p:cNvPr id="2" name="Title 1">
            <a:extLst>
              <a:ext uri="{FF2B5EF4-FFF2-40B4-BE49-F238E27FC236}">
                <a16:creationId xmlns:a16="http://schemas.microsoft.com/office/drawing/2014/main" id="{FB88D2B1-8A1D-412E-B1A8-B72B32C9E3E3}"/>
              </a:ext>
            </a:extLst>
          </p:cNvPr>
          <p:cNvSpPr>
            <a:spLocks noGrp="1"/>
          </p:cNvSpPr>
          <p:nvPr>
            <p:ph type="title"/>
          </p:nvPr>
        </p:nvSpPr>
        <p:spPr>
          <a:xfrm>
            <a:off x="628650" y="-153610"/>
            <a:ext cx="7886700" cy="1325563"/>
          </a:xfrm>
        </p:spPr>
        <p:txBody>
          <a:bodyPr/>
          <a:lstStyle/>
          <a:p>
            <a:pPr algn="ctr"/>
            <a:r>
              <a:rPr lang="en-US" b="1" dirty="0"/>
              <a:t>Back to Job Corps Section</a:t>
            </a:r>
          </a:p>
        </p:txBody>
      </p:sp>
      <p:sp>
        <p:nvSpPr>
          <p:cNvPr id="11" name="Oval 10">
            <a:extLst>
              <a:ext uri="{FF2B5EF4-FFF2-40B4-BE49-F238E27FC236}">
                <a16:creationId xmlns:a16="http://schemas.microsoft.com/office/drawing/2014/main" id="{8D463596-BA4A-482D-987B-FBA54347E238}"/>
              </a:ext>
            </a:extLst>
          </p:cNvPr>
          <p:cNvSpPr/>
          <p:nvPr/>
        </p:nvSpPr>
        <p:spPr>
          <a:xfrm>
            <a:off x="81606" y="2065578"/>
            <a:ext cx="1134008" cy="31946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DF3A913E-8E8C-4CAC-BBD8-E7EDC0FD4A7B}"/>
              </a:ext>
            </a:extLst>
          </p:cNvPr>
          <p:cNvPicPr>
            <a:picLocks noChangeAspect="1"/>
          </p:cNvPicPr>
          <p:nvPr/>
        </p:nvPicPr>
        <p:blipFill rotWithShape="1">
          <a:blip r:embed="rId4"/>
          <a:srcRect l="1" r="-278"/>
          <a:stretch/>
        </p:blipFill>
        <p:spPr>
          <a:xfrm>
            <a:off x="3915785" y="2167799"/>
            <a:ext cx="5146610" cy="4585653"/>
          </a:xfrm>
          <a:prstGeom prst="rect">
            <a:avLst/>
          </a:prstGeom>
        </p:spPr>
      </p:pic>
      <p:sp>
        <p:nvSpPr>
          <p:cNvPr id="9" name="Oval 8">
            <a:extLst>
              <a:ext uri="{FF2B5EF4-FFF2-40B4-BE49-F238E27FC236}">
                <a16:creationId xmlns:a16="http://schemas.microsoft.com/office/drawing/2014/main" id="{E0A0437F-66BF-4751-A1CA-D02F1D0841F9}"/>
              </a:ext>
            </a:extLst>
          </p:cNvPr>
          <p:cNvSpPr/>
          <p:nvPr/>
        </p:nvSpPr>
        <p:spPr>
          <a:xfrm>
            <a:off x="4908615" y="3004313"/>
            <a:ext cx="1716282" cy="4255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3928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AF19D58-A53A-4D86-B4A4-04618FB4FEA1}"/>
              </a:ext>
            </a:extLst>
          </p:cNvPr>
          <p:cNvPicPr>
            <a:picLocks noChangeAspect="1"/>
          </p:cNvPicPr>
          <p:nvPr/>
        </p:nvPicPr>
        <p:blipFill>
          <a:blip r:embed="rId3"/>
          <a:stretch>
            <a:fillRect/>
          </a:stretch>
        </p:blipFill>
        <p:spPr>
          <a:xfrm>
            <a:off x="1587130" y="997869"/>
            <a:ext cx="6632345" cy="4862262"/>
          </a:xfrm>
          <a:prstGeom prst="rect">
            <a:avLst/>
          </a:prstGeom>
        </p:spPr>
      </p:pic>
      <p:sp>
        <p:nvSpPr>
          <p:cNvPr id="2" name="Title 1">
            <a:extLst>
              <a:ext uri="{FF2B5EF4-FFF2-40B4-BE49-F238E27FC236}">
                <a16:creationId xmlns:a16="http://schemas.microsoft.com/office/drawing/2014/main" id="{FB88D2B1-8A1D-412E-B1A8-B72B32C9E3E3}"/>
              </a:ext>
            </a:extLst>
          </p:cNvPr>
          <p:cNvSpPr>
            <a:spLocks noGrp="1"/>
          </p:cNvSpPr>
          <p:nvPr>
            <p:ph type="title"/>
          </p:nvPr>
        </p:nvSpPr>
        <p:spPr>
          <a:xfrm>
            <a:off x="628650" y="-153610"/>
            <a:ext cx="7886700" cy="1325563"/>
          </a:xfrm>
        </p:spPr>
        <p:txBody>
          <a:bodyPr/>
          <a:lstStyle/>
          <a:p>
            <a:pPr algn="ctr"/>
            <a:r>
              <a:rPr lang="en-US" b="1" dirty="0"/>
              <a:t>Materials Marketplace</a:t>
            </a:r>
          </a:p>
        </p:txBody>
      </p:sp>
      <p:sp>
        <p:nvSpPr>
          <p:cNvPr id="5" name="TextBox 4">
            <a:extLst>
              <a:ext uri="{FF2B5EF4-FFF2-40B4-BE49-F238E27FC236}">
                <a16:creationId xmlns:a16="http://schemas.microsoft.com/office/drawing/2014/main" id="{2571BB48-0823-4C1F-A2EA-1B5049E74A5C}"/>
              </a:ext>
            </a:extLst>
          </p:cNvPr>
          <p:cNvSpPr txBox="1"/>
          <p:nvPr/>
        </p:nvSpPr>
        <p:spPr>
          <a:xfrm>
            <a:off x="2899138" y="6037640"/>
            <a:ext cx="4572000" cy="523220"/>
          </a:xfrm>
          <a:prstGeom prst="rect">
            <a:avLst/>
          </a:prstGeom>
          <a:noFill/>
        </p:spPr>
        <p:txBody>
          <a:bodyPr wrap="square">
            <a:spAutoFit/>
          </a:bodyPr>
          <a:lstStyle/>
          <a:p>
            <a:r>
              <a:rPr lang="en-US" sz="2800" b="1" dirty="0">
                <a:solidFill>
                  <a:schemeClr val="bg1"/>
                </a:solidFill>
                <a:latin typeface="Avenir Medium"/>
              </a:rPr>
              <a:t>jcmarketplace.com/</a:t>
            </a:r>
          </a:p>
        </p:txBody>
      </p:sp>
    </p:spTree>
    <p:extLst>
      <p:ext uri="{BB962C8B-B14F-4D97-AF65-F5344CB8AC3E}">
        <p14:creationId xmlns:p14="http://schemas.microsoft.com/office/powerpoint/2010/main" val="348607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9B213-8028-45AF-8783-E48C99DC5276}"/>
              </a:ext>
            </a:extLst>
          </p:cNvPr>
          <p:cNvSpPr>
            <a:spLocks noGrp="1"/>
          </p:cNvSpPr>
          <p:nvPr>
            <p:ph type="title"/>
          </p:nvPr>
        </p:nvSpPr>
        <p:spPr>
          <a:xfrm>
            <a:off x="628650" y="-119619"/>
            <a:ext cx="7886700" cy="1325563"/>
          </a:xfrm>
        </p:spPr>
        <p:txBody>
          <a:bodyPr/>
          <a:lstStyle/>
          <a:p>
            <a:pPr algn="ctr"/>
            <a:r>
              <a:rPr lang="en-US" b="1" dirty="0"/>
              <a:t>How To Use Your Materials</a:t>
            </a:r>
          </a:p>
        </p:txBody>
      </p:sp>
      <p:sp>
        <p:nvSpPr>
          <p:cNvPr id="11" name="Content Placeholder 10">
            <a:extLst>
              <a:ext uri="{FF2B5EF4-FFF2-40B4-BE49-F238E27FC236}">
                <a16:creationId xmlns:a16="http://schemas.microsoft.com/office/drawing/2014/main" id="{34BDA426-88F7-4A39-8BD2-85DE98FE9FE7}"/>
              </a:ext>
            </a:extLst>
          </p:cNvPr>
          <p:cNvSpPr>
            <a:spLocks noGrp="1"/>
          </p:cNvSpPr>
          <p:nvPr>
            <p:ph idx="1"/>
          </p:nvPr>
        </p:nvSpPr>
        <p:spPr>
          <a:xfrm>
            <a:off x="287283" y="1232445"/>
            <a:ext cx="2830671" cy="5168355"/>
          </a:xfrm>
        </p:spPr>
        <p:txBody>
          <a:bodyPr>
            <a:normAutofit fontScale="92500" lnSpcReduction="20000"/>
          </a:bodyPr>
          <a:lstStyle/>
          <a:p>
            <a:pPr marL="0" indent="0">
              <a:buNone/>
            </a:pPr>
            <a:r>
              <a:rPr lang="en-US" b="1" u="sng" dirty="0"/>
              <a:t>Current Students</a:t>
            </a:r>
          </a:p>
          <a:p>
            <a:r>
              <a:rPr lang="en-US" sz="2400" i="1" dirty="0"/>
              <a:t>Retention Flier</a:t>
            </a:r>
          </a:p>
          <a:p>
            <a:r>
              <a:rPr lang="en-US" sz="2400" i="1" dirty="0"/>
              <a:t>Office Hours Template</a:t>
            </a:r>
          </a:p>
          <a:p>
            <a:r>
              <a:rPr lang="en-US" sz="2400" i="1" dirty="0"/>
              <a:t>Retention Postcard (digital or print)</a:t>
            </a:r>
          </a:p>
          <a:p>
            <a:r>
              <a:rPr lang="en-US" sz="2400" i="1" dirty="0"/>
              <a:t>Retention Motivational Card</a:t>
            </a:r>
          </a:p>
          <a:p>
            <a:r>
              <a:rPr lang="en-US" sz="2400" i="1" dirty="0"/>
              <a:t>Motivational Phone Wallpapers</a:t>
            </a:r>
          </a:p>
          <a:p>
            <a:r>
              <a:rPr lang="en-US" sz="2400" i="1" dirty="0"/>
              <a:t>Social Media Graphics</a:t>
            </a:r>
          </a:p>
          <a:p>
            <a:r>
              <a:rPr lang="en-US" sz="2400" i="1" dirty="0"/>
              <a:t>Social Media Activities</a:t>
            </a:r>
          </a:p>
          <a:p>
            <a:r>
              <a:rPr lang="en-US" sz="2400" i="1" dirty="0"/>
              <a:t>Video Chat Backgrounds</a:t>
            </a:r>
          </a:p>
        </p:txBody>
      </p:sp>
      <p:sp>
        <p:nvSpPr>
          <p:cNvPr id="7" name="Content Placeholder 10">
            <a:extLst>
              <a:ext uri="{FF2B5EF4-FFF2-40B4-BE49-F238E27FC236}">
                <a16:creationId xmlns:a16="http://schemas.microsoft.com/office/drawing/2014/main" id="{92F91708-3140-4867-98E6-3DFF39A7A8EE}"/>
              </a:ext>
            </a:extLst>
          </p:cNvPr>
          <p:cNvSpPr txBox="1">
            <a:spLocks/>
          </p:cNvSpPr>
          <p:nvPr/>
        </p:nvSpPr>
        <p:spPr>
          <a:xfrm>
            <a:off x="3117954" y="1205944"/>
            <a:ext cx="3067213" cy="48768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Book" charset="0"/>
                <a:ea typeface="Avenir Book" charset="0"/>
                <a:cs typeface="Avenir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Book" charset="0"/>
                <a:ea typeface="Avenir Book" charset="0"/>
                <a:cs typeface="Avenir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Book" charset="0"/>
                <a:ea typeface="Avenir Book" charset="0"/>
                <a:cs typeface="Avenir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600" b="1" u="sng" dirty="0"/>
              <a:t>Prospective Students</a:t>
            </a:r>
          </a:p>
          <a:p>
            <a:r>
              <a:rPr lang="en-US" sz="2200" i="1" dirty="0"/>
              <a:t>Messages to Prospective Students</a:t>
            </a:r>
          </a:p>
          <a:p>
            <a:r>
              <a:rPr lang="en-US" sz="2200" i="1" dirty="0"/>
              <a:t>Landing Page Outreach: Prospective Student, Female Prospective Student, and Spanish Prospective Student</a:t>
            </a:r>
          </a:p>
        </p:txBody>
      </p:sp>
      <p:sp>
        <p:nvSpPr>
          <p:cNvPr id="8" name="Content Placeholder 10">
            <a:extLst>
              <a:ext uri="{FF2B5EF4-FFF2-40B4-BE49-F238E27FC236}">
                <a16:creationId xmlns:a16="http://schemas.microsoft.com/office/drawing/2014/main" id="{DDA60C1B-AC04-4BC0-88D9-813757189DE0}"/>
              </a:ext>
            </a:extLst>
          </p:cNvPr>
          <p:cNvSpPr txBox="1">
            <a:spLocks/>
          </p:cNvSpPr>
          <p:nvPr/>
        </p:nvSpPr>
        <p:spPr>
          <a:xfrm>
            <a:off x="6526533" y="1205944"/>
            <a:ext cx="2489305" cy="45994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Book" charset="0"/>
                <a:ea typeface="Avenir Book" charset="0"/>
                <a:cs typeface="Avenir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Book" charset="0"/>
                <a:ea typeface="Avenir Book" charset="0"/>
                <a:cs typeface="Avenir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Book" charset="0"/>
                <a:ea typeface="Avenir Book" charset="0"/>
                <a:cs typeface="Avenir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b="1" u="sng" dirty="0"/>
              <a:t>Influencers and Stakeholders</a:t>
            </a:r>
          </a:p>
          <a:p>
            <a:r>
              <a:rPr lang="en-US" sz="2200" i="1" dirty="0"/>
              <a:t>Landing pages</a:t>
            </a:r>
          </a:p>
          <a:p>
            <a:r>
              <a:rPr lang="en-US" sz="2200" i="1" dirty="0"/>
              <a:t>Other resources coming soon</a:t>
            </a:r>
          </a:p>
        </p:txBody>
      </p:sp>
    </p:spTree>
    <p:extLst>
      <p:ext uri="{BB962C8B-B14F-4D97-AF65-F5344CB8AC3E}">
        <p14:creationId xmlns:p14="http://schemas.microsoft.com/office/powerpoint/2010/main" val="3404265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D47AA-169E-431C-B846-D16C5C53D2AD}"/>
              </a:ext>
            </a:extLst>
          </p:cNvPr>
          <p:cNvSpPr>
            <a:spLocks noGrp="1"/>
          </p:cNvSpPr>
          <p:nvPr>
            <p:ph type="title"/>
          </p:nvPr>
        </p:nvSpPr>
        <p:spPr/>
        <p:txBody>
          <a:bodyPr/>
          <a:lstStyle/>
          <a:p>
            <a:pPr algn="ctr"/>
            <a:r>
              <a:rPr lang="en-US" b="1" dirty="0" err="1"/>
              <a:t>MyPACE</a:t>
            </a:r>
            <a:r>
              <a:rPr lang="en-US" b="1" dirty="0"/>
              <a:t> Resources Reminder</a:t>
            </a:r>
          </a:p>
        </p:txBody>
      </p:sp>
      <p:sp>
        <p:nvSpPr>
          <p:cNvPr id="3" name="Content Placeholder 2">
            <a:extLst>
              <a:ext uri="{FF2B5EF4-FFF2-40B4-BE49-F238E27FC236}">
                <a16:creationId xmlns:a16="http://schemas.microsoft.com/office/drawing/2014/main" id="{CAB747CA-A7DF-420A-8F59-1A093FE7E216}"/>
              </a:ext>
            </a:extLst>
          </p:cNvPr>
          <p:cNvSpPr>
            <a:spLocks noGrp="1"/>
          </p:cNvSpPr>
          <p:nvPr>
            <p:ph idx="1"/>
          </p:nvPr>
        </p:nvSpPr>
        <p:spPr/>
        <p:txBody>
          <a:bodyPr/>
          <a:lstStyle/>
          <a:p>
            <a:r>
              <a:rPr lang="en-US" sz="2000" b="1" dirty="0">
                <a:latin typeface="Roboto"/>
              </a:rPr>
              <a:t>My Pathway to Achieving Career Excellence </a:t>
            </a:r>
            <a:r>
              <a:rPr lang="en-US" sz="2000" dirty="0">
                <a:latin typeface="Roboto"/>
              </a:rPr>
              <a:t>is a comprehensive</a:t>
            </a:r>
            <a:r>
              <a:rPr lang="en-US" sz="2000" i="1" dirty="0">
                <a:latin typeface="Roboto"/>
              </a:rPr>
              <a:t>, </a:t>
            </a:r>
            <a:r>
              <a:rPr lang="en-US" sz="2000" dirty="0">
                <a:latin typeface="Roboto"/>
              </a:rPr>
              <a:t>student-centered career planning system that empowers Job Corps students to take ownership of their career pathway planning experience and to set, track, and achieve their individualized career goals.  </a:t>
            </a:r>
          </a:p>
          <a:p>
            <a:endParaRPr lang="en-US" dirty="0"/>
          </a:p>
          <a:p>
            <a:r>
              <a:rPr lang="en-US" dirty="0"/>
              <a:t>Resources on Materials Marketplace </a:t>
            </a:r>
          </a:p>
          <a:p>
            <a:pPr lvl="1"/>
            <a:r>
              <a:rPr lang="en-US" dirty="0"/>
              <a:t>Brochure</a:t>
            </a:r>
          </a:p>
          <a:p>
            <a:pPr lvl="1"/>
            <a:r>
              <a:rPr lang="en-US" dirty="0"/>
              <a:t>Flier</a:t>
            </a:r>
          </a:p>
          <a:p>
            <a:pPr lvl="1"/>
            <a:r>
              <a:rPr lang="en-US" dirty="0"/>
              <a:t>Poster</a:t>
            </a:r>
          </a:p>
        </p:txBody>
      </p:sp>
    </p:spTree>
    <p:extLst>
      <p:ext uri="{BB962C8B-B14F-4D97-AF65-F5344CB8AC3E}">
        <p14:creationId xmlns:p14="http://schemas.microsoft.com/office/powerpoint/2010/main" val="1289603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652E49-C25A-4D86-9BA2-1149FF08F928}"/>
              </a:ext>
            </a:extLst>
          </p:cNvPr>
          <p:cNvSpPr>
            <a:spLocks noGrp="1"/>
          </p:cNvSpPr>
          <p:nvPr>
            <p:ph idx="1"/>
          </p:nvPr>
        </p:nvSpPr>
        <p:spPr>
          <a:xfrm>
            <a:off x="628650" y="2107095"/>
            <a:ext cx="7886700" cy="4069867"/>
          </a:xfrm>
        </p:spPr>
        <p:txBody>
          <a:bodyPr>
            <a:normAutofit/>
          </a:bodyPr>
          <a:lstStyle/>
          <a:p>
            <a:pPr marL="0" indent="0" algn="ctr">
              <a:buNone/>
            </a:pPr>
            <a:r>
              <a:rPr lang="en-US" sz="4400" b="1" dirty="0"/>
              <a:t>Questions?</a:t>
            </a:r>
          </a:p>
        </p:txBody>
      </p:sp>
    </p:spTree>
    <p:extLst>
      <p:ext uri="{BB962C8B-B14F-4D97-AF65-F5344CB8AC3E}">
        <p14:creationId xmlns:p14="http://schemas.microsoft.com/office/powerpoint/2010/main" val="267571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3900" y="304800"/>
            <a:ext cx="7696200" cy="1325563"/>
          </a:xfrm>
        </p:spPr>
        <p:txBody>
          <a:bodyPr/>
          <a:lstStyle/>
          <a:p>
            <a:pPr algn="ctr"/>
            <a:r>
              <a:rPr lang="en-US" b="1" dirty="0"/>
              <a:t>Contact Us</a:t>
            </a:r>
          </a:p>
        </p:txBody>
      </p:sp>
      <p:sp>
        <p:nvSpPr>
          <p:cNvPr id="3" name="Content Placeholder 2"/>
          <p:cNvSpPr>
            <a:spLocks noGrp="1"/>
          </p:cNvSpPr>
          <p:nvPr>
            <p:ph idx="1"/>
          </p:nvPr>
        </p:nvSpPr>
        <p:spPr>
          <a:xfrm>
            <a:off x="628650" y="2009103"/>
            <a:ext cx="7886700" cy="4351338"/>
          </a:xfrm>
        </p:spPr>
        <p:txBody>
          <a:bodyPr>
            <a:normAutofit/>
          </a:bodyPr>
          <a:lstStyle/>
          <a:p>
            <a:pPr marL="0" indent="0" algn="ctr">
              <a:buNone/>
            </a:pPr>
            <a:r>
              <a:rPr lang="en-US" sz="4000" dirty="0"/>
              <a:t>615-259-4000</a:t>
            </a:r>
          </a:p>
          <a:p>
            <a:pPr marL="0" indent="0" algn="ctr">
              <a:buNone/>
            </a:pPr>
            <a:endParaRPr lang="en-US" sz="4000" dirty="0"/>
          </a:p>
          <a:p>
            <a:pPr marL="0" indent="0" algn="ctr">
              <a:buNone/>
            </a:pPr>
            <a:r>
              <a:rPr lang="en-US" sz="4000" dirty="0"/>
              <a:t>jobcorpsmaterials@mpf.com </a:t>
            </a:r>
          </a:p>
          <a:p>
            <a:pPr marL="0" indent="0" algn="ctr">
              <a:buNone/>
            </a:pPr>
            <a:endParaRPr lang="en-US" sz="4000" dirty="0">
              <a:solidFill>
                <a:schemeClr val="bg1"/>
              </a:solidFill>
            </a:endParaRPr>
          </a:p>
          <a:p>
            <a:pPr marL="0" indent="0" algn="ctr">
              <a:buNone/>
            </a:pPr>
            <a:r>
              <a:rPr lang="en-US" sz="4000" dirty="0"/>
              <a:t>Thank you!</a:t>
            </a:r>
            <a:endParaRPr lang="en-US" sz="4000" dirty="0">
              <a:solidFill>
                <a:schemeClr val="bg1"/>
              </a:solidFill>
            </a:endParaRPr>
          </a:p>
        </p:txBody>
      </p:sp>
    </p:spTree>
    <p:extLst>
      <p:ext uri="{BB962C8B-B14F-4D97-AF65-F5344CB8AC3E}">
        <p14:creationId xmlns:p14="http://schemas.microsoft.com/office/powerpoint/2010/main" val="2345936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05EFF-AA3D-4F05-9585-7A92AFC99974}"/>
              </a:ext>
            </a:extLst>
          </p:cNvPr>
          <p:cNvSpPr>
            <a:spLocks noGrp="1"/>
          </p:cNvSpPr>
          <p:nvPr>
            <p:ph type="title"/>
          </p:nvPr>
        </p:nvSpPr>
        <p:spPr/>
        <p:txBody>
          <a:bodyPr/>
          <a:lstStyle/>
          <a:p>
            <a:pPr algn="ctr"/>
            <a:r>
              <a:rPr lang="en-US" b="1" dirty="0"/>
              <a:t>Overview</a:t>
            </a:r>
          </a:p>
        </p:txBody>
      </p:sp>
      <p:sp>
        <p:nvSpPr>
          <p:cNvPr id="3" name="Content Placeholder 2">
            <a:extLst>
              <a:ext uri="{FF2B5EF4-FFF2-40B4-BE49-F238E27FC236}">
                <a16:creationId xmlns:a16="http://schemas.microsoft.com/office/drawing/2014/main" id="{9C6BB9D4-8A1C-4E32-A6B1-5DAACA879201}"/>
              </a:ext>
            </a:extLst>
          </p:cNvPr>
          <p:cNvSpPr>
            <a:spLocks noGrp="1"/>
          </p:cNvSpPr>
          <p:nvPr>
            <p:ph idx="1"/>
          </p:nvPr>
        </p:nvSpPr>
        <p:spPr>
          <a:xfrm>
            <a:off x="628650" y="1690689"/>
            <a:ext cx="7886700" cy="4351338"/>
          </a:xfrm>
        </p:spPr>
        <p:txBody>
          <a:bodyPr>
            <a:normAutofit/>
          </a:bodyPr>
          <a:lstStyle/>
          <a:p>
            <a:pPr marL="742950" indent="-742950" defTabSz="457200">
              <a:buAutoNum type="arabicPeriod"/>
              <a:defRPr/>
            </a:pPr>
            <a:r>
              <a:rPr lang="en-US" sz="2800" dirty="0">
                <a:solidFill>
                  <a:prstClr val="white"/>
                </a:solidFill>
                <a:latin typeface="Avenir Book"/>
                <a:cs typeface="Calibri Light" panose="020F0302020204030204" pitchFamily="34" charset="0"/>
              </a:rPr>
              <a:t>Job Corps’ </a:t>
            </a:r>
            <a:r>
              <a:rPr lang="en-US" dirty="0">
                <a:solidFill>
                  <a:prstClr val="white"/>
                </a:solidFill>
                <a:latin typeface="Avenir Book"/>
                <a:cs typeface="Calibri Light" panose="020F0302020204030204" pitchFamily="34" charset="0"/>
              </a:rPr>
              <a:t>resumption of on-campus operation </a:t>
            </a:r>
            <a:r>
              <a:rPr lang="en-US" sz="2800" dirty="0">
                <a:solidFill>
                  <a:prstClr val="white"/>
                </a:solidFill>
                <a:latin typeface="Avenir Book"/>
                <a:cs typeface="Calibri Light" panose="020F0302020204030204" pitchFamily="34" charset="0"/>
              </a:rPr>
              <a:t>strategies</a:t>
            </a:r>
          </a:p>
          <a:p>
            <a:pPr marL="742950" indent="-742950" defTabSz="457200">
              <a:buAutoNum type="arabicPeriod"/>
              <a:defRPr/>
            </a:pPr>
            <a:endParaRPr lang="en-US" sz="2800" dirty="0">
              <a:solidFill>
                <a:prstClr val="white"/>
              </a:solidFill>
              <a:latin typeface="Avenir Book"/>
              <a:cs typeface="Calibri Light" panose="020F0302020204030204" pitchFamily="34" charset="0"/>
            </a:endParaRPr>
          </a:p>
          <a:p>
            <a:pPr marL="742950" indent="-742950" defTabSz="457200">
              <a:buAutoNum type="arabicPeriod"/>
              <a:defRPr/>
            </a:pPr>
            <a:r>
              <a:rPr lang="en-US" sz="2800" dirty="0">
                <a:solidFill>
                  <a:prstClr val="white"/>
                </a:solidFill>
                <a:latin typeface="Avenir Book"/>
                <a:cs typeface="Calibri Light" panose="020F0302020204030204" pitchFamily="34" charset="0"/>
              </a:rPr>
              <a:t>Key messages from the communications plan</a:t>
            </a:r>
          </a:p>
          <a:p>
            <a:pPr marL="742950" indent="-742950" defTabSz="457200">
              <a:buAutoNum type="arabicPeriod"/>
              <a:defRPr/>
            </a:pPr>
            <a:endParaRPr lang="en-US" sz="2800" dirty="0">
              <a:solidFill>
                <a:prstClr val="white"/>
              </a:solidFill>
              <a:latin typeface="Avenir Book"/>
              <a:cs typeface="Calibri Light" panose="020F0302020204030204" pitchFamily="34" charset="0"/>
            </a:endParaRPr>
          </a:p>
          <a:p>
            <a:pPr marL="742950" indent="-742950" defTabSz="457200">
              <a:buAutoNum type="arabicPeriod"/>
              <a:defRPr/>
            </a:pPr>
            <a:r>
              <a:rPr lang="en-US" sz="2800" dirty="0">
                <a:solidFill>
                  <a:prstClr val="white"/>
                </a:solidFill>
                <a:latin typeface="Avenir Book"/>
                <a:cs typeface="Calibri Light" panose="020F0302020204030204" pitchFamily="34" charset="0"/>
              </a:rPr>
              <a:t>Job Corps Materials Marketplace</a:t>
            </a:r>
            <a:br>
              <a:rPr lang="en-US" sz="2800" dirty="0">
                <a:solidFill>
                  <a:prstClr val="white"/>
                </a:solidFill>
                <a:latin typeface="Avenir Book"/>
                <a:cs typeface="Calibri Light" panose="020F0302020204030204" pitchFamily="34" charset="0"/>
              </a:rPr>
            </a:br>
            <a:endParaRPr lang="en-US" sz="2800" dirty="0">
              <a:solidFill>
                <a:prstClr val="white"/>
              </a:solidFill>
              <a:latin typeface="Avenir Book"/>
              <a:cs typeface="Calibri Light" panose="020F0302020204030204" pitchFamily="34" charset="0"/>
            </a:endParaRPr>
          </a:p>
          <a:p>
            <a:pPr marL="0" indent="0" defTabSz="457200">
              <a:buNone/>
              <a:defRPr/>
            </a:pPr>
            <a:r>
              <a:rPr lang="en-US" sz="2400" dirty="0">
                <a:solidFill>
                  <a:prstClr val="white"/>
                </a:solidFill>
                <a:latin typeface="Avenir Book"/>
                <a:cs typeface="Calibri Light" panose="020F0302020204030204" pitchFamily="34" charset="0"/>
              </a:rPr>
              <a:t>You will be able to find this presentation under the “Trainings” section at JCMarketplace.com. </a:t>
            </a:r>
          </a:p>
          <a:p>
            <a:endParaRPr lang="en-US" dirty="0"/>
          </a:p>
        </p:txBody>
      </p:sp>
    </p:spTree>
    <p:extLst>
      <p:ext uri="{BB962C8B-B14F-4D97-AF65-F5344CB8AC3E}">
        <p14:creationId xmlns:p14="http://schemas.microsoft.com/office/powerpoint/2010/main" val="1752964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F2716-F33B-4E88-B7C4-0D49E3209370}"/>
              </a:ext>
            </a:extLst>
          </p:cNvPr>
          <p:cNvSpPr>
            <a:spLocks noGrp="1"/>
          </p:cNvSpPr>
          <p:nvPr>
            <p:ph type="title"/>
          </p:nvPr>
        </p:nvSpPr>
        <p:spPr>
          <a:xfrm>
            <a:off x="628650" y="263526"/>
            <a:ext cx="7886700" cy="1325563"/>
          </a:xfrm>
        </p:spPr>
        <p:txBody>
          <a:bodyPr>
            <a:normAutofit/>
          </a:bodyPr>
          <a:lstStyle/>
          <a:p>
            <a:pPr algn="ctr"/>
            <a:r>
              <a:rPr lang="en-US" b="1" dirty="0"/>
              <a:t>Resuming On-Campus Operations: Key Messages </a:t>
            </a:r>
          </a:p>
        </p:txBody>
      </p:sp>
      <p:sp>
        <p:nvSpPr>
          <p:cNvPr id="3" name="Content Placeholder 2">
            <a:extLst>
              <a:ext uri="{FF2B5EF4-FFF2-40B4-BE49-F238E27FC236}">
                <a16:creationId xmlns:a16="http://schemas.microsoft.com/office/drawing/2014/main" id="{8250DD1A-2A40-4044-B1D3-0BA23453098A}"/>
              </a:ext>
            </a:extLst>
          </p:cNvPr>
          <p:cNvSpPr>
            <a:spLocks noGrp="1"/>
          </p:cNvSpPr>
          <p:nvPr>
            <p:ph idx="1"/>
          </p:nvPr>
        </p:nvSpPr>
        <p:spPr>
          <a:xfrm>
            <a:off x="628650" y="2093843"/>
            <a:ext cx="7886700" cy="4083120"/>
          </a:xfrm>
        </p:spPr>
        <p:txBody>
          <a:bodyPr/>
          <a:lstStyle/>
          <a:p>
            <a:r>
              <a:rPr lang="en-US" dirty="0"/>
              <a:t>Job Corps has resumed on-campus operations and is welcoming students back to centers in small groups. </a:t>
            </a:r>
          </a:p>
          <a:p>
            <a:endParaRPr lang="en-US" dirty="0"/>
          </a:p>
          <a:p>
            <a:r>
              <a:rPr lang="en-US" dirty="0"/>
              <a:t>What can students expect on campus?</a:t>
            </a:r>
          </a:p>
          <a:p>
            <a:endParaRPr lang="en-US" dirty="0"/>
          </a:p>
          <a:p>
            <a:r>
              <a:rPr lang="en-US" dirty="0"/>
              <a:t>What will be expected of students when they arrive?</a:t>
            </a:r>
          </a:p>
        </p:txBody>
      </p:sp>
    </p:spTree>
    <p:extLst>
      <p:ext uri="{BB962C8B-B14F-4D97-AF65-F5344CB8AC3E}">
        <p14:creationId xmlns:p14="http://schemas.microsoft.com/office/powerpoint/2010/main" val="1256177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2254D-5A2F-4A59-BBE9-D71B3C2F5427}"/>
              </a:ext>
            </a:extLst>
          </p:cNvPr>
          <p:cNvSpPr>
            <a:spLocks noGrp="1"/>
          </p:cNvSpPr>
          <p:nvPr>
            <p:ph type="title"/>
          </p:nvPr>
        </p:nvSpPr>
        <p:spPr/>
        <p:txBody>
          <a:bodyPr/>
          <a:lstStyle/>
          <a:p>
            <a:pPr algn="ctr"/>
            <a:r>
              <a:rPr lang="en-US" b="1" dirty="0"/>
              <a:t>Communication Tactics</a:t>
            </a:r>
          </a:p>
        </p:txBody>
      </p:sp>
      <p:sp>
        <p:nvSpPr>
          <p:cNvPr id="3" name="Content Placeholder 2">
            <a:extLst>
              <a:ext uri="{FF2B5EF4-FFF2-40B4-BE49-F238E27FC236}">
                <a16:creationId xmlns:a16="http://schemas.microsoft.com/office/drawing/2014/main" id="{809FD6CF-4C3C-49D6-89E0-1092967E4EE7}"/>
              </a:ext>
            </a:extLst>
          </p:cNvPr>
          <p:cNvSpPr>
            <a:spLocks noGrp="1"/>
          </p:cNvSpPr>
          <p:nvPr>
            <p:ph idx="1"/>
          </p:nvPr>
        </p:nvSpPr>
        <p:spPr>
          <a:xfrm>
            <a:off x="628650" y="1825624"/>
            <a:ext cx="3943350" cy="4667249"/>
          </a:xfrm>
        </p:spPr>
        <p:txBody>
          <a:bodyPr>
            <a:normAutofit/>
          </a:bodyPr>
          <a:lstStyle/>
          <a:p>
            <a:r>
              <a:rPr lang="en-US" dirty="0"/>
              <a:t>A new webpage</a:t>
            </a:r>
          </a:p>
          <a:p>
            <a:endParaRPr lang="en-US" dirty="0"/>
          </a:p>
          <a:p>
            <a:r>
              <a:rPr lang="en-US" dirty="0"/>
              <a:t>E-mail and text campaigns</a:t>
            </a:r>
          </a:p>
          <a:p>
            <a:endParaRPr lang="en-US" dirty="0"/>
          </a:p>
          <a:p>
            <a:r>
              <a:rPr lang="en-US" dirty="0"/>
              <a:t>Geo-targeted social media content</a:t>
            </a:r>
          </a:p>
          <a:p>
            <a:endParaRPr lang="en-US" dirty="0"/>
          </a:p>
          <a:p>
            <a:pPr marL="0" indent="0">
              <a:buNone/>
            </a:pPr>
            <a:endParaRPr lang="en-US" dirty="0"/>
          </a:p>
        </p:txBody>
      </p:sp>
      <p:sp>
        <p:nvSpPr>
          <p:cNvPr id="6" name="Content Placeholder 2">
            <a:extLst>
              <a:ext uri="{FF2B5EF4-FFF2-40B4-BE49-F238E27FC236}">
                <a16:creationId xmlns:a16="http://schemas.microsoft.com/office/drawing/2014/main" id="{A6BA9F05-F743-4494-B557-D5DA9AD51884}"/>
              </a:ext>
            </a:extLst>
          </p:cNvPr>
          <p:cNvSpPr txBox="1">
            <a:spLocks/>
          </p:cNvSpPr>
          <p:nvPr/>
        </p:nvSpPr>
        <p:spPr>
          <a:xfrm>
            <a:off x="4572000" y="1825624"/>
            <a:ext cx="3943350"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Avenir Book" charset="0"/>
                <a:ea typeface="Avenir Book" charset="0"/>
                <a:cs typeface="Avenir Book"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Book" charset="0"/>
                <a:ea typeface="Avenir Book" charset="0"/>
                <a:cs typeface="Avenir Book"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Book" charset="0"/>
                <a:ea typeface="Avenir Book" charset="0"/>
                <a:cs typeface="Avenir Book"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Book" charset="0"/>
                <a:ea typeface="Avenir Book" charset="0"/>
                <a:cs typeface="Avenir Book"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National Director communication</a:t>
            </a:r>
          </a:p>
          <a:p>
            <a:endParaRPr lang="en-US" dirty="0"/>
          </a:p>
          <a:p>
            <a:r>
              <a:rPr lang="en-US" dirty="0"/>
              <a:t>COVID-19-specific informational videos</a:t>
            </a:r>
          </a:p>
          <a:p>
            <a:endParaRPr lang="en-US" dirty="0"/>
          </a:p>
          <a:p>
            <a:r>
              <a:rPr lang="en-US" dirty="0"/>
              <a:t>Updated materials</a:t>
            </a:r>
          </a:p>
          <a:p>
            <a:pPr marL="457200" lvl="1" indent="0">
              <a:buNone/>
            </a:pPr>
            <a:r>
              <a:rPr lang="en-US" i="1" dirty="0"/>
              <a:t>*New virtual enrolment materials</a:t>
            </a:r>
          </a:p>
          <a:p>
            <a:endParaRPr lang="en-US" dirty="0"/>
          </a:p>
          <a:p>
            <a:pPr marL="0" indent="0">
              <a:buNone/>
            </a:pPr>
            <a:r>
              <a:rPr lang="en-US" dirty="0"/>
              <a:t> </a:t>
            </a:r>
          </a:p>
          <a:p>
            <a:endParaRPr lang="en-US" dirty="0"/>
          </a:p>
          <a:p>
            <a:pPr marL="0" indent="0">
              <a:buNone/>
            </a:pPr>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816769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7F841-83FC-48C3-A5B4-C8ECFE292CF9}"/>
              </a:ext>
            </a:extLst>
          </p:cNvPr>
          <p:cNvSpPr>
            <a:spLocks noGrp="1"/>
          </p:cNvSpPr>
          <p:nvPr>
            <p:ph type="title"/>
          </p:nvPr>
        </p:nvSpPr>
        <p:spPr>
          <a:xfrm>
            <a:off x="3187440" y="-192473"/>
            <a:ext cx="3736595" cy="1386946"/>
          </a:xfrm>
        </p:spPr>
        <p:txBody>
          <a:bodyPr>
            <a:normAutofit/>
          </a:bodyPr>
          <a:lstStyle/>
          <a:p>
            <a:r>
              <a:rPr lang="en-US" b="1" dirty="0"/>
              <a:t>New Webpage</a:t>
            </a:r>
          </a:p>
        </p:txBody>
      </p:sp>
      <p:pic>
        <p:nvPicPr>
          <p:cNvPr id="2052" name="Picture 4">
            <a:extLst>
              <a:ext uri="{FF2B5EF4-FFF2-40B4-BE49-F238E27FC236}">
                <a16:creationId xmlns:a16="http://schemas.microsoft.com/office/drawing/2014/main" id="{7B5FBE14-D286-4E4F-A7EE-E778736C32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2259" y="944020"/>
            <a:ext cx="3286130" cy="498457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805A342C-71E2-4DFA-A24E-3A4EF5943B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611" y="944020"/>
            <a:ext cx="3816389" cy="575656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5DC9C09-9257-4244-AB67-7CFB0F127999}"/>
              </a:ext>
            </a:extLst>
          </p:cNvPr>
          <p:cNvSpPr txBox="1"/>
          <p:nvPr/>
        </p:nvSpPr>
        <p:spPr>
          <a:xfrm>
            <a:off x="4087342" y="6238918"/>
            <a:ext cx="3655239" cy="461665"/>
          </a:xfrm>
          <a:prstGeom prst="rect">
            <a:avLst/>
          </a:prstGeom>
          <a:noFill/>
        </p:spPr>
        <p:txBody>
          <a:bodyPr wrap="square">
            <a:spAutoFit/>
          </a:bodyPr>
          <a:lstStyle/>
          <a:p>
            <a:r>
              <a:rPr lang="en-US" sz="2400" b="1" dirty="0">
                <a:solidFill>
                  <a:schemeClr val="bg1"/>
                </a:solidFill>
                <a:latin typeface="Avenir Book"/>
              </a:rPr>
              <a:t>backtojobcorps.com</a:t>
            </a:r>
          </a:p>
        </p:txBody>
      </p:sp>
    </p:spTree>
    <p:extLst>
      <p:ext uri="{BB962C8B-B14F-4D97-AF65-F5344CB8AC3E}">
        <p14:creationId xmlns:p14="http://schemas.microsoft.com/office/powerpoint/2010/main" val="2907286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B8DE6-D3D7-4D0A-9E79-4DFE21DA600C}"/>
              </a:ext>
            </a:extLst>
          </p:cNvPr>
          <p:cNvSpPr>
            <a:spLocks noGrp="1"/>
          </p:cNvSpPr>
          <p:nvPr>
            <p:ph type="title"/>
          </p:nvPr>
        </p:nvSpPr>
        <p:spPr>
          <a:xfrm>
            <a:off x="628650" y="158352"/>
            <a:ext cx="7886700" cy="1325563"/>
          </a:xfrm>
        </p:spPr>
        <p:txBody>
          <a:bodyPr/>
          <a:lstStyle/>
          <a:p>
            <a:pPr algn="ctr"/>
            <a:r>
              <a:rPr lang="en-US" b="1" dirty="0"/>
              <a:t>Geo-targeted social content </a:t>
            </a:r>
          </a:p>
        </p:txBody>
      </p:sp>
      <p:sp>
        <p:nvSpPr>
          <p:cNvPr id="9" name="TextBox 8">
            <a:extLst>
              <a:ext uri="{FF2B5EF4-FFF2-40B4-BE49-F238E27FC236}">
                <a16:creationId xmlns:a16="http://schemas.microsoft.com/office/drawing/2014/main" id="{FC640F4F-A47C-440B-B5E0-AC011303AA16}"/>
              </a:ext>
            </a:extLst>
          </p:cNvPr>
          <p:cNvSpPr txBox="1"/>
          <p:nvPr/>
        </p:nvSpPr>
        <p:spPr>
          <a:xfrm>
            <a:off x="628650" y="5275570"/>
            <a:ext cx="5082602" cy="1200329"/>
          </a:xfrm>
          <a:prstGeom prst="rect">
            <a:avLst/>
          </a:prstGeom>
          <a:noFill/>
        </p:spPr>
        <p:txBody>
          <a:bodyPr wrap="square">
            <a:spAutoFit/>
          </a:bodyPr>
          <a:lstStyle/>
          <a:p>
            <a:r>
              <a:rPr lang="en-US" sz="2400" b="1" dirty="0">
                <a:solidFill>
                  <a:schemeClr val="bg1"/>
                </a:solidFill>
                <a:latin typeface="Avenir Book"/>
              </a:rPr>
              <a:t>www.facebook.com/doljobcorps/</a:t>
            </a:r>
          </a:p>
          <a:p>
            <a:r>
              <a:rPr lang="en-US" sz="2400" b="1" dirty="0">
                <a:solidFill>
                  <a:schemeClr val="bg1"/>
                </a:solidFill>
                <a:latin typeface="Avenir Book"/>
              </a:rPr>
              <a:t>www.instagram.com/doljobcorps/</a:t>
            </a:r>
          </a:p>
          <a:p>
            <a:r>
              <a:rPr lang="en-US" sz="2400" b="1" dirty="0">
                <a:solidFill>
                  <a:schemeClr val="bg1"/>
                </a:solidFill>
                <a:latin typeface="Avenir Book"/>
              </a:rPr>
              <a:t>www.twitter.com/doljobcorps/</a:t>
            </a:r>
          </a:p>
        </p:txBody>
      </p:sp>
      <p:pic>
        <p:nvPicPr>
          <p:cNvPr id="4" name="Picture 3" descr="Diagram&#10;&#10;Description automatically generated">
            <a:extLst>
              <a:ext uri="{FF2B5EF4-FFF2-40B4-BE49-F238E27FC236}">
                <a16:creationId xmlns:a16="http://schemas.microsoft.com/office/drawing/2014/main" id="{C85824AD-6056-4917-8C3D-C0792DF850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370" y="1475980"/>
            <a:ext cx="2863737" cy="3336338"/>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DA53D4D4-29EB-4291-A373-42E6F1532B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1564" y="1475981"/>
            <a:ext cx="2909330" cy="3336336"/>
          </a:xfrm>
          <a:prstGeom prst="rect">
            <a:avLst/>
          </a:prstGeom>
        </p:spPr>
      </p:pic>
      <p:pic>
        <p:nvPicPr>
          <p:cNvPr id="8" name="Picture 7" descr="Diagram&#10;&#10;Description automatically generated">
            <a:extLst>
              <a:ext uri="{FF2B5EF4-FFF2-40B4-BE49-F238E27FC236}">
                <a16:creationId xmlns:a16="http://schemas.microsoft.com/office/drawing/2014/main" id="{93631CE9-8405-494E-9FF4-BEDA9016AF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9352" y="1473772"/>
            <a:ext cx="2715278" cy="3338545"/>
          </a:xfrm>
          <a:prstGeom prst="rect">
            <a:avLst/>
          </a:prstGeom>
        </p:spPr>
      </p:pic>
    </p:spTree>
    <p:extLst>
      <p:ext uri="{BB962C8B-B14F-4D97-AF65-F5344CB8AC3E}">
        <p14:creationId xmlns:p14="http://schemas.microsoft.com/office/powerpoint/2010/main" val="2785278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413A4-168C-4A10-BE6F-B31267D8EE8D}"/>
              </a:ext>
            </a:extLst>
          </p:cNvPr>
          <p:cNvSpPr>
            <a:spLocks noGrp="1"/>
          </p:cNvSpPr>
          <p:nvPr>
            <p:ph type="title"/>
          </p:nvPr>
        </p:nvSpPr>
        <p:spPr>
          <a:xfrm>
            <a:off x="479794" y="216270"/>
            <a:ext cx="8664206" cy="1325563"/>
          </a:xfrm>
        </p:spPr>
        <p:txBody>
          <a:bodyPr>
            <a:normAutofit/>
          </a:bodyPr>
          <a:lstStyle/>
          <a:p>
            <a:pPr algn="ctr"/>
            <a:r>
              <a:rPr lang="en-US" b="1" dirty="0"/>
              <a:t>Lead Nurture E-Mails</a:t>
            </a:r>
          </a:p>
        </p:txBody>
      </p:sp>
      <p:sp>
        <p:nvSpPr>
          <p:cNvPr id="3" name="Content Placeholder 2">
            <a:extLst>
              <a:ext uri="{FF2B5EF4-FFF2-40B4-BE49-F238E27FC236}">
                <a16:creationId xmlns:a16="http://schemas.microsoft.com/office/drawing/2014/main" id="{9CD5CBAB-587E-478A-A322-0B17A9EBBB4D}"/>
              </a:ext>
            </a:extLst>
          </p:cNvPr>
          <p:cNvSpPr>
            <a:spLocks noGrp="1"/>
          </p:cNvSpPr>
          <p:nvPr>
            <p:ph idx="1"/>
          </p:nvPr>
        </p:nvSpPr>
        <p:spPr>
          <a:xfrm>
            <a:off x="628650" y="1690689"/>
            <a:ext cx="7886700" cy="4486274"/>
          </a:xfrm>
        </p:spPr>
        <p:txBody>
          <a:bodyPr>
            <a:normAutofit fontScale="92500" lnSpcReduction="10000"/>
          </a:bodyPr>
          <a:lstStyle/>
          <a:p>
            <a:pPr marL="603250" indent="-457200">
              <a:spcBef>
                <a:spcPts val="0"/>
              </a:spcBef>
            </a:pPr>
            <a:r>
              <a:rPr lang="en-US" b="1" u="sng" dirty="0">
                <a:latin typeface="Avenir Book"/>
                <a:ea typeface="Roboto" panose="020B0604020202020204" charset="0"/>
              </a:rPr>
              <a:t>E-mail 1</a:t>
            </a:r>
            <a:r>
              <a:rPr lang="en-US" b="1" dirty="0">
                <a:latin typeface="Avenir Book"/>
                <a:ea typeface="Roboto" panose="020B0604020202020204" charset="0"/>
              </a:rPr>
              <a:t>: </a:t>
            </a:r>
            <a:r>
              <a:rPr lang="en-US" i="1" dirty="0">
                <a:latin typeface="Avenir Book"/>
                <a:ea typeface="Roboto" panose="020B0604020202020204" charset="0"/>
              </a:rPr>
              <a:t>Job Corps has announced the resumption of on-campus operations at select centers.</a:t>
            </a:r>
          </a:p>
          <a:p>
            <a:pPr marL="603250" indent="-457200">
              <a:spcBef>
                <a:spcPts val="0"/>
              </a:spcBef>
            </a:pPr>
            <a:endParaRPr lang="en-US" dirty="0">
              <a:latin typeface="Avenir Book"/>
              <a:ea typeface="Roboto" panose="020B0604020202020204" charset="0"/>
            </a:endParaRPr>
          </a:p>
          <a:p>
            <a:pPr marL="603250" indent="-457200">
              <a:spcBef>
                <a:spcPts val="0"/>
              </a:spcBef>
            </a:pPr>
            <a:r>
              <a:rPr lang="en-US" b="1" u="sng" dirty="0">
                <a:latin typeface="Avenir Book"/>
                <a:ea typeface="Roboto" panose="020B0604020202020204" charset="0"/>
              </a:rPr>
              <a:t>E-mail 2</a:t>
            </a:r>
            <a:r>
              <a:rPr lang="en-US" b="1" dirty="0">
                <a:latin typeface="Avenir Book"/>
                <a:ea typeface="Roboto" panose="020B0604020202020204" charset="0"/>
              </a:rPr>
              <a:t>: </a:t>
            </a:r>
            <a:r>
              <a:rPr lang="en-US" i="1" dirty="0">
                <a:latin typeface="Avenir Book"/>
                <a:ea typeface="Roboto" panose="020B0604020202020204" charset="0"/>
              </a:rPr>
              <a:t>Students will be welcomed back on select campuses in phases and in small groups. </a:t>
            </a:r>
          </a:p>
          <a:p>
            <a:pPr marL="603250" indent="-457200">
              <a:spcBef>
                <a:spcPts val="0"/>
              </a:spcBef>
            </a:pPr>
            <a:endParaRPr lang="en-US" dirty="0">
              <a:latin typeface="Avenir Book"/>
              <a:ea typeface="Roboto" panose="020B0604020202020204" charset="0"/>
            </a:endParaRPr>
          </a:p>
          <a:p>
            <a:pPr marL="603250" indent="-457200">
              <a:spcBef>
                <a:spcPts val="0"/>
              </a:spcBef>
            </a:pPr>
            <a:r>
              <a:rPr lang="en-US" b="1" u="sng" dirty="0">
                <a:latin typeface="Avenir Book"/>
                <a:ea typeface="Roboto" panose="020B0604020202020204" charset="0"/>
              </a:rPr>
              <a:t>E-mail 3</a:t>
            </a:r>
            <a:r>
              <a:rPr lang="en-US" b="1" dirty="0">
                <a:latin typeface="Avenir Book"/>
                <a:ea typeface="Roboto" panose="020B0604020202020204" charset="0"/>
              </a:rPr>
              <a:t>: </a:t>
            </a:r>
            <a:r>
              <a:rPr lang="en-US" i="1" dirty="0">
                <a:latin typeface="Avenir Book"/>
                <a:ea typeface="Roboto" panose="020B0604020202020204" charset="0"/>
              </a:rPr>
              <a:t>Here is what to expect when you arrive on campus and how you can do your part to keep yourself and your peers safe and healthy. </a:t>
            </a:r>
          </a:p>
          <a:p>
            <a:pPr marL="603250" indent="-457200">
              <a:spcBef>
                <a:spcPts val="0"/>
              </a:spcBef>
            </a:pPr>
            <a:endParaRPr lang="en-US" dirty="0">
              <a:latin typeface="Avenir Book"/>
            </a:endParaRPr>
          </a:p>
          <a:p>
            <a:pPr marL="603250" indent="-457200">
              <a:spcBef>
                <a:spcPts val="0"/>
              </a:spcBef>
            </a:pPr>
            <a:r>
              <a:rPr lang="en-US" b="1" u="sng" dirty="0">
                <a:latin typeface="Avenir Book"/>
              </a:rPr>
              <a:t>E-mail 4</a:t>
            </a:r>
            <a:r>
              <a:rPr lang="en-US" b="1" dirty="0">
                <a:latin typeface="Avenir Book"/>
              </a:rPr>
              <a:t>: </a:t>
            </a:r>
            <a:r>
              <a:rPr lang="en-US" i="1" dirty="0">
                <a:latin typeface="Avenir Book"/>
              </a:rPr>
              <a:t>Your center is scheduled to open very soon. You will notice daily schedule adjustments and a new “no leave” policy. </a:t>
            </a:r>
          </a:p>
        </p:txBody>
      </p:sp>
    </p:spTree>
    <p:extLst>
      <p:ext uri="{BB962C8B-B14F-4D97-AF65-F5344CB8AC3E}">
        <p14:creationId xmlns:p14="http://schemas.microsoft.com/office/powerpoint/2010/main" val="4071817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B5543-8B2B-47DC-A6BF-E6E182C8750E}"/>
              </a:ext>
            </a:extLst>
          </p:cNvPr>
          <p:cNvSpPr>
            <a:spLocks noGrp="1"/>
          </p:cNvSpPr>
          <p:nvPr>
            <p:ph type="title"/>
          </p:nvPr>
        </p:nvSpPr>
        <p:spPr/>
        <p:txBody>
          <a:bodyPr/>
          <a:lstStyle/>
          <a:p>
            <a:pPr algn="ctr"/>
            <a:r>
              <a:rPr lang="en-US" b="1" dirty="0"/>
              <a:t>Text Campaigns </a:t>
            </a:r>
          </a:p>
        </p:txBody>
      </p:sp>
      <p:pic>
        <p:nvPicPr>
          <p:cNvPr id="5" name="Picture 4">
            <a:extLst>
              <a:ext uri="{FF2B5EF4-FFF2-40B4-BE49-F238E27FC236}">
                <a16:creationId xmlns:a16="http://schemas.microsoft.com/office/drawing/2014/main" id="{5D1B2494-8BDB-4D1D-8CA4-D629D9391004}"/>
              </a:ext>
            </a:extLst>
          </p:cNvPr>
          <p:cNvPicPr>
            <a:picLocks noChangeAspect="1"/>
          </p:cNvPicPr>
          <p:nvPr/>
        </p:nvPicPr>
        <p:blipFill>
          <a:blip r:embed="rId3"/>
          <a:stretch>
            <a:fillRect/>
          </a:stretch>
        </p:blipFill>
        <p:spPr>
          <a:xfrm>
            <a:off x="651486" y="1350535"/>
            <a:ext cx="5623504" cy="2706816"/>
          </a:xfrm>
          <a:prstGeom prst="rect">
            <a:avLst/>
          </a:prstGeom>
        </p:spPr>
      </p:pic>
      <p:pic>
        <p:nvPicPr>
          <p:cNvPr id="7" name="Picture 6">
            <a:extLst>
              <a:ext uri="{FF2B5EF4-FFF2-40B4-BE49-F238E27FC236}">
                <a16:creationId xmlns:a16="http://schemas.microsoft.com/office/drawing/2014/main" id="{3793AEE3-ED1D-4EA0-9C7E-3CCF8AC11553}"/>
              </a:ext>
            </a:extLst>
          </p:cNvPr>
          <p:cNvPicPr>
            <a:picLocks noChangeAspect="1"/>
          </p:cNvPicPr>
          <p:nvPr/>
        </p:nvPicPr>
        <p:blipFill>
          <a:blip r:embed="rId3"/>
          <a:stretch>
            <a:fillRect/>
          </a:stretch>
        </p:blipFill>
        <p:spPr>
          <a:xfrm>
            <a:off x="3098759" y="3640076"/>
            <a:ext cx="5828248" cy="2805368"/>
          </a:xfrm>
          <a:prstGeom prst="rect">
            <a:avLst/>
          </a:prstGeom>
        </p:spPr>
      </p:pic>
      <p:sp>
        <p:nvSpPr>
          <p:cNvPr id="6" name="TextBox 5">
            <a:extLst>
              <a:ext uri="{FF2B5EF4-FFF2-40B4-BE49-F238E27FC236}">
                <a16:creationId xmlns:a16="http://schemas.microsoft.com/office/drawing/2014/main" id="{C835BF67-C69E-4686-A916-B1D7049E4D63}"/>
              </a:ext>
            </a:extLst>
          </p:cNvPr>
          <p:cNvSpPr txBox="1"/>
          <p:nvPr/>
        </p:nvSpPr>
        <p:spPr>
          <a:xfrm>
            <a:off x="1062346" y="1626122"/>
            <a:ext cx="4738481" cy="1477328"/>
          </a:xfrm>
          <a:prstGeom prst="rect">
            <a:avLst/>
          </a:prstGeom>
          <a:noFill/>
        </p:spPr>
        <p:txBody>
          <a:bodyPr wrap="square">
            <a:spAutoFit/>
          </a:bodyPr>
          <a:lstStyle/>
          <a:p>
            <a:pPr marL="146050"/>
            <a:r>
              <a:rPr lang="en-US" sz="1800" i="0" u="none" strike="noStrike" dirty="0">
                <a:solidFill>
                  <a:schemeClr val="bg1"/>
                </a:solidFill>
                <a:effectLst/>
                <a:ea typeface="Roboto" panose="020B0604020202020204" charset="0"/>
              </a:rPr>
              <a:t>Thank you for signing up for Job Corps updates! Students are starting to make their way back to campus. </a:t>
            </a:r>
            <a:r>
              <a:rPr lang="en-US" sz="1800" i="0" u="sng" dirty="0">
                <a:solidFill>
                  <a:schemeClr val="bg1"/>
                </a:solidFill>
                <a:effectLst/>
                <a:ea typeface="Roboto" panose="020B0604020202020204" charset="0"/>
              </a:rPr>
              <a:t>Here (https://bit.ly/2ZWDAFC) </a:t>
            </a:r>
            <a:r>
              <a:rPr lang="en-US" sz="1800" i="0" u="none" strike="noStrike" dirty="0">
                <a:solidFill>
                  <a:schemeClr val="bg1"/>
                </a:solidFill>
                <a:effectLst/>
                <a:ea typeface="Roboto" panose="020B0604020202020204" charset="0"/>
              </a:rPr>
              <a:t>is our game plan on how we are going to do it safely</a:t>
            </a:r>
            <a:r>
              <a:rPr lang="en-US" sz="1800" i="0" u="none" strike="noStrike" dirty="0">
                <a:solidFill>
                  <a:schemeClr val="tx2"/>
                </a:solidFill>
                <a:effectLst/>
                <a:latin typeface="Roboto" panose="020B0604020202020204" charset="0"/>
                <a:ea typeface="Roboto" panose="020B0604020202020204" charset="0"/>
              </a:rPr>
              <a:t>.</a:t>
            </a:r>
          </a:p>
        </p:txBody>
      </p:sp>
      <p:sp>
        <p:nvSpPr>
          <p:cNvPr id="8" name="TextBox 7">
            <a:extLst>
              <a:ext uri="{FF2B5EF4-FFF2-40B4-BE49-F238E27FC236}">
                <a16:creationId xmlns:a16="http://schemas.microsoft.com/office/drawing/2014/main" id="{7F4BC316-52BF-484C-A24D-C664C819E20A}"/>
              </a:ext>
            </a:extLst>
          </p:cNvPr>
          <p:cNvSpPr txBox="1"/>
          <p:nvPr/>
        </p:nvSpPr>
        <p:spPr>
          <a:xfrm>
            <a:off x="3622973" y="3937805"/>
            <a:ext cx="4582632" cy="1569660"/>
          </a:xfrm>
          <a:prstGeom prst="rect">
            <a:avLst/>
          </a:prstGeom>
          <a:noFill/>
        </p:spPr>
        <p:txBody>
          <a:bodyPr wrap="square">
            <a:spAutoFit/>
          </a:bodyPr>
          <a:lstStyle/>
          <a:p>
            <a:pPr marL="146050"/>
            <a:r>
              <a:rPr lang="en-US" sz="1600" i="0" u="none" strike="noStrike" dirty="0">
                <a:solidFill>
                  <a:schemeClr val="bg1"/>
                </a:solidFill>
                <a:effectLst/>
                <a:latin typeface="Roboto" panose="020B0604020202020204" charset="0"/>
                <a:ea typeface="Roboto" panose="020B0604020202020204" charset="0"/>
              </a:rPr>
              <a:t>Want to connect with other Job Corps students? Check out this </a:t>
            </a:r>
            <a:r>
              <a:rPr lang="en-US" sz="1600" i="0" u="sng" strike="noStrike" dirty="0">
                <a:solidFill>
                  <a:schemeClr val="bg1"/>
                </a:solidFill>
                <a:effectLst/>
                <a:latin typeface="Roboto" panose="020B0604020202020204" charset="0"/>
                <a:ea typeface="Roboto" panose="020B0604020202020204" charset="0"/>
              </a:rPr>
              <a:t>Facebook page (https://www.facebook.com/groups/jobcorpsstudents)!</a:t>
            </a:r>
            <a:r>
              <a:rPr lang="en-US" sz="1600" i="0" u="none" strike="noStrike" dirty="0">
                <a:solidFill>
                  <a:schemeClr val="bg1"/>
                </a:solidFill>
                <a:effectLst/>
                <a:latin typeface="Roboto" panose="020B0604020202020204" charset="0"/>
                <a:ea typeface="Roboto" panose="020B0604020202020204" charset="0"/>
              </a:rPr>
              <a:t> If you are a new student, use PENDING for question 3 when joining the group. </a:t>
            </a:r>
          </a:p>
        </p:txBody>
      </p:sp>
    </p:spTree>
    <p:extLst>
      <p:ext uri="{BB962C8B-B14F-4D97-AF65-F5344CB8AC3E}">
        <p14:creationId xmlns:p14="http://schemas.microsoft.com/office/powerpoint/2010/main" val="366725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EE4AC-E2FC-46D1-9CDA-CC507047181D}"/>
              </a:ext>
            </a:extLst>
          </p:cNvPr>
          <p:cNvSpPr>
            <a:spLocks noGrp="1"/>
          </p:cNvSpPr>
          <p:nvPr>
            <p:ph type="title"/>
          </p:nvPr>
        </p:nvSpPr>
        <p:spPr>
          <a:xfrm>
            <a:off x="628650" y="-69391"/>
            <a:ext cx="7886700" cy="1325563"/>
          </a:xfrm>
        </p:spPr>
        <p:txBody>
          <a:bodyPr/>
          <a:lstStyle/>
          <a:p>
            <a:r>
              <a:rPr lang="en-US" b="1" dirty="0"/>
              <a:t>Social Media</a:t>
            </a:r>
          </a:p>
        </p:txBody>
      </p:sp>
      <p:sp>
        <p:nvSpPr>
          <p:cNvPr id="9" name="TextBox 8">
            <a:extLst>
              <a:ext uri="{FF2B5EF4-FFF2-40B4-BE49-F238E27FC236}">
                <a16:creationId xmlns:a16="http://schemas.microsoft.com/office/drawing/2014/main" id="{3825C5B6-3E77-4F2B-A88F-1E1C4AAF291C}"/>
              </a:ext>
            </a:extLst>
          </p:cNvPr>
          <p:cNvSpPr txBox="1"/>
          <p:nvPr/>
        </p:nvSpPr>
        <p:spPr>
          <a:xfrm>
            <a:off x="628650" y="6138518"/>
            <a:ext cx="4572000" cy="523220"/>
          </a:xfrm>
          <a:prstGeom prst="rect">
            <a:avLst/>
          </a:prstGeom>
          <a:noFill/>
        </p:spPr>
        <p:txBody>
          <a:bodyPr wrap="square">
            <a:spAutoFit/>
          </a:bodyPr>
          <a:lstStyle/>
          <a:p>
            <a:r>
              <a:rPr lang="en-US" sz="2800" b="1" dirty="0">
                <a:solidFill>
                  <a:schemeClr val="bg1"/>
                </a:solidFill>
                <a:latin typeface="Avenir Medium"/>
              </a:rPr>
              <a:t>jcdigital@mpf.com </a:t>
            </a:r>
          </a:p>
        </p:txBody>
      </p:sp>
      <p:pic>
        <p:nvPicPr>
          <p:cNvPr id="1028" name="Picture 4">
            <a:extLst>
              <a:ext uri="{FF2B5EF4-FFF2-40B4-BE49-F238E27FC236}">
                <a16:creationId xmlns:a16="http://schemas.microsoft.com/office/drawing/2014/main" id="{B07F5E35-8D6B-4B89-B2D5-74542E8BC3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6789" y="2387455"/>
            <a:ext cx="2562225" cy="38282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7937A4B0-F193-480F-8C89-AA67C57125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4401" y="248657"/>
            <a:ext cx="2513285" cy="44807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hlinkClick r:id="rId5"/>
            <a:extLst>
              <a:ext uri="{FF2B5EF4-FFF2-40B4-BE49-F238E27FC236}">
                <a16:creationId xmlns:a16="http://schemas.microsoft.com/office/drawing/2014/main" id="{6D839BB9-A974-4916-BA95-0A08844F42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434" y="3006018"/>
            <a:ext cx="2689216" cy="29191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E7EEEA7-FBF4-422C-9FDB-7BC2AF6C61D6}"/>
              </a:ext>
            </a:extLst>
          </p:cNvPr>
          <p:cNvSpPr txBox="1"/>
          <p:nvPr/>
        </p:nvSpPr>
        <p:spPr>
          <a:xfrm>
            <a:off x="485774" y="879091"/>
            <a:ext cx="4857751" cy="1692771"/>
          </a:xfrm>
          <a:prstGeom prst="rect">
            <a:avLst/>
          </a:prstGeom>
          <a:noFill/>
        </p:spPr>
        <p:txBody>
          <a:bodyPr wrap="square" rtlCol="0">
            <a:spAutoFit/>
          </a:bodyPr>
          <a:lstStyle/>
          <a:p>
            <a:pPr marL="342900" indent="-342900">
              <a:buFont typeface="Arial" panose="020B0604020202020204" pitchFamily="34" charset="0"/>
              <a:buChar char="•"/>
            </a:pPr>
            <a:r>
              <a:rPr lang="en-US" sz="2600" b="1" dirty="0">
                <a:solidFill>
                  <a:schemeClr val="bg1"/>
                </a:solidFill>
                <a:latin typeface="Avenir Book"/>
              </a:rPr>
              <a:t>Facebook</a:t>
            </a:r>
          </a:p>
          <a:p>
            <a:pPr marL="342900" indent="-342900">
              <a:buFont typeface="Arial" panose="020B0604020202020204" pitchFamily="34" charset="0"/>
              <a:buChar char="•"/>
            </a:pPr>
            <a:r>
              <a:rPr lang="en-US" sz="2600" b="1" dirty="0">
                <a:solidFill>
                  <a:schemeClr val="bg1"/>
                </a:solidFill>
                <a:latin typeface="Avenir Book"/>
              </a:rPr>
              <a:t>Instagram</a:t>
            </a:r>
          </a:p>
          <a:p>
            <a:pPr marL="342900" indent="-342900">
              <a:buFont typeface="Arial" panose="020B0604020202020204" pitchFamily="34" charset="0"/>
              <a:buChar char="•"/>
            </a:pPr>
            <a:r>
              <a:rPr lang="en-US" sz="2600" b="1" dirty="0">
                <a:solidFill>
                  <a:schemeClr val="bg1"/>
                </a:solidFill>
                <a:latin typeface="Avenir Book"/>
              </a:rPr>
              <a:t>Twitter</a:t>
            </a:r>
          </a:p>
          <a:p>
            <a:pPr marL="342900" indent="-342900">
              <a:buFont typeface="Arial" panose="020B0604020202020204" pitchFamily="34" charset="0"/>
              <a:buChar char="•"/>
            </a:pPr>
            <a:r>
              <a:rPr lang="en-US" sz="2600" b="1" dirty="0">
                <a:solidFill>
                  <a:schemeClr val="bg1"/>
                </a:solidFill>
                <a:latin typeface="Avenir Book"/>
              </a:rPr>
              <a:t>YouTube</a:t>
            </a:r>
          </a:p>
        </p:txBody>
      </p:sp>
    </p:spTree>
    <p:extLst>
      <p:ext uri="{BB962C8B-B14F-4D97-AF65-F5344CB8AC3E}">
        <p14:creationId xmlns:p14="http://schemas.microsoft.com/office/powerpoint/2010/main" val="15045020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F2B1BC2945D34E977C433259C9D2CB" ma:contentTypeVersion="16" ma:contentTypeDescription="Create a new document." ma:contentTypeScope="" ma:versionID="2c0e277192d81df4100fd4f8f9a1868c">
  <xsd:schema xmlns:xsd="http://www.w3.org/2001/XMLSchema" xmlns:xs="http://www.w3.org/2001/XMLSchema" xmlns:p="http://schemas.microsoft.com/office/2006/metadata/properties" xmlns:ns2="917e6702-67a8-474f-9f79-c81f2b2d782f" xmlns:ns3="0bc566ea-3687-4866-8539-4065a8f365c4" targetNamespace="http://schemas.microsoft.com/office/2006/metadata/properties" ma:root="true" ma:fieldsID="8c41c6f6ec19e45fe2f95c961eaf3b3e" ns2:_="" ns3:_="">
    <xsd:import namespace="917e6702-67a8-474f-9f79-c81f2b2d782f"/>
    <xsd:import namespace="0bc566ea-3687-4866-8539-4065a8f365c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7e6702-67a8-474f-9f79-c81f2b2d78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82271fb-40a8-411f-8a32-14e10a3a061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bc566ea-3687-4866-8539-4065a8f365c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a6e9231-b43f-4cef-aecc-261e79c1cafb}" ma:internalName="TaxCatchAll" ma:showField="CatchAllData" ma:web="0bc566ea-3687-4866-8539-4065a8f365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bc566ea-3687-4866-8539-4065a8f365c4" xsi:nil="true"/>
    <lcf76f155ced4ddcb4097134ff3c332f xmlns="917e6702-67a8-474f-9f79-c81f2b2d782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CAEECFD-7711-440B-8DF7-232C9E19FEA3}"/>
</file>

<file path=customXml/itemProps2.xml><?xml version="1.0" encoding="utf-8"?>
<ds:datastoreItem xmlns:ds="http://schemas.openxmlformats.org/officeDocument/2006/customXml" ds:itemID="{9C6F3CEF-CAA4-49AE-B97E-34FF95C068E6}"/>
</file>

<file path=customXml/itemProps3.xml><?xml version="1.0" encoding="utf-8"?>
<ds:datastoreItem xmlns:ds="http://schemas.openxmlformats.org/officeDocument/2006/customXml" ds:itemID="{C584C24C-31C7-4DC8-AE16-AD2D8431861F}"/>
</file>

<file path=docProps/app.xml><?xml version="1.0" encoding="utf-8"?>
<Properties xmlns="http://schemas.openxmlformats.org/officeDocument/2006/extended-properties" xmlns:vt="http://schemas.openxmlformats.org/officeDocument/2006/docPropsVTypes">
  <Template/>
  <TotalTime>26459</TotalTime>
  <Words>4460</Words>
  <Application>Microsoft Office PowerPoint</Application>
  <PresentationFormat>On-screen Show (4:3)</PresentationFormat>
  <Paragraphs>278</Paragraphs>
  <Slides>19</Slides>
  <Notes>19</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32" baseType="lpstr">
      <vt:lpstr>Arial</vt:lpstr>
      <vt:lpstr>Avenir Book</vt:lpstr>
      <vt:lpstr>Avenir Medium</vt:lpstr>
      <vt:lpstr>Calibri</vt:lpstr>
      <vt:lpstr>Courier New</vt:lpstr>
      <vt:lpstr>Gill Sans</vt:lpstr>
      <vt:lpstr>Gill Sans MT</vt:lpstr>
      <vt:lpstr>Muli</vt:lpstr>
      <vt:lpstr>Roboto</vt:lpstr>
      <vt:lpstr>Symbol</vt:lpstr>
      <vt:lpstr>Times New Roman</vt:lpstr>
      <vt:lpstr>Office Theme</vt:lpstr>
      <vt:lpstr>Acrobat Document</vt:lpstr>
      <vt:lpstr>PowerPoint Presentation</vt:lpstr>
      <vt:lpstr>Overview</vt:lpstr>
      <vt:lpstr>Resuming On-Campus Operations: Key Messages </vt:lpstr>
      <vt:lpstr>Communication Tactics</vt:lpstr>
      <vt:lpstr>New Webpage</vt:lpstr>
      <vt:lpstr>Geo-targeted social content </vt:lpstr>
      <vt:lpstr>Lead Nurture E-Mails</vt:lpstr>
      <vt:lpstr>Text Campaigns </vt:lpstr>
      <vt:lpstr>Social Media</vt:lpstr>
      <vt:lpstr>Material Updates </vt:lpstr>
      <vt:lpstr>Virtual Enrollment Promotion</vt:lpstr>
      <vt:lpstr>COVID Safety Posters </vt:lpstr>
      <vt:lpstr>Better Together Initiative &amp; Webinars</vt:lpstr>
      <vt:lpstr>Back to Job Corps Section</vt:lpstr>
      <vt:lpstr>Materials Marketplace</vt:lpstr>
      <vt:lpstr>How To Use Your Materials</vt:lpstr>
      <vt:lpstr>MyPACE Resources Reminder</vt:lpstr>
      <vt:lpstr>PowerPoint Presentation</vt:lpstr>
      <vt:lpstr>Contact Us</vt:lpstr>
    </vt:vector>
  </TitlesOfParts>
  <Company>MP&amp;F PR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 Krugman</dc:creator>
  <cp:lastModifiedBy>Jessica Darden</cp:lastModifiedBy>
  <cp:revision>752</cp:revision>
  <cp:lastPrinted>2018-11-19T22:12:12Z</cp:lastPrinted>
  <dcterms:created xsi:type="dcterms:W3CDTF">2017-02-15T16:09:25Z</dcterms:created>
  <dcterms:modified xsi:type="dcterms:W3CDTF">2021-04-21T19:51:04Z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0x01010095F2B1BC2945D34E977C433259C9D2CB</vt:lpwstr>
  </property>
  <property fmtid="{D5CDD505-2E9C-101B-9397-08002B2CF9AE}" pid="3" name="Order">
    <vt:r8>2393000</vt:r8>
  </property>
</Properties>
</file>