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3"/>
  </p:notesMasterIdLst>
  <p:handoutMasterIdLst>
    <p:handoutMasterId r:id="rId44"/>
  </p:handoutMasterIdLst>
  <p:sldIdLst>
    <p:sldId id="256" r:id="rId5"/>
    <p:sldId id="259" r:id="rId6"/>
    <p:sldId id="295" r:id="rId7"/>
    <p:sldId id="297" r:id="rId8"/>
    <p:sldId id="285" r:id="rId9"/>
    <p:sldId id="298" r:id="rId10"/>
    <p:sldId id="299" r:id="rId11"/>
    <p:sldId id="300" r:id="rId12"/>
    <p:sldId id="301" r:id="rId13"/>
    <p:sldId id="302" r:id="rId14"/>
    <p:sldId id="303" r:id="rId15"/>
    <p:sldId id="318" r:id="rId16"/>
    <p:sldId id="319" r:id="rId17"/>
    <p:sldId id="306" r:id="rId18"/>
    <p:sldId id="291" r:id="rId19"/>
    <p:sldId id="292" r:id="rId20"/>
    <p:sldId id="260" r:id="rId21"/>
    <p:sldId id="293" r:id="rId22"/>
    <p:sldId id="287" r:id="rId23"/>
    <p:sldId id="288" r:id="rId24"/>
    <p:sldId id="289" r:id="rId25"/>
    <p:sldId id="290" r:id="rId26"/>
    <p:sldId id="305" r:id="rId27"/>
    <p:sldId id="304" r:id="rId28"/>
    <p:sldId id="307" r:id="rId29"/>
    <p:sldId id="308" r:id="rId30"/>
    <p:sldId id="310" r:id="rId31"/>
    <p:sldId id="309" r:id="rId32"/>
    <p:sldId id="311" r:id="rId33"/>
    <p:sldId id="312" r:id="rId34"/>
    <p:sldId id="313" r:id="rId35"/>
    <p:sldId id="314" r:id="rId36"/>
    <p:sldId id="315" r:id="rId37"/>
    <p:sldId id="316" r:id="rId38"/>
    <p:sldId id="317" r:id="rId39"/>
    <p:sldId id="320" r:id="rId40"/>
    <p:sldId id="321" r:id="rId41"/>
    <p:sldId id="284"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456" userDrawn="1">
          <p15:clr>
            <a:srgbClr val="A4A3A4"/>
          </p15:clr>
        </p15:guide>
        <p15:guide id="3" orient="horz" pos="1176" userDrawn="1">
          <p15:clr>
            <a:srgbClr val="A4A3A4"/>
          </p15:clr>
        </p15:guide>
        <p15:guide id="4" orient="horz" pos="2112" userDrawn="1">
          <p15:clr>
            <a:srgbClr val="A4A3A4"/>
          </p15:clr>
        </p15:guide>
        <p15:guide id="5" pos="5304" userDrawn="1">
          <p15:clr>
            <a:srgbClr val="A4A3A4"/>
          </p15:clr>
        </p15:guide>
        <p15:guide id="6"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ED7008-8437-0607-006F-89EE77ADAEBB}" name="Jessica Darden" initials="JD" userId="S::jessicad@headquarters.mpfpr.com::a94d6a5e-5e2e-4b95-a493-a922fe9b3755" providerId="AD"/>
  <p188:author id="{98F1A131-6C35-A15C-38C1-9F59BFFEBFA3}" name="Sellars Huy" initials="SH" userId="S::sellarsh@headquarters.mpfpr.com::72b8f81e-b633-4531-9974-00632d6447bc" providerId="AD"/>
  <p188:author id="{DA79F643-1781-A998-1EAE-0273680926A3}" name="Katy Varney" initials="KV" userId="S::katyv@headquarters.mpfpr.com::50bd0611-5a86-4573-b787-d601c60f0b24" providerId="AD"/>
  <p188:author id="{CA0B51AB-C6F7-51C3-8E25-FAB2581BA7CA}" name="Mary Ruth Raphael" initials="MR" userId="S::maryruthr@headquarters.mpfpr.com::7939eb08-3a37-429b-9225-52ccedc0b76c" providerId="AD"/>
  <p188:author id="{285D19DC-BD56-79A5-F982-1FCE6A60569E}" name="Diane Roberts" initials="DR" userId="S::dianer@headquarters.mpfpr.com::2fdd2ae2-e67b-41b2-8647-9ddba04f48c7" providerId="AD"/>
  <p188:author id="{938EEEF0-77DC-09C7-3248-D8F0370464CB}" name="Javier Solano" initials="JS" userId="S::javiers@headquarters.mpfpr.com::fe4ae96a-73bc-4c1d-aef1-568fafee87c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ara Salisbury" initials="SS" lastIdx="3" clrIdx="6">
    <p:extLst>
      <p:ext uri="{19B8F6BF-5375-455C-9EA6-DF929625EA0E}">
        <p15:presenceInfo xmlns:p15="http://schemas.microsoft.com/office/powerpoint/2012/main" userId="S-1-5-21-1409082233-484061587-1417001333-8718" providerId="AD"/>
      </p:ext>
    </p:extLst>
  </p:cmAuthor>
  <p:cmAuthor id="1" name="Danielle Hall" initials="DH" lastIdx="8" clrIdx="0"/>
  <p:cmAuthor id="8" name="Eric Tieles" initials="ET" lastIdx="6" clrIdx="7">
    <p:extLst>
      <p:ext uri="{19B8F6BF-5375-455C-9EA6-DF929625EA0E}">
        <p15:presenceInfo xmlns:p15="http://schemas.microsoft.com/office/powerpoint/2012/main" userId="S::Erict@headquarters.mpfpr.com::e401d6e9-e590-4ffd-b152-f9fc32f3e089" providerId="AD"/>
      </p:ext>
    </p:extLst>
  </p:cmAuthor>
  <p:cmAuthor id="2" name="Dalton Kerby" initials="DK" lastIdx="5" clrIdx="1"/>
  <p:cmAuthor id="9" name="Jessica Darden" initials="JD" lastIdx="9" clrIdx="8">
    <p:extLst>
      <p:ext uri="{19B8F6BF-5375-455C-9EA6-DF929625EA0E}">
        <p15:presenceInfo xmlns:p15="http://schemas.microsoft.com/office/powerpoint/2012/main" userId="S::JessicaD@headquarters.mpfpr.com::a94d6a5e-5e2e-4b95-a493-a922fe9b3755" providerId="AD"/>
      </p:ext>
    </p:extLst>
  </p:cmAuthor>
  <p:cmAuthor id="3" name="Administrator" initials="DRo" lastIdx="8" clrIdx="2"/>
  <p:cmAuthor id="10" name="Schuyler Pringle" initials="SP" lastIdx="30" clrIdx="9">
    <p:extLst>
      <p:ext uri="{19B8F6BF-5375-455C-9EA6-DF929625EA0E}">
        <p15:presenceInfo xmlns:p15="http://schemas.microsoft.com/office/powerpoint/2012/main" userId="S::schuylerp@headquarters.mpfpr.com::08b0056d-5f9c-490f-ae0f-e7a1e19daea0" providerId="AD"/>
      </p:ext>
    </p:extLst>
  </p:cmAuthor>
  <p:cmAuthor id="4" name="Mary Ruth Raphael" initials="MRR" lastIdx="20" clrIdx="3"/>
  <p:cmAuthor id="11" name="Shawna McIntosh" initials="SM" lastIdx="19" clrIdx="10">
    <p:extLst>
      <p:ext uri="{19B8F6BF-5375-455C-9EA6-DF929625EA0E}">
        <p15:presenceInfo xmlns:p15="http://schemas.microsoft.com/office/powerpoint/2012/main" userId="S::ShawnaM@headquarters.mpfpr.com::993de3a6-8967-482a-ac81-c4f0b40ee541" providerId="AD"/>
      </p:ext>
    </p:extLst>
  </p:cmAuthor>
  <p:cmAuthor id="5" name="Diane Roberts" initials="DR" lastIdx="17" clrIdx="4"/>
  <p:cmAuthor id="12" name="Angela Argiro" initials="AA" lastIdx="4" clrIdx="11">
    <p:extLst>
      <p:ext uri="{19B8F6BF-5375-455C-9EA6-DF929625EA0E}">
        <p15:presenceInfo xmlns:p15="http://schemas.microsoft.com/office/powerpoint/2012/main" userId="S::AngelaA@headquarters.mpfpr.com::070c1317-def5-4136-9002-ced1759d73b0" providerId="AD"/>
      </p:ext>
    </p:extLst>
  </p:cmAuthor>
  <p:cmAuthor id="6" name="Annakate Tefft Ross" initials="ATR" lastIdx="7" clrIdx="5">
    <p:extLst>
      <p:ext uri="{19B8F6BF-5375-455C-9EA6-DF929625EA0E}">
        <p15:presenceInfo xmlns:p15="http://schemas.microsoft.com/office/powerpoint/2012/main" userId="S-1-5-21-1409082233-484061587-1417001333-6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9D2DB-7CB8-4C14-8931-1C1C0AD57B59}" v="1" dt="2022-05-04T15:02:03.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538" autoAdjust="0"/>
  </p:normalViewPr>
  <p:slideViewPr>
    <p:cSldViewPr snapToGrid="0">
      <p:cViewPr varScale="1">
        <p:scale>
          <a:sx n="53" d="100"/>
          <a:sy n="53" d="100"/>
        </p:scale>
        <p:origin x="3282" y="336"/>
      </p:cViewPr>
      <p:guideLst>
        <p:guide orient="horz" pos="744"/>
        <p:guide pos="456"/>
        <p:guide orient="horz" pos="1176"/>
        <p:guide orient="horz" pos="2112"/>
        <p:guide pos="530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vier Solano" userId="fe4ae96a-73bc-4c1d-aef1-568fafee87c9" providerId="ADAL" clId="{2729D2DB-7CB8-4C14-8931-1C1C0AD57B59}"/>
    <pc:docChg chg="custSel modSld">
      <pc:chgData name="Javier Solano" userId="fe4ae96a-73bc-4c1d-aef1-568fafee87c9" providerId="ADAL" clId="{2729D2DB-7CB8-4C14-8931-1C1C0AD57B59}" dt="2022-05-04T16:06:57.523" v="4633" actId="20577"/>
      <pc:docMkLst>
        <pc:docMk/>
      </pc:docMkLst>
      <pc:sldChg chg="modNotesTx">
        <pc:chgData name="Javier Solano" userId="fe4ae96a-73bc-4c1d-aef1-568fafee87c9" providerId="ADAL" clId="{2729D2DB-7CB8-4C14-8931-1C1C0AD57B59}" dt="2022-05-04T14:01:45.054" v="467" actId="20577"/>
        <pc:sldMkLst>
          <pc:docMk/>
          <pc:sldMk cId="2646834409" sldId="256"/>
        </pc:sldMkLst>
      </pc:sldChg>
      <pc:sldChg chg="modNotesTx">
        <pc:chgData name="Javier Solano" userId="fe4ae96a-73bc-4c1d-aef1-568fafee87c9" providerId="ADAL" clId="{2729D2DB-7CB8-4C14-8931-1C1C0AD57B59}" dt="2022-05-04T14:02:27.795" v="485" actId="20577"/>
        <pc:sldMkLst>
          <pc:docMk/>
          <pc:sldMk cId="1197686643" sldId="259"/>
        </pc:sldMkLst>
      </pc:sldChg>
      <pc:sldChg chg="modNotesTx">
        <pc:chgData name="Javier Solano" userId="fe4ae96a-73bc-4c1d-aef1-568fafee87c9" providerId="ADAL" clId="{2729D2DB-7CB8-4C14-8931-1C1C0AD57B59}" dt="2022-05-04T15:06:34.739" v="1543" actId="20577"/>
        <pc:sldMkLst>
          <pc:docMk/>
          <pc:sldMk cId="3552997769" sldId="260"/>
        </pc:sldMkLst>
      </pc:sldChg>
      <pc:sldChg chg="modNotesTx">
        <pc:chgData name="Javier Solano" userId="fe4ae96a-73bc-4c1d-aef1-568fafee87c9" providerId="ADAL" clId="{2729D2DB-7CB8-4C14-8931-1C1C0AD57B59}" dt="2022-05-04T14:13:53.152" v="835" actId="20577"/>
        <pc:sldMkLst>
          <pc:docMk/>
          <pc:sldMk cId="3482951067" sldId="285"/>
        </pc:sldMkLst>
      </pc:sldChg>
      <pc:sldChg chg="modNotesTx">
        <pc:chgData name="Javier Solano" userId="fe4ae96a-73bc-4c1d-aef1-568fafee87c9" providerId="ADAL" clId="{2729D2DB-7CB8-4C14-8931-1C1C0AD57B59}" dt="2022-05-04T15:14:20.312" v="2392" actId="20577"/>
        <pc:sldMkLst>
          <pc:docMk/>
          <pc:sldMk cId="3497111717" sldId="287"/>
        </pc:sldMkLst>
      </pc:sldChg>
      <pc:sldChg chg="modNotesTx">
        <pc:chgData name="Javier Solano" userId="fe4ae96a-73bc-4c1d-aef1-568fafee87c9" providerId="ADAL" clId="{2729D2DB-7CB8-4C14-8931-1C1C0AD57B59}" dt="2022-05-04T15:17:35.992" v="2768" actId="20577"/>
        <pc:sldMkLst>
          <pc:docMk/>
          <pc:sldMk cId="2559035753" sldId="288"/>
        </pc:sldMkLst>
      </pc:sldChg>
      <pc:sldChg chg="modNotesTx">
        <pc:chgData name="Javier Solano" userId="fe4ae96a-73bc-4c1d-aef1-568fafee87c9" providerId="ADAL" clId="{2729D2DB-7CB8-4C14-8931-1C1C0AD57B59}" dt="2022-05-04T15:19:05.528" v="2923" actId="20577"/>
        <pc:sldMkLst>
          <pc:docMk/>
          <pc:sldMk cId="1180364367" sldId="289"/>
        </pc:sldMkLst>
      </pc:sldChg>
      <pc:sldChg chg="modNotesTx">
        <pc:chgData name="Javier Solano" userId="fe4ae96a-73bc-4c1d-aef1-568fafee87c9" providerId="ADAL" clId="{2729D2DB-7CB8-4C14-8931-1C1C0AD57B59}" dt="2022-05-04T15:19:37.400" v="2933" actId="20577"/>
        <pc:sldMkLst>
          <pc:docMk/>
          <pc:sldMk cId="2346618918" sldId="290"/>
        </pc:sldMkLst>
      </pc:sldChg>
      <pc:sldChg chg="modNotesTx">
        <pc:chgData name="Javier Solano" userId="fe4ae96a-73bc-4c1d-aef1-568fafee87c9" providerId="ADAL" clId="{2729D2DB-7CB8-4C14-8931-1C1C0AD57B59}" dt="2022-05-04T15:04:35.729" v="1332" actId="20577"/>
        <pc:sldMkLst>
          <pc:docMk/>
          <pc:sldMk cId="782310723" sldId="291"/>
        </pc:sldMkLst>
      </pc:sldChg>
      <pc:sldChg chg="modNotesTx">
        <pc:chgData name="Javier Solano" userId="fe4ae96a-73bc-4c1d-aef1-568fafee87c9" providerId="ADAL" clId="{2729D2DB-7CB8-4C14-8931-1C1C0AD57B59}" dt="2022-05-04T15:09:49.305" v="1974" actId="20577"/>
        <pc:sldMkLst>
          <pc:docMk/>
          <pc:sldMk cId="1344295901" sldId="293"/>
        </pc:sldMkLst>
      </pc:sldChg>
      <pc:sldChg chg="modNotesTx">
        <pc:chgData name="Javier Solano" userId="fe4ae96a-73bc-4c1d-aef1-568fafee87c9" providerId="ADAL" clId="{2729D2DB-7CB8-4C14-8931-1C1C0AD57B59}" dt="2022-05-04T14:02:54.563" v="510" actId="20577"/>
        <pc:sldMkLst>
          <pc:docMk/>
          <pc:sldMk cId="1039394978" sldId="295"/>
        </pc:sldMkLst>
      </pc:sldChg>
      <pc:sldChg chg="modNotes modNotesTx">
        <pc:chgData name="Javier Solano" userId="fe4ae96a-73bc-4c1d-aef1-568fafee87c9" providerId="ADAL" clId="{2729D2DB-7CB8-4C14-8931-1C1C0AD57B59}" dt="2022-05-04T15:02:03.659" v="1241" actId="27636"/>
        <pc:sldMkLst>
          <pc:docMk/>
          <pc:sldMk cId="563510653" sldId="297"/>
        </pc:sldMkLst>
      </pc:sldChg>
      <pc:sldChg chg="modNotesTx">
        <pc:chgData name="Javier Solano" userId="fe4ae96a-73bc-4c1d-aef1-568fafee87c9" providerId="ADAL" clId="{2729D2DB-7CB8-4C14-8931-1C1C0AD57B59}" dt="2022-05-04T14:54:52.684" v="975" actId="20577"/>
        <pc:sldMkLst>
          <pc:docMk/>
          <pc:sldMk cId="3015681269" sldId="298"/>
        </pc:sldMkLst>
      </pc:sldChg>
      <pc:sldChg chg="modNotesTx">
        <pc:chgData name="Javier Solano" userId="fe4ae96a-73bc-4c1d-aef1-568fafee87c9" providerId="ADAL" clId="{2729D2DB-7CB8-4C14-8931-1C1C0AD57B59}" dt="2022-05-04T14:56:49.661" v="988" actId="20577"/>
        <pc:sldMkLst>
          <pc:docMk/>
          <pc:sldMk cId="121681222" sldId="300"/>
        </pc:sldMkLst>
      </pc:sldChg>
      <pc:sldChg chg="modNotesTx">
        <pc:chgData name="Javier Solano" userId="fe4ae96a-73bc-4c1d-aef1-568fafee87c9" providerId="ADAL" clId="{2729D2DB-7CB8-4C14-8931-1C1C0AD57B59}" dt="2022-05-04T14:57:39.230" v="989" actId="6549"/>
        <pc:sldMkLst>
          <pc:docMk/>
          <pc:sldMk cId="993456619" sldId="302"/>
        </pc:sldMkLst>
      </pc:sldChg>
      <pc:sldChg chg="modNotesTx">
        <pc:chgData name="Javier Solano" userId="fe4ae96a-73bc-4c1d-aef1-568fafee87c9" providerId="ADAL" clId="{2729D2DB-7CB8-4C14-8931-1C1C0AD57B59}" dt="2022-05-04T14:59:29.807" v="1058" actId="20577"/>
        <pc:sldMkLst>
          <pc:docMk/>
          <pc:sldMk cId="3383949862" sldId="303"/>
        </pc:sldMkLst>
      </pc:sldChg>
      <pc:sldChg chg="modNotesTx">
        <pc:chgData name="Javier Solano" userId="fe4ae96a-73bc-4c1d-aef1-568fafee87c9" providerId="ADAL" clId="{2729D2DB-7CB8-4C14-8931-1C1C0AD57B59}" dt="2022-05-04T15:22:37.417" v="3127" actId="20577"/>
        <pc:sldMkLst>
          <pc:docMk/>
          <pc:sldMk cId="2952200440" sldId="308"/>
        </pc:sldMkLst>
      </pc:sldChg>
      <pc:sldChg chg="modNotesTx">
        <pc:chgData name="Javier Solano" userId="fe4ae96a-73bc-4c1d-aef1-568fafee87c9" providerId="ADAL" clId="{2729D2DB-7CB8-4C14-8931-1C1C0AD57B59}" dt="2022-05-04T15:26:24.283" v="3266" actId="20577"/>
        <pc:sldMkLst>
          <pc:docMk/>
          <pc:sldMk cId="20685059" sldId="309"/>
        </pc:sldMkLst>
      </pc:sldChg>
      <pc:sldChg chg="modNotesTx">
        <pc:chgData name="Javier Solano" userId="fe4ae96a-73bc-4c1d-aef1-568fafee87c9" providerId="ADAL" clId="{2729D2DB-7CB8-4C14-8931-1C1C0AD57B59}" dt="2022-05-04T15:23:58.920" v="3265" actId="20577"/>
        <pc:sldMkLst>
          <pc:docMk/>
          <pc:sldMk cId="3285261590" sldId="310"/>
        </pc:sldMkLst>
      </pc:sldChg>
      <pc:sldChg chg="modNotesTx">
        <pc:chgData name="Javier Solano" userId="fe4ae96a-73bc-4c1d-aef1-568fafee87c9" providerId="ADAL" clId="{2729D2DB-7CB8-4C14-8931-1C1C0AD57B59}" dt="2022-05-04T15:56:03.169" v="4106" actId="20577"/>
        <pc:sldMkLst>
          <pc:docMk/>
          <pc:sldMk cId="1879778232" sldId="311"/>
        </pc:sldMkLst>
      </pc:sldChg>
      <pc:sldChg chg="modNotes modNotesTx">
        <pc:chgData name="Javier Solano" userId="fe4ae96a-73bc-4c1d-aef1-568fafee87c9" providerId="ADAL" clId="{2729D2DB-7CB8-4C14-8931-1C1C0AD57B59}" dt="2022-05-04T15:56:27.458" v="4156" actId="20577"/>
        <pc:sldMkLst>
          <pc:docMk/>
          <pc:sldMk cId="3950691184" sldId="312"/>
        </pc:sldMkLst>
      </pc:sldChg>
      <pc:sldChg chg="modNotesTx">
        <pc:chgData name="Javier Solano" userId="fe4ae96a-73bc-4c1d-aef1-568fafee87c9" providerId="ADAL" clId="{2729D2DB-7CB8-4C14-8931-1C1C0AD57B59}" dt="2022-05-04T16:02:21.411" v="4426" actId="20577"/>
        <pc:sldMkLst>
          <pc:docMk/>
          <pc:sldMk cId="153153083" sldId="315"/>
        </pc:sldMkLst>
      </pc:sldChg>
      <pc:sldChg chg="modNotesTx">
        <pc:chgData name="Javier Solano" userId="fe4ae96a-73bc-4c1d-aef1-568fafee87c9" providerId="ADAL" clId="{2729D2DB-7CB8-4C14-8931-1C1C0AD57B59}" dt="2022-05-04T15:00:32.431" v="1111" actId="113"/>
        <pc:sldMkLst>
          <pc:docMk/>
          <pc:sldMk cId="644076230" sldId="318"/>
        </pc:sldMkLst>
      </pc:sldChg>
      <pc:sldChg chg="modNotesTx">
        <pc:chgData name="Javier Solano" userId="fe4ae96a-73bc-4c1d-aef1-568fafee87c9" providerId="ADAL" clId="{2729D2DB-7CB8-4C14-8931-1C1C0AD57B59}" dt="2022-05-04T15:03:13.408" v="1313" actId="20577"/>
        <pc:sldMkLst>
          <pc:docMk/>
          <pc:sldMk cId="3818421258" sldId="319"/>
        </pc:sldMkLst>
      </pc:sldChg>
      <pc:sldChg chg="modNotesTx">
        <pc:chgData name="Javier Solano" userId="fe4ae96a-73bc-4c1d-aef1-568fafee87c9" providerId="ADAL" clId="{2729D2DB-7CB8-4C14-8931-1C1C0AD57B59}" dt="2022-05-04T16:06:57.523" v="4633" actId="20577"/>
        <pc:sldMkLst>
          <pc:docMk/>
          <pc:sldMk cId="1901570141" sldId="32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121EDF2D-9761-4977-85F8-28B9D60E619A}" type="datetimeFigureOut">
              <a:rPr lang="en-US" smtClean="0"/>
              <a:pPr/>
              <a:t>5/4/2022</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10408851-5D0B-4604-9E06-4F737DCE1F61}" type="slidenum">
              <a:rPr lang="en-US" smtClean="0"/>
              <a:pPr/>
              <a:t>‹#›</a:t>
            </a:fld>
            <a:endParaRPr lang="en-US"/>
          </a:p>
        </p:txBody>
      </p:sp>
    </p:spTree>
    <p:extLst>
      <p:ext uri="{BB962C8B-B14F-4D97-AF65-F5344CB8AC3E}">
        <p14:creationId xmlns:p14="http://schemas.microsoft.com/office/powerpoint/2010/main" val="3647126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339" y="1"/>
            <a:ext cx="3038475" cy="466725"/>
          </a:xfrm>
          <a:prstGeom prst="rect">
            <a:avLst/>
          </a:prstGeom>
        </p:spPr>
        <p:txBody>
          <a:bodyPr vert="horz" lIns="91427" tIns="45713" rIns="91427" bIns="45713" rtlCol="0"/>
          <a:lstStyle>
            <a:lvl1pPr algn="r">
              <a:defRPr sz="1200"/>
            </a:lvl1pPr>
          </a:lstStyle>
          <a:p>
            <a:fld id="{186A80DE-D399-46AE-8EDA-9C4B3411ACA4}" type="datetimeFigureOut">
              <a:rPr lang="en-US" smtClean="0"/>
              <a:pPr/>
              <a:t>5/4/2022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27" tIns="45713" rIns="91427" bIns="45713" rtlCol="0" anchor="b"/>
          <a:lstStyle>
            <a:lvl1pPr algn="r">
              <a:defRPr sz="1200"/>
            </a:lvl1pPr>
          </a:lstStyle>
          <a:p>
            <a:fld id="{83FB95D8-32F6-4251-B6DD-11C28173D8A4}" type="slidenum">
              <a:rPr lang="en-US" smtClean="0"/>
              <a:pPr/>
              <a:t>‹#›</a:t>
            </a:fld>
            <a:endParaRPr lang="en-US"/>
          </a:p>
        </p:txBody>
      </p:sp>
    </p:spTree>
    <p:extLst>
      <p:ext uri="{BB962C8B-B14F-4D97-AF65-F5344CB8AC3E}">
        <p14:creationId xmlns:p14="http://schemas.microsoft.com/office/powerpoint/2010/main" val="46616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jcmarketplace.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rotect-us.mimecast.com/s/ysyECo2PB4U1186FgiZ47?domain=link.axios.c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rookings.edu/research/census-2020-data-releas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Thanks to everyone for joining us.  Today’s training topic is all about supporting Hispanic outreach efforts. My name is Javier Solano, and I work for MP&amp;F Strategic Communications. </a:t>
            </a:r>
          </a:p>
          <a:p>
            <a:pPr defTabSz="914266">
              <a:defRPr/>
            </a:pPr>
            <a:endParaRPr lang="en-US" dirty="0"/>
          </a:p>
          <a:p>
            <a:pPr defTabSz="914266">
              <a:defRPr/>
            </a:pPr>
            <a:r>
              <a:rPr lang="en-US" dirty="0"/>
              <a:t>We are the national communications contractor for Job Corps, and are responsible for creating the program’s national recruitment materials and coordinating its national advertising campaign. We also manage Job Corps’ social media accounts on Facebook, YouTube, Instagram and Twitter.  We also offer regular trainings like this one to make sure staff like you have the tools and resources you need to support your recruiting efforts. </a:t>
            </a:r>
            <a:endParaRPr lang="en-US" dirty="0">
              <a:cs typeface="Calibri"/>
            </a:endParaRPr>
          </a:p>
          <a:p>
            <a:pPr defTabSz="914266">
              <a:defRPr/>
            </a:pPr>
            <a:endParaRPr lang="en-US" dirty="0"/>
          </a:p>
          <a:p>
            <a:pPr defTabSz="914266">
              <a:defRPr/>
            </a:pPr>
            <a:r>
              <a:rPr lang="en-US" dirty="0"/>
              <a:t>The webinar should last about 45 minutes, and there will be time for questions at the end; but feel free to type a question in the chat box at the bottom of your screen at any time.  We have someone monitoring the chat box throughout the webinar. </a:t>
            </a:r>
            <a:endParaRPr lang="en-US" dirty="0">
              <a:cs typeface="Calibri"/>
            </a:endParaRPr>
          </a:p>
          <a:p>
            <a:pPr defTabSz="914266">
              <a:defRPr/>
            </a:pPr>
            <a:endParaRPr lang="en-US" dirty="0"/>
          </a:p>
          <a:p>
            <a:pPr defTabSz="914266">
              <a:defRPr/>
            </a:pPr>
            <a:r>
              <a:rPr lang="en-US" dirty="0"/>
              <a:t>I understand some of you on the line may be longtime Job Corps veterans, while others may be brand-new to the program. Either way, we hope you’ll learn some valuable information and what resources are available to you. </a:t>
            </a:r>
            <a:endParaRPr lang="en-US" dirty="0">
              <a:cs typeface="Calibri"/>
            </a:endParaRPr>
          </a:p>
          <a:p>
            <a:pPr defTabSz="914266">
              <a:defRPr/>
            </a:pPr>
            <a:endParaRPr lang="en-US" dirty="0"/>
          </a:p>
          <a:p>
            <a:pPr defTabSz="914266">
              <a:defRPr/>
            </a:pPr>
            <a:r>
              <a:rPr lang="en-US" dirty="0"/>
              <a:t>This PowerPoint will be posted on Job Corps’ Materials Marketplace, so you can download it for future reference if you’d like.   </a:t>
            </a:r>
            <a:endParaRPr lang="en-US" dirty="0">
              <a:cs typeface="Calibri"/>
            </a:endParaRPr>
          </a:p>
        </p:txBody>
      </p:sp>
      <p:sp>
        <p:nvSpPr>
          <p:cNvPr id="4" name="Slide Number Placeholder 3"/>
          <p:cNvSpPr>
            <a:spLocks noGrp="1"/>
          </p:cNvSpPr>
          <p:nvPr>
            <p:ph type="sldNum" sz="quarter" idx="10"/>
          </p:nvPr>
        </p:nvSpPr>
        <p:spPr/>
        <p:txBody>
          <a:bodyPr/>
          <a:lstStyle/>
          <a:p>
            <a:fld id="{83FB95D8-32F6-4251-B6DD-11C28173D8A4}" type="slidenum">
              <a:rPr lang="en-US" smtClean="0"/>
              <a:pPr/>
              <a:t>1</a:t>
            </a:fld>
            <a:endParaRPr lang="en-US"/>
          </a:p>
        </p:txBody>
      </p:sp>
    </p:spTree>
    <p:extLst>
      <p:ext uri="{BB962C8B-B14F-4D97-AF65-F5344CB8AC3E}">
        <p14:creationId xmlns:p14="http://schemas.microsoft.com/office/powerpoint/2010/main" val="130924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looks like if you break down the numbers by county and look at the dominant group in each county. </a:t>
            </a:r>
          </a:p>
          <a:p>
            <a:r>
              <a:rPr lang="en-US" dirty="0"/>
              <a:t>The orange represents the white non-Latino population. They are by far the most dominant group. Latinos are the green color. </a:t>
            </a:r>
          </a:p>
          <a:p>
            <a:r>
              <a:rPr lang="en-US" dirty="0"/>
              <a:t>But let’s take a look at what happens to the map if you focus on the </a:t>
            </a:r>
            <a:r>
              <a:rPr lang="en-US" b="1" i="1" dirty="0"/>
              <a:t>second</a:t>
            </a:r>
            <a:r>
              <a:rPr lang="en-US" dirty="0"/>
              <a:t>-biggest group in each county.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10</a:t>
            </a:fld>
            <a:endParaRPr lang="en-US"/>
          </a:p>
        </p:txBody>
      </p:sp>
    </p:spTree>
    <p:extLst>
      <p:ext uri="{BB962C8B-B14F-4D97-AF65-F5344CB8AC3E}">
        <p14:creationId xmlns:p14="http://schemas.microsoft.com/office/powerpoint/2010/main" val="287021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looks like this. Very green. That’s the Latino population. </a:t>
            </a:r>
          </a:p>
          <a:p>
            <a:endParaRPr lang="en-US" dirty="0">
              <a:cs typeface="Calibri"/>
            </a:endParaRPr>
          </a:p>
          <a:p>
            <a:r>
              <a:rPr lang="en-US" dirty="0"/>
              <a:t>My favorite part of this map are those little white spaces.  Those are places where no single group was the second-most prevalent. In other words, they’re the least diverse places in the country.</a:t>
            </a:r>
            <a:endParaRPr lang="en-US" dirty="0">
              <a:cs typeface="Calibri"/>
            </a:endParaRPr>
          </a:p>
          <a:p>
            <a:endParaRPr lang="en-US" dirty="0">
              <a:cs typeface="Calibri"/>
            </a:endParaRPr>
          </a:p>
          <a:p>
            <a:r>
              <a:rPr lang="en-US" dirty="0">
                <a:cs typeface="Calibri"/>
              </a:rPr>
              <a:t>So the point I'm trying to make is that this isn't a border state thing. It's an everywhere thing. Except for central Idaho.</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11</a:t>
            </a:fld>
            <a:endParaRPr lang="en-US"/>
          </a:p>
        </p:txBody>
      </p:sp>
    </p:spTree>
    <p:extLst>
      <p:ext uri="{BB962C8B-B14F-4D97-AF65-F5344CB8AC3E}">
        <p14:creationId xmlns:p14="http://schemas.microsoft.com/office/powerpoint/2010/main" val="145535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last ones from Pew. This is a pretty cool visualization. The bigger the dot, the bigger the increase in Latino population since 2010.</a:t>
            </a:r>
          </a:p>
          <a:p>
            <a:endParaRPr lang="en-US" dirty="0"/>
          </a:p>
          <a:p>
            <a:r>
              <a:rPr lang="en-US" dirty="0"/>
              <a:t>So this is a look at sheer numbers where most of the growth is in the places that make sense: Texas, California, Florida.</a:t>
            </a:r>
            <a:endParaRPr lang="en-US" dirty="0">
              <a:cs typeface="Calibri"/>
            </a:endParaRPr>
          </a:p>
          <a:p>
            <a:endParaRPr lang="en-US" dirty="0"/>
          </a:p>
          <a:p>
            <a:r>
              <a:rPr lang="en-US" dirty="0"/>
              <a:t>Compared to those states, the growth in North Dakota looks really small. Only 20,000. But when you only had like a couple thousand Latinos to start with, and you live in a state that doesn't have many people, that kind of growth is huge. So let's take a look at growth in a different way, this time by </a:t>
            </a:r>
            <a:r>
              <a:rPr lang="en-US" b="1" dirty="0"/>
              <a:t>percentage</a:t>
            </a:r>
            <a:r>
              <a:rPr lang="en-US" dirty="0"/>
              <a:t> of the population.</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12</a:t>
            </a:fld>
            <a:endParaRPr lang="en-US"/>
          </a:p>
        </p:txBody>
      </p:sp>
    </p:spTree>
    <p:extLst>
      <p:ext uri="{BB962C8B-B14F-4D97-AF65-F5344CB8AC3E}">
        <p14:creationId xmlns:p14="http://schemas.microsoft.com/office/powerpoint/2010/main" val="2213303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darker squares are the places where the Latino population has grown the most as a percentage of the state's overall population.</a:t>
            </a:r>
          </a:p>
          <a:p>
            <a:endParaRPr lang="en-US" dirty="0">
              <a:cs typeface="Calibri"/>
            </a:endParaRPr>
          </a:p>
          <a:p>
            <a:r>
              <a:rPr lang="en-US" dirty="0">
                <a:cs typeface="Calibri"/>
              </a:rPr>
              <a:t>So here, take another look at North Dakota. Especially the western part of the state. You look at its neighbor, South Dakota. You look at most of the Southeast and mid-South, especially in Tennessee. Look at places like Vermont and New Hampshire. My dad lives in Vermont. I think he was the only Latino there for a while. </a:t>
            </a:r>
          </a:p>
          <a:p>
            <a:endParaRPr lang="en-US" dirty="0">
              <a:cs typeface="Calibri"/>
            </a:endParaRPr>
          </a:p>
          <a:p>
            <a:r>
              <a:rPr lang="en-US" dirty="0">
                <a:cs typeface="Calibri"/>
              </a:rPr>
              <a:t>The darker boxes on this map are the places where the Latino population has grown the most by percentage of the overall population. These are all places where you probably never had to think about Latino outreach 10-15 years ago. Now it's becoming more relevant. The Latino populations that live in these places, I’m guessing that most of them know little to nothing about Job Corps. It's an opportunity to make a first impression.</a:t>
            </a:r>
          </a:p>
          <a:p>
            <a:endParaRPr lang="en-US" dirty="0">
              <a:cs typeface="Calibri"/>
            </a:endParaRPr>
          </a:p>
          <a:p>
            <a:r>
              <a:rPr lang="en-US" dirty="0">
                <a:cs typeface="Calibri"/>
              </a:rPr>
              <a:t>So with that, let's talk about some things that will help you make first impressions.</a:t>
            </a:r>
          </a:p>
          <a:p>
            <a:endParaRPr lang="en-US" dirty="0">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13</a:t>
            </a:fld>
            <a:endParaRPr lang="en-US"/>
          </a:p>
        </p:txBody>
      </p:sp>
    </p:spTree>
    <p:extLst>
      <p:ext uri="{BB962C8B-B14F-4D97-AF65-F5344CB8AC3E}">
        <p14:creationId xmlns:p14="http://schemas.microsoft.com/office/powerpoint/2010/main" val="1304494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a:p>
          <a:p>
            <a:pPr defTabSz="914266">
              <a:defRPr/>
            </a:pPr>
            <a:r>
              <a:rPr lang="en-US"/>
              <a:t>I'm going to show you some of our Spanish-language marketing materials in this next segment. You're probably familiar with a lot of these pieces. But maybe you didn't know they were available in Spanish. And if something is not available in Spanish, but you wish it were, contact us. We can work on it. </a:t>
            </a:r>
            <a:endParaRPr lang="en-US">
              <a:cs typeface="Calibri"/>
            </a:endParaRPr>
          </a:p>
          <a:p>
            <a:pPr defTabSz="914266">
              <a:defRPr/>
            </a:pPr>
            <a:endParaRPr lang="en-US">
              <a:cs typeface="Calibri"/>
            </a:endParaRPr>
          </a:p>
          <a:p>
            <a:pPr defTabSz="914266">
              <a:defRPr/>
            </a:pPr>
            <a:endParaRPr lang="en-US">
              <a:cs typeface="Calibri"/>
            </a:endParaRPr>
          </a:p>
          <a:p>
            <a:pPr defTabSz="914266">
              <a:defRPr/>
            </a:pPr>
            <a:endParaRPr lang="en-US">
              <a:cs typeface="Calibri"/>
            </a:endParaRPr>
          </a:p>
          <a:p>
            <a:pPr defTabSz="914266">
              <a:defRPr/>
            </a:pPr>
            <a:endParaRPr lang="en-US">
              <a:cs typeface="Calibri"/>
            </a:endParaRPr>
          </a:p>
        </p:txBody>
      </p:sp>
      <p:sp>
        <p:nvSpPr>
          <p:cNvPr id="4" name="Slide Number Placeholder 3"/>
          <p:cNvSpPr>
            <a:spLocks noGrp="1"/>
          </p:cNvSpPr>
          <p:nvPr>
            <p:ph type="sldNum" sz="quarter" idx="10"/>
          </p:nvPr>
        </p:nvSpPr>
        <p:spPr/>
        <p:txBody>
          <a:bodyPr/>
          <a:lstStyle/>
          <a:p>
            <a:fld id="{83FB95D8-32F6-4251-B6DD-11C28173D8A4}" type="slidenum">
              <a:rPr lang="en-US" smtClean="0"/>
              <a:pPr/>
              <a:t>14</a:t>
            </a:fld>
            <a:endParaRPr lang="en-US"/>
          </a:p>
        </p:txBody>
      </p:sp>
    </p:spTree>
    <p:extLst>
      <p:ext uri="{BB962C8B-B14F-4D97-AF65-F5344CB8AC3E}">
        <p14:creationId xmlns:p14="http://schemas.microsoft.com/office/powerpoint/2010/main" val="3215432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OK, so this is where you find program materials. This is the Materials Marketplace. We may have some newcomers on the line – this is where you go to download and order Job Corps marketing materials. The URL is </a:t>
            </a:r>
            <a:r>
              <a:rPr lang="en-US" dirty="0">
                <a:cs typeface="Calibri"/>
                <a:hlinkClick r:id="rId3"/>
              </a:rPr>
              <a:t>www.jcmarketplace.com</a:t>
            </a:r>
            <a:r>
              <a:rPr lang="en-US" dirty="0">
                <a:cs typeface="Calibri"/>
              </a:rPr>
              <a:t>. If you've never been there before, find the USING THIS SITE link in the top navigation. That's the place to start. It will walk you through the site map and how to order materials.</a:t>
            </a:r>
          </a:p>
          <a:p>
            <a:endParaRPr lang="en-US" dirty="0">
              <a:cs typeface="Calibri"/>
            </a:endParaRPr>
          </a:p>
          <a:p>
            <a:r>
              <a:rPr lang="en-US" dirty="0">
                <a:cs typeface="Calibri"/>
              </a:rPr>
              <a:t>In the left-side navigation, where you see that red arrow? There’s the link to the Translated Materials section of the website. </a:t>
            </a:r>
          </a:p>
        </p:txBody>
      </p:sp>
      <p:sp>
        <p:nvSpPr>
          <p:cNvPr id="4" name="Slide Number Placeholder 3"/>
          <p:cNvSpPr>
            <a:spLocks noGrp="1"/>
          </p:cNvSpPr>
          <p:nvPr>
            <p:ph type="sldNum" sz="quarter" idx="5"/>
          </p:nvPr>
        </p:nvSpPr>
        <p:spPr/>
        <p:txBody>
          <a:bodyPr/>
          <a:lstStyle/>
          <a:p>
            <a:fld id="{83FB95D8-32F6-4251-B6DD-11C28173D8A4}" type="slidenum">
              <a:rPr lang="en-US" smtClean="0"/>
              <a:pPr/>
              <a:t>15</a:t>
            </a:fld>
            <a:endParaRPr lang="en-US"/>
          </a:p>
        </p:txBody>
      </p:sp>
    </p:spTree>
    <p:extLst>
      <p:ext uri="{BB962C8B-B14F-4D97-AF65-F5344CB8AC3E}">
        <p14:creationId xmlns:p14="http://schemas.microsoft.com/office/powerpoint/2010/main" val="153298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Click the Translated Materials link and it takes you here to this page. Most of what you see on this page is translated into Spanish, but we do have materials in other languages here too.</a:t>
            </a:r>
          </a:p>
        </p:txBody>
      </p:sp>
      <p:sp>
        <p:nvSpPr>
          <p:cNvPr id="4" name="Slide Number Placeholder 3"/>
          <p:cNvSpPr>
            <a:spLocks noGrp="1"/>
          </p:cNvSpPr>
          <p:nvPr>
            <p:ph type="sldNum" sz="quarter" idx="5"/>
          </p:nvPr>
        </p:nvSpPr>
        <p:spPr/>
        <p:txBody>
          <a:bodyPr/>
          <a:lstStyle/>
          <a:p>
            <a:fld id="{83FB95D8-32F6-4251-B6DD-11C28173D8A4}" type="slidenum">
              <a:rPr lang="en-US" smtClean="0"/>
              <a:pPr/>
              <a:t>16</a:t>
            </a:fld>
            <a:endParaRPr lang="en-US"/>
          </a:p>
        </p:txBody>
      </p:sp>
    </p:spTree>
    <p:extLst>
      <p:ext uri="{BB962C8B-B14F-4D97-AF65-F5344CB8AC3E}">
        <p14:creationId xmlns:p14="http://schemas.microsoft.com/office/powerpoint/2010/main" val="122917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look at some of the most popular Spanish materials. You might be familiar with the English versions of these. </a:t>
            </a:r>
          </a:p>
          <a:p>
            <a:endParaRPr lang="en-US" dirty="0"/>
          </a:p>
          <a:p>
            <a:r>
              <a:rPr lang="en-US" dirty="0">
                <a:cs typeface="Calibri"/>
              </a:rPr>
              <a:t>You're looking at the ...</a:t>
            </a:r>
            <a:endParaRPr lang="en-US" dirty="0"/>
          </a:p>
          <a:p>
            <a:pPr marL="628650" lvl="1" indent="-171450">
              <a:buFont typeface="Arial"/>
              <a:buChar char="•"/>
            </a:pPr>
            <a:r>
              <a:rPr lang="en-US" dirty="0"/>
              <a:t>Recruitment Flier </a:t>
            </a:r>
            <a:endParaRPr lang="en-US" dirty="0">
              <a:cs typeface="Calibri"/>
            </a:endParaRPr>
          </a:p>
          <a:p>
            <a:pPr marL="628650" lvl="1" indent="-171450">
              <a:buFont typeface="Arial"/>
              <a:buChar char="•"/>
            </a:pPr>
            <a:r>
              <a:rPr lang="en-US" dirty="0"/>
              <a:t>Eligibility flier </a:t>
            </a:r>
            <a:endParaRPr lang="en-US" dirty="0">
              <a:cs typeface="Calibri"/>
            </a:endParaRPr>
          </a:p>
          <a:p>
            <a:pPr marL="628650" lvl="1" indent="-171450">
              <a:buFont typeface="Arial"/>
              <a:buChar char="•"/>
            </a:pPr>
            <a:r>
              <a:rPr lang="en-US" dirty="0"/>
              <a:t>Recruitment Brochure</a:t>
            </a:r>
            <a:endParaRPr lang="en-US" dirty="0">
              <a:cs typeface="Calibri"/>
            </a:endParaRPr>
          </a:p>
          <a:p>
            <a:pPr marL="628650" lvl="1" indent="-171450">
              <a:buFont typeface="Arial"/>
              <a:buChar char="•"/>
            </a:pPr>
            <a:r>
              <a:rPr lang="en-US" dirty="0"/>
              <a:t>Enrollment Card</a:t>
            </a:r>
            <a:endParaRPr lang="en-US" dirty="0">
              <a:cs typeface="Calibri"/>
            </a:endParaRPr>
          </a:p>
          <a:p>
            <a:pPr marL="628650" lvl="1" indent="-171450">
              <a:buFont typeface="Arial"/>
              <a:buChar char="•"/>
            </a:pPr>
            <a:r>
              <a:rPr lang="en-US" dirty="0"/>
              <a:t>and Female Magazine</a:t>
            </a:r>
            <a:endParaRPr lang="en-US" dirty="0">
              <a:cs typeface="Calibri"/>
            </a:endParaRPr>
          </a:p>
          <a:p>
            <a:pPr marR="0" lvl="0">
              <a:spcBef>
                <a:spcPts val="0"/>
              </a:spcBef>
              <a:spcAft>
                <a:spcPts val="0"/>
              </a:spcAft>
            </a:pPr>
            <a:endParaRPr lang="en-US" dirty="0">
              <a:cs typeface="Calibri"/>
            </a:endParaRPr>
          </a:p>
          <a:p>
            <a:r>
              <a:rPr lang="en-US" dirty="0">
                <a:cs typeface="Calibri"/>
              </a:rPr>
              <a:t>There’s another piece that you don’t see here as part of this collage, but I’m breaking it out in the next slide, because it’s my favorite.</a:t>
            </a:r>
          </a:p>
        </p:txBody>
      </p:sp>
      <p:sp>
        <p:nvSpPr>
          <p:cNvPr id="4" name="Slide Number Placeholder 3"/>
          <p:cNvSpPr>
            <a:spLocks noGrp="1"/>
          </p:cNvSpPr>
          <p:nvPr>
            <p:ph type="sldNum" sz="quarter" idx="5"/>
          </p:nvPr>
        </p:nvSpPr>
        <p:spPr/>
        <p:txBody>
          <a:bodyPr/>
          <a:lstStyle/>
          <a:p>
            <a:fld id="{83FB95D8-32F6-4251-B6DD-11C28173D8A4}" type="slidenum">
              <a:rPr lang="en-US" smtClean="0"/>
              <a:pPr/>
              <a:t>17</a:t>
            </a:fld>
            <a:endParaRPr lang="en-US"/>
          </a:p>
        </p:txBody>
      </p:sp>
    </p:spTree>
    <p:extLst>
      <p:ext uri="{BB962C8B-B14F-4D97-AF65-F5344CB8AC3E}">
        <p14:creationId xmlns:p14="http://schemas.microsoft.com/office/powerpoint/2010/main" val="30691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all the pieces, I really wanted to flag this one on screen. It's a bilingual piece, a booklet. Half of it is in English, half in Spanish. Why would we do that? Remember the beginning of this presentation, when I was talking about having a foot in one culture and a foot in another? This kind of hits the sweet spot. </a:t>
            </a:r>
          </a:p>
          <a:p>
            <a:endParaRPr lang="en-US" dirty="0">
              <a:cs typeface="Calibri"/>
            </a:endParaRPr>
          </a:p>
          <a:p>
            <a:r>
              <a:rPr lang="en-US" dirty="0">
                <a:cs typeface="Calibri"/>
              </a:rPr>
              <a:t>Look at it this way. The English part of this booklet is for your 16- to 24-year-olds. Most Latinos in that age group speak English and prefer to communicate that way. But their parents? Many of them speak Spanish. So, the Spanish part of this booklet is for them.</a:t>
            </a:r>
          </a:p>
          <a:p>
            <a:endParaRPr lang="en-US" dirty="0">
              <a:cs typeface="Calibri"/>
            </a:endParaRPr>
          </a:p>
          <a:p>
            <a:r>
              <a:rPr lang="en-US" dirty="0">
                <a:cs typeface="Calibri"/>
              </a:rPr>
              <a:t>Personally speaking, I like the bilingual approach. Whether I see it on a printed piece or I see it in an advertisement, which is becoming more common. When I see something like that, I kind of feel like someone is talking to me. Talking to both sides of me – the American me and the Colombian me. </a:t>
            </a:r>
          </a:p>
        </p:txBody>
      </p:sp>
      <p:sp>
        <p:nvSpPr>
          <p:cNvPr id="4" name="Slide Number Placeholder 3"/>
          <p:cNvSpPr>
            <a:spLocks noGrp="1"/>
          </p:cNvSpPr>
          <p:nvPr>
            <p:ph type="sldNum" sz="quarter" idx="5"/>
          </p:nvPr>
        </p:nvSpPr>
        <p:spPr/>
        <p:txBody>
          <a:bodyPr/>
          <a:lstStyle/>
          <a:p>
            <a:fld id="{83FB95D8-32F6-4251-B6DD-11C28173D8A4}" type="slidenum">
              <a:rPr lang="en-US" smtClean="0"/>
              <a:pPr/>
              <a:t>18</a:t>
            </a:fld>
            <a:endParaRPr lang="en-US"/>
          </a:p>
        </p:txBody>
      </p:sp>
    </p:spTree>
    <p:extLst>
      <p:ext uri="{BB962C8B-B14F-4D97-AF65-F5344CB8AC3E}">
        <p14:creationId xmlns:p14="http://schemas.microsoft.com/office/powerpoint/2010/main" val="60298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OK check this out. There's a Videos section in the marketplace. Click on Videos in the left-side nav, and it takes you here. There are some Spanish-language resources on this page. </a:t>
            </a:r>
          </a:p>
          <a:p>
            <a:endParaRPr lang="en-US" dirty="0">
              <a:cs typeface="Calibri"/>
            </a:endParaRPr>
          </a:p>
          <a:p>
            <a:r>
              <a:rPr lang="en-US" dirty="0">
                <a:cs typeface="Calibri"/>
              </a:rPr>
              <a:t>Some Job Corps recruiters like discs. Other folks are like, what are those things, coasters? So, if you’re in that second group and you want to use some video in your outreach, check out the Job Corps YouTube channel.</a:t>
            </a:r>
          </a:p>
        </p:txBody>
      </p:sp>
      <p:sp>
        <p:nvSpPr>
          <p:cNvPr id="4" name="Slide Number Placeholder 3"/>
          <p:cNvSpPr>
            <a:spLocks noGrp="1"/>
          </p:cNvSpPr>
          <p:nvPr>
            <p:ph type="sldNum" sz="quarter" idx="5"/>
          </p:nvPr>
        </p:nvSpPr>
        <p:spPr/>
        <p:txBody>
          <a:bodyPr/>
          <a:lstStyle/>
          <a:p>
            <a:fld id="{83FB95D8-32F6-4251-B6DD-11C28173D8A4}" type="slidenum">
              <a:rPr lang="en-US" smtClean="0"/>
              <a:pPr/>
              <a:t>19</a:t>
            </a:fld>
            <a:endParaRPr lang="en-US"/>
          </a:p>
        </p:txBody>
      </p:sp>
    </p:spTree>
    <p:extLst>
      <p:ext uri="{BB962C8B-B14F-4D97-AF65-F5344CB8AC3E}">
        <p14:creationId xmlns:p14="http://schemas.microsoft.com/office/powerpoint/2010/main" val="341058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Here's a look at what we're going to cover in this session. I'm going to open with some framing thoughts, some insights about this target audience. We'll touch on eligibility and then take you inside the new numbers from the 2020 Census. We'll take a look at our Spanish-language materials and resources. We'll talk a little bit about outreach strategies and reaching the influencers before closing by busting few myths and then leaving time for questions.</a:t>
            </a:r>
          </a:p>
          <a:p>
            <a:endParaRPr lang="en-US" dirty="0">
              <a:cs typeface="Calibri"/>
            </a:endParaRPr>
          </a:p>
          <a:p>
            <a:r>
              <a:rPr lang="en-US" dirty="0">
                <a:cs typeface="Calibri"/>
              </a:rPr>
              <a:t>OK, let's get into it. </a:t>
            </a:r>
          </a:p>
          <a:p>
            <a:endParaRPr lang="en-US" dirty="0">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a:t>
            </a:fld>
            <a:endParaRPr lang="en-US"/>
          </a:p>
        </p:txBody>
      </p:sp>
    </p:spTree>
    <p:extLst>
      <p:ext uri="{BB962C8B-B14F-4D97-AF65-F5344CB8AC3E}">
        <p14:creationId xmlns:p14="http://schemas.microsoft.com/office/powerpoint/2010/main" val="688281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you’ve never been to the Job Corps YouTube channel, I highly recommend visiting and clicking through to find your favorites or the most recent. </a:t>
            </a:r>
          </a:p>
          <a:p>
            <a:endParaRPr lang="en-US" dirty="0">
              <a:cs typeface="Calibri"/>
            </a:endParaRPr>
          </a:p>
          <a:p>
            <a:r>
              <a:rPr lang="en-US" dirty="0">
                <a:cs typeface="Calibri"/>
              </a:rPr>
              <a:t>Go to YouTube, and type </a:t>
            </a:r>
            <a:r>
              <a:rPr lang="en-US" dirty="0" err="1">
                <a:cs typeface="Calibri"/>
              </a:rPr>
              <a:t>DOLJobCorps</a:t>
            </a:r>
            <a:r>
              <a:rPr lang="en-US" dirty="0">
                <a:cs typeface="Calibri"/>
              </a:rPr>
              <a:t> in the search box. The top link will take you to the Job Corps YouTube channel.</a:t>
            </a:r>
          </a:p>
          <a:p>
            <a:endParaRPr lang="en-US" dirty="0">
              <a:cs typeface="Calibri"/>
            </a:endParaRPr>
          </a:p>
          <a:p>
            <a:r>
              <a:rPr lang="en-US" dirty="0">
                <a:cs typeface="Calibri"/>
              </a:rPr>
              <a:t>There are lots of videos that you can share from the Job Corps YouTube channel. Once you're on the Job Corps page, click the Playlists link in the top navigation. </a:t>
            </a:r>
          </a:p>
          <a:p>
            <a:endParaRPr lang="en-US" dirty="0">
              <a:cs typeface="Calibri"/>
            </a:endParaRPr>
          </a:p>
          <a:p>
            <a:r>
              <a:rPr lang="en-US" dirty="0">
                <a:cs typeface="Calibri"/>
              </a:rPr>
              <a:t>There are Spanish-language Job Corps videos here and entire playlists in Spanish, featuring real Job Corps students talking about their experience in Spanish. </a:t>
            </a:r>
          </a:p>
        </p:txBody>
      </p:sp>
      <p:sp>
        <p:nvSpPr>
          <p:cNvPr id="4" name="Slide Number Placeholder 3"/>
          <p:cNvSpPr>
            <a:spLocks noGrp="1"/>
          </p:cNvSpPr>
          <p:nvPr>
            <p:ph type="sldNum" sz="quarter" idx="5"/>
          </p:nvPr>
        </p:nvSpPr>
        <p:spPr/>
        <p:txBody>
          <a:bodyPr/>
          <a:lstStyle/>
          <a:p>
            <a:fld id="{83FB95D8-32F6-4251-B6DD-11C28173D8A4}" type="slidenum">
              <a:rPr lang="en-US" smtClean="0"/>
              <a:pPr/>
              <a:t>20</a:t>
            </a:fld>
            <a:endParaRPr lang="en-US"/>
          </a:p>
        </p:txBody>
      </p:sp>
    </p:spTree>
    <p:extLst>
      <p:ext uri="{BB962C8B-B14F-4D97-AF65-F5344CB8AC3E}">
        <p14:creationId xmlns:p14="http://schemas.microsoft.com/office/powerpoint/2010/main" val="3452671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Did you know there's a Spanish version of the website? Here it is, along with the URL. </a:t>
            </a:r>
          </a:p>
          <a:p>
            <a:endParaRPr lang="en-US" dirty="0">
              <a:cs typeface="Calibri"/>
            </a:endParaRPr>
          </a:p>
          <a:p>
            <a:r>
              <a:rPr lang="en-US" dirty="0">
                <a:cs typeface="Calibri"/>
              </a:rPr>
              <a:t>The other way to get here is by going to the English version of the site, and clicking the ESPANOL button in the top navigation.</a:t>
            </a:r>
          </a:p>
        </p:txBody>
      </p:sp>
      <p:sp>
        <p:nvSpPr>
          <p:cNvPr id="4" name="Slide Number Placeholder 3"/>
          <p:cNvSpPr>
            <a:spLocks noGrp="1"/>
          </p:cNvSpPr>
          <p:nvPr>
            <p:ph type="sldNum" sz="quarter" idx="5"/>
          </p:nvPr>
        </p:nvSpPr>
        <p:spPr/>
        <p:txBody>
          <a:bodyPr/>
          <a:lstStyle/>
          <a:p>
            <a:fld id="{83FB95D8-32F6-4251-B6DD-11C28173D8A4}" type="slidenum">
              <a:rPr lang="en-US" smtClean="0"/>
              <a:pPr/>
              <a:t>21</a:t>
            </a:fld>
            <a:endParaRPr lang="en-US"/>
          </a:p>
        </p:txBody>
      </p:sp>
    </p:spTree>
    <p:extLst>
      <p:ext uri="{BB962C8B-B14F-4D97-AF65-F5344CB8AC3E}">
        <p14:creationId xmlns:p14="http://schemas.microsoft.com/office/powerpoint/2010/main" val="2886543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you're looking for success stories, you can find those too on the Materials Marketplace, but they’re also here on our social channels. </a:t>
            </a:r>
          </a:p>
          <a:p>
            <a:endParaRPr lang="en-US" dirty="0">
              <a:cs typeface="Calibri"/>
            </a:endParaRPr>
          </a:p>
          <a:p>
            <a:r>
              <a:rPr lang="en-US" dirty="0">
                <a:cs typeface="Calibri"/>
              </a:rPr>
              <a:t>Remember that posts on Facebook and Instagram automatically translate into Spanish if that's your preferred language in your settings. </a:t>
            </a:r>
          </a:p>
          <a:p>
            <a:endParaRPr lang="en-US" dirty="0">
              <a:cs typeface="Calibri"/>
            </a:endParaRPr>
          </a:p>
          <a:p>
            <a:r>
              <a:rPr lang="en-US" dirty="0">
                <a:cs typeface="Calibri"/>
              </a:rPr>
              <a:t>We're looking for content here always – let us know if you've got something. </a:t>
            </a:r>
          </a:p>
        </p:txBody>
      </p:sp>
      <p:sp>
        <p:nvSpPr>
          <p:cNvPr id="4" name="Slide Number Placeholder 3"/>
          <p:cNvSpPr>
            <a:spLocks noGrp="1"/>
          </p:cNvSpPr>
          <p:nvPr>
            <p:ph type="sldNum" sz="quarter" idx="5"/>
          </p:nvPr>
        </p:nvSpPr>
        <p:spPr/>
        <p:txBody>
          <a:bodyPr/>
          <a:lstStyle/>
          <a:p>
            <a:fld id="{83FB95D8-32F6-4251-B6DD-11C28173D8A4}" type="slidenum">
              <a:rPr lang="en-US" smtClean="0"/>
              <a:pPr/>
              <a:t>22</a:t>
            </a:fld>
            <a:endParaRPr lang="en-US"/>
          </a:p>
        </p:txBody>
      </p:sp>
    </p:spTree>
    <p:extLst>
      <p:ext uri="{BB962C8B-B14F-4D97-AF65-F5344CB8AC3E}">
        <p14:creationId xmlns:p14="http://schemas.microsoft.com/office/powerpoint/2010/main" val="1932705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cs typeface="Calibri"/>
              </a:rPr>
              <a:t>OK, I wanted to spend a couple of minutes talking about outreach strategies and where I would begin if I were sitting in your chair.</a:t>
            </a:r>
            <a:endParaRPr lang="en-US" dirty="0"/>
          </a:p>
        </p:txBody>
      </p:sp>
      <p:sp>
        <p:nvSpPr>
          <p:cNvPr id="4" name="Slide Number Placeholder 3"/>
          <p:cNvSpPr>
            <a:spLocks noGrp="1"/>
          </p:cNvSpPr>
          <p:nvPr>
            <p:ph type="sldNum" sz="quarter" idx="10"/>
          </p:nvPr>
        </p:nvSpPr>
        <p:spPr/>
        <p:txBody>
          <a:bodyPr/>
          <a:lstStyle/>
          <a:p>
            <a:fld id="{83FB95D8-32F6-4251-B6DD-11C28173D8A4}" type="slidenum">
              <a:rPr lang="en-US" smtClean="0"/>
              <a:pPr/>
              <a:t>23</a:t>
            </a:fld>
            <a:endParaRPr lang="en-US"/>
          </a:p>
        </p:txBody>
      </p:sp>
    </p:spTree>
    <p:extLst>
      <p:ext uri="{BB962C8B-B14F-4D97-AF65-F5344CB8AC3E}">
        <p14:creationId xmlns:p14="http://schemas.microsoft.com/office/powerpoint/2010/main" val="2576402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first thing I’d do is take inventory of my Spanish resources. Not just materials. People. People who may be able to help you with outreach. Other staff members. Current students and in some cases maybe former students, if you’re still in touch with them.</a:t>
            </a:r>
            <a:r>
              <a:rPr lang="en-US" dirty="0"/>
              <a:t> </a:t>
            </a:r>
            <a:endParaRPr lang="en-US" sz="1200" kern="1200" dirty="0">
              <a:solidFill>
                <a:schemeClr val="tx1"/>
              </a:solidFill>
              <a:effectLst/>
              <a:latin typeface="+mn-lt"/>
              <a:ea typeface="+mn-ea"/>
              <a:cs typeface="+mn-cs"/>
            </a:endParaRPr>
          </a:p>
          <a:p>
            <a:endParaRPr lang="en-US" dirty="0"/>
          </a:p>
          <a:p>
            <a:r>
              <a:rPr lang="en-US" dirty="0"/>
              <a:t>I’d</a:t>
            </a:r>
            <a:r>
              <a:rPr lang="en-US" sz="1200" kern="1200" dirty="0">
                <a:solidFill>
                  <a:schemeClr val="tx1"/>
                </a:solidFill>
                <a:effectLst/>
                <a:latin typeface="+mn-lt"/>
                <a:ea typeface="+mn-ea"/>
                <a:cs typeface="+mn-cs"/>
              </a:rPr>
              <a:t> make a list of staff and student Spanish-speakers </a:t>
            </a:r>
            <a:r>
              <a:rPr lang="en-US" dirty="0"/>
              <a:t>on center and</a:t>
            </a:r>
            <a:r>
              <a:rPr lang="en-US" sz="1200" kern="1200" dirty="0">
                <a:solidFill>
                  <a:schemeClr val="tx1"/>
                </a:solidFill>
                <a:effectLst/>
                <a:latin typeface="+mn-lt"/>
                <a:ea typeface="+mn-ea"/>
                <a:cs typeface="+mn-cs"/>
              </a:rPr>
              <a:t> ask them if they’d be willing to help me on outreach, maybe join me for recruiting visits if the timing’s right, help me with center tours, help me with correspondence, even perhaps assigning an email buddy to a prospective student.</a:t>
            </a:r>
            <a:endParaRPr lang="en-US" dirty="0">
              <a:cs typeface="Calibri"/>
            </a:endParaRPr>
          </a:p>
          <a:p>
            <a:endParaRPr lang="en-US" dirty="0"/>
          </a:p>
          <a:p>
            <a:r>
              <a:rPr lang="en-US" sz="1200" kern="1200" dirty="0">
                <a:solidFill>
                  <a:schemeClr val="tx1"/>
                </a:solidFill>
                <a:effectLst/>
                <a:latin typeface="+mn-lt"/>
                <a:ea typeface="+mn-ea"/>
                <a:cs typeface="+mn-cs"/>
              </a:rPr>
              <a:t>If they can’t join you, maybe they’d be willing to write a letter or say a few words on video. There are many ways to do it, all with the idea that you’re creating something familiar, projecting a sense of family and home.</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D646AB1-5952-474F-AE2C-53488A7E7BEC}" type="slidenum">
              <a:rPr lang="en-US" smtClean="0"/>
              <a:pPr>
                <a:defRPr/>
              </a:pPr>
              <a:t>24</a:t>
            </a:fld>
            <a:endParaRPr lang="en-US"/>
          </a:p>
        </p:txBody>
      </p:sp>
    </p:spTree>
    <p:extLst>
      <p:ext uri="{BB962C8B-B14F-4D97-AF65-F5344CB8AC3E}">
        <p14:creationId xmlns:p14="http://schemas.microsoft.com/office/powerpoint/2010/main" val="2429998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0" fontAlgn="base" hangingPunct="0">
              <a:spcBef>
                <a:spcPct val="30000"/>
              </a:spcBef>
              <a:spcAft>
                <a:spcPct val="0"/>
              </a:spcAft>
              <a:defRPr/>
            </a:pPr>
            <a:r>
              <a:rPr lang="en-US" sz="1200" kern="1200">
                <a:solidFill>
                  <a:schemeClr val="tx1"/>
                </a:solidFill>
                <a:effectLst/>
                <a:latin typeface="+mn-lt"/>
                <a:ea typeface="+mn-ea"/>
                <a:cs typeface="+mn-cs"/>
              </a:rPr>
              <a:t>This is so basic but so important. Organize your outreach efforts by building a target list</a:t>
            </a:r>
            <a:r>
              <a:rPr lang="en-US"/>
              <a:t> for outreach and engagement. Let me show you what I mean. </a:t>
            </a:r>
          </a:p>
          <a:p>
            <a:pPr>
              <a:spcBef>
                <a:spcPct val="30000"/>
              </a:spcBef>
              <a:spcAft>
                <a:spcPct val="0"/>
              </a:spcAft>
              <a:defRPr/>
            </a:pPr>
            <a:r>
              <a:rPr lang="en-US">
                <a:cs typeface="Calibri"/>
              </a:rPr>
              <a:t> </a:t>
            </a:r>
            <a:endParaRPr lang="en-US" sz="1200" kern="1200">
              <a:solidFill>
                <a:schemeClr val="tx1"/>
              </a:solidFill>
              <a:effectLst/>
              <a:latin typeface="+mn-lt"/>
              <a:cs typeface="Calibri"/>
            </a:endParaRP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D646AB1-5952-474F-AE2C-53488A7E7BEC}" type="slidenum">
              <a:rPr lang="en-US" smtClean="0"/>
              <a:pPr>
                <a:defRPr/>
              </a:pPr>
              <a:t>25</a:t>
            </a:fld>
            <a:endParaRPr lang="en-US"/>
          </a:p>
        </p:txBody>
      </p:sp>
    </p:spTree>
    <p:extLst>
      <p:ext uri="{BB962C8B-B14F-4D97-AF65-F5344CB8AC3E}">
        <p14:creationId xmlns:p14="http://schemas.microsoft.com/office/powerpoint/2010/main" val="2291637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potential targets for you. Not so different from a standard outreach target list, but keep an eye open for Latino businesses, churches and nonprofits. They can be great referral sources for you. A good place to start is your local Hispanic or Latino Chamber of Commerce. I'd join. The cost is minimal, and the payoff can be very big. The chamber is a good resource to connect with Latino youth-focused organizations.</a:t>
            </a:r>
          </a:p>
          <a:p>
            <a:r>
              <a:rPr lang="en-US" dirty="0"/>
              <a:t>Be active with these groups. Serve as mentors. Host them on center for meetings and tours.  </a:t>
            </a:r>
            <a:endParaRPr lang="en-US" dirty="0">
              <a:cs typeface="Calibri"/>
            </a:endParaRPr>
          </a:p>
          <a:p>
            <a:endParaRPr lang="en-US" dirty="0">
              <a:cs typeface="Calibri"/>
            </a:endParaRPr>
          </a:p>
          <a:p>
            <a:r>
              <a:rPr lang="en-US" dirty="0"/>
              <a:t>I think Rule 1 for this sort of outreach is: Be there. Show up at meetings, events. Over and over. That’s how you build a connection to the community and not seem like you’re there for a drive-by. Think about what you can do for THEM. Can the center host events? You’ll need permission from your leadership, but it’s an easy ask with a purpose. Find ways to get these groups on center so they can see the program in action. </a:t>
            </a:r>
            <a:endParaRPr lang="en-US" dirty="0">
              <a:cs typeface="Calibri"/>
            </a:endParaRPr>
          </a:p>
          <a:p>
            <a:endParaRPr lang="en-US" dirty="0"/>
          </a:p>
          <a:p>
            <a:endParaRPr lang="en-US" dirty="0">
              <a:cs typeface="Calibri"/>
            </a:endParaRPr>
          </a:p>
          <a:p>
            <a:endParaRPr lang="en-US" dirty="0">
              <a:cs typeface="+mn-lt"/>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26</a:t>
            </a:fld>
            <a:endParaRPr lang="en-US"/>
          </a:p>
        </p:txBody>
      </p:sp>
    </p:spTree>
    <p:extLst>
      <p:ext uri="{BB962C8B-B14F-4D97-AF65-F5344CB8AC3E}">
        <p14:creationId xmlns:p14="http://schemas.microsoft.com/office/powerpoint/2010/main" val="438984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you some Latino youth-focused organizations with a national presence. That includes the YMCA Latino Achievers program, ASPIRA, SER, the National Latino Children’s Institute, and groups like MANA and the National Hispana Leadership Institute, which focus on opportunities and resources for young Latinas. </a:t>
            </a:r>
            <a:br>
              <a:rPr lang="en-US" dirty="0">
                <a:cs typeface="+mn-lt"/>
              </a:rPr>
            </a:br>
            <a:endParaRPr lang="en-US" dirty="0">
              <a:cs typeface="Calibri"/>
            </a:endParaRPr>
          </a:p>
          <a:p>
            <a:r>
              <a:rPr lang="en-US" dirty="0"/>
              <a:t>If you don’t know exactly where to look, your local Latino chamber is a good resource to connect with Latino youth-focused organizations.</a:t>
            </a:r>
            <a:endParaRPr lang="en-US" dirty="0">
              <a:cs typeface="Calibri"/>
            </a:endParaRPr>
          </a:p>
          <a:p>
            <a:r>
              <a:rPr lang="en-US" dirty="0"/>
              <a:t>Be active with these groups, if you can. Serve as mentors. Find out if you can host one of their meetings on center. If you have culinary, even better. You can feed them. </a:t>
            </a:r>
          </a:p>
          <a:p>
            <a:endParaRPr lang="en-US" dirty="0">
              <a:cs typeface="+mn-lt"/>
            </a:endParaRPr>
          </a:p>
          <a:p>
            <a:r>
              <a:rPr lang="en-US" dirty="0"/>
              <a:t>I know something like this isn’t very specific for you. So I wanted to show you what it looks like if we apply it to a city. Let’s go to Omaha, Nebraska.</a:t>
            </a:r>
            <a:endParaRPr lang="en-US" dirty="0">
              <a:cs typeface="Calibri"/>
            </a:endParaRPr>
          </a:p>
          <a:p>
            <a:endParaRPr lang="en-US" dirty="0">
              <a:cs typeface="+mn-lt"/>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27</a:t>
            </a:fld>
            <a:endParaRPr lang="en-US"/>
          </a:p>
        </p:txBody>
      </p:sp>
    </p:spTree>
    <p:extLst>
      <p:ext uri="{BB962C8B-B14F-4D97-AF65-F5344CB8AC3E}">
        <p14:creationId xmlns:p14="http://schemas.microsoft.com/office/powerpoint/2010/main" val="3923410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pretty strong Latino presence in Omaha, actually. This is a good mix of social work groups, churches, museums, school programs, special events and other networking organizations. These are some of your targets, especially with regard to reaching influencers and setting up referral networks. I would try to sit down with representatives from each of these organizations and invite them on center for tours. </a:t>
            </a:r>
          </a:p>
          <a:p>
            <a:endParaRPr lang="en-US" dirty="0"/>
          </a:p>
          <a:p>
            <a:r>
              <a:rPr lang="en-US" dirty="0"/>
              <a:t>I picked Omaha because I wanted to focus on a place where you wouldn’t think there was much. And really, there’s a lot.</a:t>
            </a:r>
            <a:endParaRPr lang="en-US" dirty="0">
              <a:cs typeface="Calibri"/>
            </a:endParaRPr>
          </a:p>
          <a:p>
            <a:endParaRPr lang="en-US" dirty="0">
              <a:cs typeface="+mn-lt"/>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28</a:t>
            </a:fld>
            <a:endParaRPr lang="en-US"/>
          </a:p>
        </p:txBody>
      </p:sp>
    </p:spTree>
    <p:extLst>
      <p:ext uri="{BB962C8B-B14F-4D97-AF65-F5344CB8AC3E}">
        <p14:creationId xmlns:p14="http://schemas.microsoft.com/office/powerpoint/2010/main" val="1124808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We talked a little bit about the importance of family at the top. What you’re asking a </a:t>
            </a:r>
            <a:r>
              <a:rPr lang="en-US" dirty="0"/>
              <a:t>prospect</a:t>
            </a:r>
            <a:r>
              <a:rPr lang="en-US" sz="1200" kern="1200" dirty="0">
                <a:solidFill>
                  <a:schemeClr val="tx1"/>
                </a:solidFill>
                <a:effectLst/>
                <a:latin typeface="+mn-lt"/>
                <a:ea typeface="+mn-ea"/>
                <a:cs typeface="+mn-cs"/>
              </a:rPr>
              <a:t> to do here is a pretty big sacrifice. You’re asking them to leave their families and join yours. That’s a pretty big ask, notwithstanding all the benefits the program offers.</a:t>
            </a:r>
          </a:p>
          <a:p>
            <a:endParaRPr lang="en-US" dirty="0"/>
          </a:p>
          <a:p>
            <a:r>
              <a:rPr lang="en-US" sz="1200" kern="1200" dirty="0">
                <a:solidFill>
                  <a:schemeClr val="tx1"/>
                </a:solidFill>
                <a:effectLst/>
                <a:latin typeface="+mn-lt"/>
                <a:ea typeface="+mn-ea"/>
                <a:cs typeface="+mn-cs"/>
              </a:rPr>
              <a:t>I think you improve your chances in outreach if you expand the pitch a little bit to include other family members. Instead of a one-on-one meeting, make it one-on-two or one-on-three. Talk to their families. Talk to Mom and Dad, </a:t>
            </a:r>
            <a:r>
              <a:rPr lang="en-US" sz="1200" kern="1200" dirty="0" err="1">
                <a:solidFill>
                  <a:schemeClr val="tx1"/>
                </a:solidFill>
                <a:effectLst/>
                <a:latin typeface="+mn-lt"/>
                <a:ea typeface="+mn-ea"/>
                <a:cs typeface="+mn-cs"/>
              </a:rPr>
              <a:t>abuelo</a:t>
            </a:r>
            <a:r>
              <a:rPr lang="en-US" sz="1200" kern="1200" dirty="0">
                <a:solidFill>
                  <a:schemeClr val="tx1"/>
                </a:solidFill>
                <a:effectLst/>
                <a:latin typeface="+mn-lt"/>
                <a:ea typeface="+mn-ea"/>
                <a:cs typeface="+mn-cs"/>
              </a:rPr>
              <a:t> y abuela. </a:t>
            </a:r>
            <a:r>
              <a:rPr lang="en-US" dirty="0"/>
              <a:t>If nonresidential is an option for you, talk about that. Because that’s a good option for some families who might be hesitant about sending one of their kids to a boarding school in a new country.  </a:t>
            </a:r>
          </a:p>
          <a:p>
            <a:endParaRPr lang="en-US" sz="1200" kern="1200" dirty="0">
              <a:solidFill>
                <a:schemeClr val="tx1"/>
              </a:solidFill>
              <a:effectLst/>
              <a:latin typeface="+mn-lt"/>
              <a:cs typeface="Calibri"/>
            </a:endParaRPr>
          </a:p>
          <a:p>
            <a:r>
              <a:rPr lang="en-US" sz="1200" kern="1200" dirty="0">
                <a:solidFill>
                  <a:schemeClr val="tx1"/>
                </a:solidFill>
                <a:effectLst/>
                <a:latin typeface="+mn-lt"/>
                <a:cs typeface="Calibri"/>
              </a:rPr>
              <a:t>I know Job Corps doesn’t refer to itself as a boarding school. But I’m doing that intentionally to make a point. You may need to simplify your language a bit, especially if there’s a bit of a language barrier. Government terms can be pretty difficult to translate. Keep it simple. Job Corps is a school. A very special school, but fundamentally it’s a school.</a:t>
            </a:r>
          </a:p>
          <a:p>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Like all other schools, you do tours and open houses at certain times of year. That’s going to help you here. One thing I’s consider doing is a special open house for </a:t>
            </a:r>
            <a:r>
              <a:rPr lang="en-US" dirty="0"/>
              <a:t>Latino students</a:t>
            </a:r>
            <a:r>
              <a:rPr lang="en-US" sz="1200" kern="1200" dirty="0">
                <a:solidFill>
                  <a:schemeClr val="tx1"/>
                </a:solidFill>
                <a:effectLst/>
                <a:latin typeface="+mn-lt"/>
                <a:ea typeface="+mn-ea"/>
                <a:cs typeface="+mn-cs"/>
              </a:rPr>
              <a:t>, using bilingual or Spanish-speaking tour guides. That sort of thing </a:t>
            </a:r>
            <a:r>
              <a:rPr lang="en-US" dirty="0"/>
              <a:t>might be</a:t>
            </a:r>
            <a:r>
              <a:rPr lang="en-US" sz="1200" kern="1200" dirty="0">
                <a:solidFill>
                  <a:schemeClr val="tx1"/>
                </a:solidFill>
                <a:effectLst/>
                <a:latin typeface="+mn-lt"/>
                <a:ea typeface="+mn-ea"/>
                <a:cs typeface="+mn-cs"/>
              </a:rPr>
              <a:t> something for Spanish-language media, something they might be interested in. Here at MP&amp;F, we can of course help you with </a:t>
            </a:r>
            <a:r>
              <a:rPr lang="en-US" dirty="0"/>
              <a:t>social posts and</a:t>
            </a:r>
            <a:r>
              <a:rPr lang="en-US" sz="1200" kern="1200" dirty="0">
                <a:solidFill>
                  <a:schemeClr val="tx1"/>
                </a:solidFill>
                <a:effectLst/>
                <a:latin typeface="+mn-lt"/>
                <a:ea typeface="+mn-ea"/>
                <a:cs typeface="+mn-cs"/>
              </a:rPr>
              <a:t> other supporting materials to help you spread the word.</a:t>
            </a:r>
            <a:r>
              <a:rPr lang="en-US" dirty="0"/>
              <a:t> </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D646AB1-5952-474F-AE2C-53488A7E7BEC}" type="slidenum">
              <a:rPr lang="en-US" smtClean="0"/>
              <a:pPr>
                <a:defRPr/>
              </a:pPr>
              <a:t>29</a:t>
            </a:fld>
            <a:endParaRPr lang="en-US"/>
          </a:p>
        </p:txBody>
      </p:sp>
    </p:spTree>
    <p:extLst>
      <p:ext uri="{BB962C8B-B14F-4D97-AF65-F5344CB8AC3E}">
        <p14:creationId xmlns:p14="http://schemas.microsoft.com/office/powerpoint/2010/main" val="2701722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some framing thoughts and a little bit of an introduction.</a:t>
            </a:r>
          </a:p>
          <a:p>
            <a:endParaRPr lang="en-US" dirty="0"/>
          </a:p>
          <a:p>
            <a:r>
              <a:rPr lang="en-US" dirty="0"/>
              <a:t>I’m</a:t>
            </a:r>
            <a:r>
              <a:rPr lang="en-US" sz="1200" kern="1200" dirty="0">
                <a:solidFill>
                  <a:schemeClr val="tx1"/>
                </a:solidFill>
                <a:effectLst/>
                <a:latin typeface="+mn-lt"/>
                <a:ea typeface="+mn-ea"/>
                <a:cs typeface="+mn-cs"/>
              </a:rPr>
              <a:t> a first-generation American. I was born somewhere else. </a:t>
            </a:r>
            <a:r>
              <a:rPr lang="en-US" dirty="0"/>
              <a:t>But I’ve lived</a:t>
            </a:r>
            <a:r>
              <a:rPr lang="en-US" sz="1200" kern="1200" dirty="0">
                <a:solidFill>
                  <a:schemeClr val="tx1"/>
                </a:solidFill>
                <a:effectLst/>
                <a:latin typeface="+mn-lt"/>
                <a:ea typeface="+mn-ea"/>
                <a:cs typeface="+mn-cs"/>
              </a:rPr>
              <a:t> all my life here. </a:t>
            </a:r>
            <a:r>
              <a:rPr lang="en-US" dirty="0"/>
              <a:t>I have a small</a:t>
            </a:r>
            <a:r>
              <a:rPr lang="en-US" sz="1200" kern="1200" dirty="0">
                <a:solidFill>
                  <a:schemeClr val="tx1"/>
                </a:solidFill>
                <a:effectLst/>
                <a:latin typeface="+mn-lt"/>
                <a:ea typeface="+mn-ea"/>
                <a:cs typeface="+mn-cs"/>
              </a:rPr>
              <a:t> family here in the States</a:t>
            </a:r>
            <a:r>
              <a:rPr lang="en-US" dirty="0"/>
              <a:t>, and a big</a:t>
            </a:r>
            <a:r>
              <a:rPr lang="en-US" sz="1200" kern="1200" dirty="0">
                <a:solidFill>
                  <a:schemeClr val="tx1"/>
                </a:solidFill>
                <a:effectLst/>
                <a:latin typeface="+mn-lt"/>
                <a:ea typeface="+mn-ea"/>
                <a:cs typeface="+mn-cs"/>
              </a:rPr>
              <a:t> family </a:t>
            </a:r>
            <a:r>
              <a:rPr lang="en-US" dirty="0"/>
              <a:t>in Colombia</a:t>
            </a:r>
            <a:r>
              <a:rPr lang="en-US" sz="1200" kern="1200" dirty="0">
                <a:solidFill>
                  <a:schemeClr val="tx1"/>
                </a:solidFill>
                <a:effectLst/>
                <a:latin typeface="+mn-lt"/>
                <a:ea typeface="+mn-ea"/>
                <a:cs typeface="+mn-cs"/>
              </a:rPr>
              <a:t>. </a:t>
            </a:r>
            <a:r>
              <a:rPr lang="en-US" dirty="0"/>
              <a:t>Culturally speaking, I live between these two</a:t>
            </a:r>
            <a:r>
              <a:rPr lang="en-US" sz="1200" kern="1200" dirty="0">
                <a:solidFill>
                  <a:schemeClr val="tx1"/>
                </a:solidFill>
                <a:effectLst/>
                <a:latin typeface="+mn-lt"/>
                <a:ea typeface="+mn-ea"/>
                <a:cs typeface="+mn-cs"/>
              </a:rPr>
              <a:t> worlds.</a:t>
            </a:r>
            <a:endParaRPr lang="en-US" dirty="0">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target audience is a lot like me in many ways.</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speak English, but maybe their parents don’t. They live here, but they have a big family someplace else. They have a foot in one world, a foot in the other world and maybe don’t feel completely comfortable in either. They’re looking for family. They’re looking for brothers and sisters. They’re searching for their identity. They’re looking for home.</a:t>
            </a:r>
            <a:r>
              <a:rPr lang="en-US" dirty="0"/>
              <a:t> </a:t>
            </a:r>
          </a:p>
          <a:p>
            <a:endParaRPr lang="en-US" dirty="0">
              <a:cs typeface="Calibri"/>
            </a:endParaRPr>
          </a:p>
          <a:p>
            <a:r>
              <a:rPr lang="en-US" sz="1200" kern="1200" dirty="0">
                <a:solidFill>
                  <a:schemeClr val="tx1"/>
                </a:solidFill>
                <a:effectLst/>
                <a:latin typeface="+mn-lt"/>
                <a:ea typeface="+mn-ea"/>
                <a:cs typeface="+mn-cs"/>
              </a:rPr>
              <a:t>I think it’s important to remember those things as you’re reaching out to this audience because you’ll be a lot more effective in your outreach and in the delivery of Job Corps services if you can create, foster and project this sense of </a:t>
            </a:r>
            <a:r>
              <a:rPr lang="en-US" dirty="0"/>
              <a:t>family </a:t>
            </a:r>
            <a:r>
              <a:rPr lang="en-US" sz="1200" kern="1200" dirty="0">
                <a:solidFill>
                  <a:schemeClr val="tx1"/>
                </a:solidFill>
                <a:effectLst/>
                <a:latin typeface="+mn-lt"/>
                <a:ea typeface="+mn-ea"/>
                <a:cs typeface="+mn-cs"/>
              </a:rPr>
              <a:t>at your centers. They’re looking for home. Job Corps can be home.</a:t>
            </a:r>
            <a:r>
              <a:rPr lang="en-US" dirty="0"/>
              <a:t> </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phrase at the bottom – </a:t>
            </a:r>
            <a:r>
              <a:rPr lang="en-US" sz="1200" kern="1200" dirty="0" err="1">
                <a:solidFill>
                  <a:schemeClr val="tx1"/>
                </a:solidFill>
                <a:effectLst/>
                <a:latin typeface="+mn-lt"/>
                <a:ea typeface="+mn-ea"/>
                <a:cs typeface="+mn-cs"/>
              </a:rPr>
              <a:t>ni</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aqui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 that means “not from here, not from there.” That’s the world your target audience lives in.</a:t>
            </a:r>
            <a:r>
              <a:rPr lang="en-US" dirty="0"/>
              <a:t> </a:t>
            </a:r>
            <a:endParaRPr lang="en-US" sz="1200" kern="1200" dirty="0">
              <a:solidFill>
                <a:schemeClr val="tx1"/>
              </a:solidFill>
              <a:effectLst/>
              <a:latin typeface="+mn-lt"/>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3</a:t>
            </a:fld>
            <a:endParaRPr lang="en-US"/>
          </a:p>
        </p:txBody>
      </p:sp>
    </p:spTree>
    <p:extLst>
      <p:ext uri="{BB962C8B-B14F-4D97-AF65-F5344CB8AC3E}">
        <p14:creationId xmlns:p14="http://schemas.microsoft.com/office/powerpoint/2010/main" val="3732453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cs typeface="Calibri"/>
              </a:rPr>
              <a:t>OK, last thing. Which is actually three things. The three P's. </a:t>
            </a:r>
          </a:p>
          <a:p>
            <a:endParaRPr lang="en-US" dirty="0">
              <a:cs typeface="Calibri"/>
            </a:endParaRPr>
          </a:p>
          <a:p>
            <a:r>
              <a:rPr lang="en-US" dirty="0">
                <a:cs typeface="Calibri"/>
              </a:rPr>
              <a:t>Being present is important. I think that, if you're looking to connect with a local Latino support group, it can't be from afar. Show up to meetings and events. Make connections in person, when you can. And definitely bring folks to your center if you can through open houses, tours, hosting meetings. Job Corps might be a little like hockey. You've got to be there to fully get it. You've got to bring them to the building once, and then they'll come back for more.  </a:t>
            </a:r>
          </a:p>
          <a:p>
            <a:endParaRPr lang="en-US" dirty="0">
              <a:cs typeface="Calibri"/>
            </a:endParaRPr>
          </a:p>
          <a:p>
            <a:r>
              <a:rPr lang="en-US" dirty="0">
                <a:cs typeface="Calibri"/>
              </a:rPr>
              <a:t>Being persistent and being patient. Part of the same thing. Look, if you're starting from basically ground zero, building a recruitment pipeline to Latino students takes a little time. </a:t>
            </a:r>
            <a:endParaRPr lang="en-US" dirty="0"/>
          </a:p>
          <a:p>
            <a:endParaRPr lang="en-US" dirty="0"/>
          </a:p>
          <a:p>
            <a:r>
              <a:rPr lang="en-US" dirty="0">
                <a:cs typeface="Calibri"/>
              </a:rPr>
              <a:t>This is not always easy in the Job Corps world, playing the long game. Contracts change. Positions change. Priorities change. The</a:t>
            </a:r>
            <a:r>
              <a:rPr lang="en-US" sz="1200" kern="1200" dirty="0">
                <a:solidFill>
                  <a:schemeClr val="tx1"/>
                </a:solidFill>
                <a:effectLst/>
                <a:latin typeface="+mn-lt"/>
                <a:ea typeface="+mn-ea"/>
                <a:cs typeface="+mn-cs"/>
              </a:rPr>
              <a:t> easy thing to do would be to spend a little time on Latino outreach, do just enough to say you did it, and then walk away from the results aren’t coming fast enough.</a:t>
            </a:r>
            <a:r>
              <a:rPr lang="en-US" dirty="0"/>
              <a:t> </a:t>
            </a:r>
          </a:p>
          <a:p>
            <a:endParaRPr lang="en-US" dirty="0">
              <a:cs typeface="Calibri"/>
            </a:endParaRPr>
          </a:p>
          <a:p>
            <a:r>
              <a:rPr lang="en-US" dirty="0"/>
              <a:t>But I think carving out some time for Latino outreach will be worth the effort (unless you're from central Idaho). The demographics say it's worth the effort. Make no mistake, everybody else looks at the same Census numbers and </a:t>
            </a:r>
            <a:r>
              <a:rPr lang="en-US" sz="1200" kern="1200" dirty="0">
                <a:solidFill>
                  <a:schemeClr val="tx1"/>
                </a:solidFill>
                <a:effectLst/>
                <a:latin typeface="+mn-lt"/>
                <a:ea typeface="+mn-ea"/>
                <a:cs typeface="+mn-cs"/>
              </a:rPr>
              <a:t>is going after this population</a:t>
            </a:r>
            <a:r>
              <a:rPr lang="en-US" dirty="0"/>
              <a:t> too</a:t>
            </a:r>
            <a:r>
              <a:rPr lang="en-US" sz="1200" kern="1200" dirty="0">
                <a:solidFill>
                  <a:schemeClr val="tx1"/>
                </a:solidFill>
                <a:effectLst/>
                <a:latin typeface="+mn-lt"/>
                <a:ea typeface="+mn-ea"/>
                <a:cs typeface="+mn-cs"/>
              </a:rPr>
              <a:t>. But I like your chances of success, because you’re not selling soap. You’re selling </a:t>
            </a:r>
            <a:r>
              <a:rPr lang="en-US" dirty="0"/>
              <a:t>opportunity</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dirty="0">
                <a:cs typeface="Calibri"/>
              </a:rPr>
              <a:t>You know the cliché: a hand up, not a handout. I think that's important to remember with this population. It's a hand up, not a handout. You pay with your sweat and your time. You earn it.</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pPr>
              <a:defRPr/>
            </a:pPr>
            <a:fld id="{1D646AB1-5952-474F-AE2C-53488A7E7BEC}" type="slidenum">
              <a:rPr lang="en-US" smtClean="0"/>
              <a:pPr>
                <a:defRPr/>
              </a:pPr>
              <a:t>30</a:t>
            </a:fld>
            <a:endParaRPr lang="en-US"/>
          </a:p>
        </p:txBody>
      </p:sp>
    </p:spTree>
    <p:extLst>
      <p:ext uri="{BB962C8B-B14F-4D97-AF65-F5344CB8AC3E}">
        <p14:creationId xmlns:p14="http://schemas.microsoft.com/office/powerpoint/2010/main" val="3599207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a:p>
          <a:p>
            <a:pPr defTabSz="914266">
              <a:defRPr/>
            </a:pPr>
            <a:r>
              <a:rPr lang="en-US"/>
              <a:t>We're going to close here by debunking a few myths ...</a:t>
            </a:r>
            <a:endParaRPr lang="en-US">
              <a:cs typeface="Calibri"/>
            </a:endParaRPr>
          </a:p>
          <a:p>
            <a:pPr defTabSz="914266">
              <a:defRPr/>
            </a:pPr>
            <a:endParaRPr lang="en-US">
              <a:cs typeface="Calibri"/>
            </a:endParaRPr>
          </a:p>
          <a:p>
            <a:pPr defTabSz="914266">
              <a:defRPr/>
            </a:pPr>
            <a:endParaRPr lang="en-US">
              <a:cs typeface="Calibri"/>
            </a:endParaRPr>
          </a:p>
        </p:txBody>
      </p:sp>
      <p:sp>
        <p:nvSpPr>
          <p:cNvPr id="4" name="Slide Number Placeholder 3"/>
          <p:cNvSpPr>
            <a:spLocks noGrp="1"/>
          </p:cNvSpPr>
          <p:nvPr>
            <p:ph type="sldNum" sz="quarter" idx="10"/>
          </p:nvPr>
        </p:nvSpPr>
        <p:spPr/>
        <p:txBody>
          <a:bodyPr/>
          <a:lstStyle/>
          <a:p>
            <a:fld id="{83FB95D8-32F6-4251-B6DD-11C28173D8A4}" type="slidenum">
              <a:rPr lang="en-US" smtClean="0"/>
              <a:pPr/>
              <a:t>31</a:t>
            </a:fld>
            <a:endParaRPr lang="en-US"/>
          </a:p>
        </p:txBody>
      </p:sp>
    </p:spTree>
    <p:extLst>
      <p:ext uri="{BB962C8B-B14F-4D97-AF65-F5344CB8AC3E}">
        <p14:creationId xmlns:p14="http://schemas.microsoft.com/office/powerpoint/2010/main" val="1635614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e13d9a7e_0_5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3e13d9a7e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Do you need to use the word LATINX now? </a:t>
            </a:r>
            <a:endParaRPr lang="en-US"/>
          </a:p>
          <a:p>
            <a:pPr marL="0" lvl="0" indent="0" algn="l" rtl="0">
              <a:spcBef>
                <a:spcPts val="0"/>
              </a:spcBef>
              <a:spcAft>
                <a:spcPts val="0"/>
              </a:spcAft>
              <a:buNone/>
            </a:pPr>
            <a:endParaRPr lang="en-US"/>
          </a:p>
          <a:p>
            <a:r>
              <a:rPr lang="en-US" dirty="0"/>
              <a:t>The answer is, sure, if you like. But you won’t have much company from people who self-identify as Hispanic. </a:t>
            </a:r>
            <a:endParaRPr dirty="0"/>
          </a:p>
        </p:txBody>
      </p:sp>
    </p:spTree>
    <p:extLst>
      <p:ext uri="{BB962C8B-B14F-4D97-AF65-F5344CB8AC3E}">
        <p14:creationId xmlns:p14="http://schemas.microsoft.com/office/powerpoint/2010/main" val="1731369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a PEW survey at the end of 2019. At that time, only a quarter of survey respondents who self-identify as Hispanic had ever heard the term Latinx. And only 3 percent were actually using it. </a:t>
            </a:r>
          </a:p>
          <a:p>
            <a:endParaRPr lang="en-US" dirty="0"/>
          </a:p>
          <a:p>
            <a:r>
              <a:rPr lang="en-US" dirty="0"/>
              <a:t>Now, note that this survey is from 2019. </a:t>
            </a:r>
            <a:r>
              <a:rPr lang="en-US" dirty="0" err="1"/>
              <a:t>Axios</a:t>
            </a:r>
            <a:r>
              <a:rPr lang="en-US" dirty="0"/>
              <a:t> asked this question a different way and more recently. </a:t>
            </a:r>
            <a:r>
              <a:rPr lang="en-US" sz="1800" b="1" spc="-10" dirty="0">
                <a:solidFill>
                  <a:srgbClr val="222222"/>
                </a:solidFill>
                <a:effectLst/>
                <a:latin typeface="Georgia" panose="02040502050405020303" pitchFamily="18" charset="0"/>
                <a:ea typeface="Calibri" panose="020F0502020204030204" pitchFamily="34" charset="0"/>
                <a:cs typeface="Calibri" panose="020F0502020204030204" pitchFamily="34" charset="0"/>
              </a:rPr>
              <a:t>The latest </a:t>
            </a:r>
            <a:r>
              <a:rPr lang="en-US" sz="1800" b="1" u="sng" spc="-10" dirty="0" err="1">
                <a:solidFill>
                  <a:srgbClr val="222222"/>
                </a:solidFill>
                <a:effectLst/>
                <a:latin typeface="Georgia" panose="02040502050405020303" pitchFamily="18" charset="0"/>
                <a:ea typeface="Calibri" panose="020F0502020204030204" pitchFamily="34" charset="0"/>
                <a:cs typeface="Calibri" panose="020F0502020204030204" pitchFamily="34" charset="0"/>
                <a:hlinkClick r:id="rId3"/>
              </a:rPr>
              <a:t>Axios</a:t>
            </a:r>
            <a:r>
              <a:rPr lang="en-US" sz="1800" b="1" u="sng" spc="-10" dirty="0">
                <a:solidFill>
                  <a:srgbClr val="222222"/>
                </a:solidFill>
                <a:effectLst/>
                <a:latin typeface="Georgia" panose="02040502050405020303" pitchFamily="18" charset="0"/>
                <a:ea typeface="Calibri" panose="020F0502020204030204" pitchFamily="34" charset="0"/>
                <a:cs typeface="Calibri" panose="020F0502020204030204" pitchFamily="34" charset="0"/>
                <a:hlinkClick r:id="rId3"/>
              </a:rPr>
              <a:t>-Ipsos Latino poll</a:t>
            </a:r>
            <a:r>
              <a:rPr lang="en-US" sz="1800" b="1" spc="-10" dirty="0">
                <a:solidFill>
                  <a:srgbClr val="222222"/>
                </a:solidFill>
                <a:effectLst/>
                <a:latin typeface="Georgia" panose="02040502050405020303" pitchFamily="18" charset="0"/>
                <a:ea typeface="Calibri" panose="020F0502020204030204" pitchFamily="34" charset="0"/>
                <a:cs typeface="Calibri" panose="020F0502020204030204" pitchFamily="34" charset="0"/>
              </a:rPr>
              <a:t> </a:t>
            </a:r>
            <a:r>
              <a:rPr lang="en-US" sz="1800" spc="-10" dirty="0">
                <a:solidFill>
                  <a:srgbClr val="222222"/>
                </a:solidFill>
                <a:effectLst/>
                <a:latin typeface="Georgia" panose="02040502050405020303" pitchFamily="18" charset="0"/>
                <a:ea typeface="Calibri" panose="020F0502020204030204" pitchFamily="34" charset="0"/>
                <a:cs typeface="Calibri" panose="020F0502020204030204" pitchFamily="34" charset="0"/>
              </a:rPr>
              <a:t>found a majority of Mexican Americans say they are comfortable with the term Latinx, while Central Americans are less so. 50% of the 1,005 U.S. Latino adults surveyed said they were comfortable with people of Spanish-speaking origin being referred to as Latinx in the United States, the poll shows. But those numbers increase to 89 percent when you ask them about using “Latino” or “Hispanic.”</a:t>
            </a:r>
            <a:endParaRPr lang="en-US" dirty="0"/>
          </a:p>
          <a:p>
            <a:endParaRPr lang="en-US" dirty="0"/>
          </a:p>
          <a:p>
            <a:r>
              <a:rPr lang="en-US" dirty="0"/>
              <a:t>The term Latinx probably seems more popular than it is. The reason for that is that academia and media types like it. You could say that it's more of a top-down movement than a bottom-up movement. </a:t>
            </a:r>
            <a:endParaRPr lang="en-US" dirty="0">
              <a:cs typeface="Calibri"/>
            </a:endParaRPr>
          </a:p>
          <a:p>
            <a:endParaRPr lang="en-US" dirty="0"/>
          </a:p>
          <a:p>
            <a:r>
              <a:rPr lang="en-US" dirty="0"/>
              <a:t>Ages 16-24 are more likely to use it than older folks. Young women seem to like it. </a:t>
            </a:r>
            <a:endParaRPr lang="en-US" dirty="0">
              <a:cs typeface="Calibri"/>
            </a:endParaRPr>
          </a:p>
          <a:p>
            <a:endParaRPr lang="en-US" dirty="0"/>
          </a:p>
          <a:p>
            <a:r>
              <a:rPr lang="en-US" dirty="0"/>
              <a:t>Latinx is gender-neutral and perhaps more inclusive. Except that excludes the Spanish-speaking population that may find this word difficult to pronounce. And it may exclude other folks who think this is a paternal thing to do, to basically quote-unquote fix Spanish. </a:t>
            </a:r>
            <a:endParaRPr lang="en-US" dirty="0">
              <a:cs typeface="Calibri"/>
            </a:endParaRPr>
          </a:p>
          <a:p>
            <a:r>
              <a:rPr lang="en-US" dirty="0"/>
              <a:t>Other people may disagree with me on this, but whatever pan-ethnic word you use here doesn’t really matter. In other words, don’t get bent out of shape trying to decide between Latino, Hispanic or Latinx. East of the Mississippi River tends to use Hispanic. Hispanic the most common of the three. Western U.S. tends to use Latino. If you’re asking what the target audience prefers, it’s probably their first name. Or their country of origin. Or perhaps even being called American, without hyphenation.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33</a:t>
            </a:fld>
            <a:endParaRPr lang="en-US"/>
          </a:p>
        </p:txBody>
      </p:sp>
    </p:spTree>
    <p:extLst>
      <p:ext uri="{BB962C8B-B14F-4D97-AF65-F5344CB8AC3E}">
        <p14:creationId xmlns:p14="http://schemas.microsoft.com/office/powerpoint/2010/main" val="3670108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e13d9a7e_0_5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3e13d9a7e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OK, myth #2 and it’s a biggie. You need to speak Spanish to connect. You need to speak Spanish to self-identify as Latino.</a:t>
            </a:r>
          </a:p>
          <a:p>
            <a:endParaRPr lang="en-US"/>
          </a:p>
          <a:p>
            <a:r>
              <a:rPr lang="en-US"/>
              <a:t>You don’t.</a:t>
            </a:r>
            <a:endParaRPr lang="en-US">
              <a:cs typeface="Calibri"/>
            </a:endParaRPr>
          </a:p>
          <a:p>
            <a:pPr marL="0" lvl="0" indent="0" algn="l">
              <a:spcBef>
                <a:spcPts val="0"/>
              </a:spcBef>
              <a:spcAft>
                <a:spcPts val="0"/>
              </a:spcAft>
              <a:buNone/>
            </a:pPr>
            <a:endParaRPr lang="en-US">
              <a:cs typeface="Calibri"/>
            </a:endParaRPr>
          </a:p>
        </p:txBody>
      </p:sp>
    </p:spTree>
    <p:extLst>
      <p:ext uri="{BB962C8B-B14F-4D97-AF65-F5344CB8AC3E}">
        <p14:creationId xmlns:p14="http://schemas.microsoft.com/office/powerpoint/2010/main" val="1929534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Spanish is an important part – maybe THE most important part – of what it means to be Hispanic or Latino. </a:t>
            </a:r>
          </a:p>
          <a:p>
            <a:endParaRPr lang="en-US">
              <a:cs typeface="Calibri"/>
            </a:endParaRPr>
          </a:p>
          <a:p>
            <a:r>
              <a:rPr lang="en-US" dirty="0">
                <a:cs typeface="Calibri"/>
              </a:rPr>
              <a:t>That doesn’t mean you need to speak it to make a connection. Everyone, and especially the group you're trying to recruit, they'll understand your English. Spanish will help you a bit in certain situations, but don't be intimidated by the language barrier. </a:t>
            </a:r>
          </a:p>
          <a:p>
            <a:endParaRPr lang="en-US">
              <a:cs typeface="Calibri"/>
            </a:endParaRPr>
          </a:p>
          <a:p>
            <a:r>
              <a:rPr lang="en-US" dirty="0">
                <a:cs typeface="Calibri"/>
              </a:rPr>
              <a:t>One thing that's striking about a graphic like this is that it's telling you how long it takes for new Americans to, if you'll pardon the word, assimilate. By the third generation. And as you look at charts like this, remember that you're focusing on those columns to the right – those second- and third-generation Latinos. The children and grandchildren of immigrants. </a:t>
            </a: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35</a:t>
            </a:fld>
            <a:endParaRPr lang="en-US"/>
          </a:p>
        </p:txBody>
      </p:sp>
    </p:spTree>
    <p:extLst>
      <p:ext uri="{BB962C8B-B14F-4D97-AF65-F5344CB8AC3E}">
        <p14:creationId xmlns:p14="http://schemas.microsoft.com/office/powerpoint/2010/main" val="53450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e13d9a7e_0_5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3e13d9a7e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OK, this last one is just a reminder to be careful with translations, even through programs like Google Translate. And especially in the Job Corps world where we use these clunky phrases that are difficult to translate. The more you simplify the English, the better your translation will be. But it's a science. I'm not good enough to do it. Chances are your buddy who majored in Spanish isn't good enough to do it. I'd use pros here. We do that with our materials. </a:t>
            </a:r>
            <a:endParaRPr lang="en-US" dirty="0">
              <a:cs typeface="Calibri"/>
            </a:endParaRPr>
          </a:p>
          <a:p>
            <a:endParaRPr lang="en-US" dirty="0">
              <a:cs typeface="Calibri"/>
            </a:endParaRPr>
          </a:p>
          <a:p>
            <a:r>
              <a:rPr lang="en-US" dirty="0"/>
              <a:t>A translation program is better than nothing, but it's imprecise. There are like five different Spanish words for orange, depending on where you are in Latin America. </a:t>
            </a:r>
            <a:endParaRPr lang="en-US" dirty="0">
              <a:cs typeface="Calibri"/>
            </a:endParaRPr>
          </a:p>
          <a:p>
            <a:pPr marL="0" lvl="0" indent="0" algn="l">
              <a:spcBef>
                <a:spcPts val="0"/>
              </a:spcBef>
              <a:spcAft>
                <a:spcPts val="0"/>
              </a:spcAft>
              <a:buNone/>
            </a:pPr>
            <a:endParaRPr lang="en-US" dirty="0">
              <a:cs typeface="Calibri"/>
            </a:endParaRPr>
          </a:p>
          <a:p>
            <a:r>
              <a:rPr lang="en-US" dirty="0"/>
              <a:t>So my advice here is keep the English simple. Your translator should be empowered to translate the meaning, not the word. When you go word for word and translate literally or carelessly, bad things happen. </a:t>
            </a:r>
            <a:endParaRPr lang="en-US" dirty="0">
              <a:cs typeface="Calibri"/>
            </a:endParaRPr>
          </a:p>
          <a:p>
            <a:r>
              <a:rPr lang="en-US" dirty="0"/>
              <a:t>How bad? Let’s take a look.</a:t>
            </a:r>
            <a:endParaRPr lang="en-US" dirty="0">
              <a:cs typeface="Calibri"/>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1302978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Pope John Paul II visited Miami many years ago, a T-shirt vendor made a mistake. They were trying to sell T-shirts that said I saw the pope in Spanish. But "la papa" doesn't mean The Pope. The T shirt instead said I saw the potato (la papa). If anyone has seen the new Batman movie, Colin Farrell as the Penguin puts it eloquently – </a:t>
            </a:r>
            <a:r>
              <a:rPr lang="en-US" i="1" dirty="0"/>
              <a:t>don’t you know the difference between </a:t>
            </a:r>
            <a:r>
              <a:rPr lang="en-US" i="1" dirty="0" err="1"/>
              <a:t>el</a:t>
            </a:r>
            <a:r>
              <a:rPr lang="en-US" i="1" dirty="0"/>
              <a:t> and la?</a:t>
            </a:r>
            <a:endParaRPr lang="en-US" dirty="0"/>
          </a:p>
          <a:p>
            <a:endParaRPr lang="en-US" dirty="0"/>
          </a:p>
          <a:p>
            <a:r>
              <a:rPr lang="en-US" dirty="0"/>
              <a:t>No. 2: Parker Pen marketed a new ballpoint in Mexico: It won’t leak in your pocket and embarrass you. What came out in the translation was that it won’t leak in your pocket and make you pregnant.  </a:t>
            </a:r>
            <a:endParaRPr lang="en-US" dirty="0">
              <a:cs typeface="Calibri"/>
            </a:endParaRPr>
          </a:p>
          <a:p>
            <a:endParaRPr lang="en-US" dirty="0"/>
          </a:p>
          <a:p>
            <a:r>
              <a:rPr lang="en-US" dirty="0"/>
              <a:t>No. 3: Chevy introduced a compact car but might have considered changing the name for the Latin American market. No </a:t>
            </a:r>
            <a:r>
              <a:rPr lang="en-US" dirty="0" err="1"/>
              <a:t>va</a:t>
            </a:r>
            <a:r>
              <a:rPr lang="en-US" dirty="0"/>
              <a:t> means "does not go."</a:t>
            </a:r>
            <a:endParaRPr lang="en-US" dirty="0">
              <a:cs typeface="Calibri"/>
            </a:endParaRPr>
          </a:p>
          <a:p>
            <a:endParaRPr lang="en-US" dirty="0">
              <a:cs typeface="Calibri"/>
            </a:endParaRPr>
          </a:p>
          <a:p>
            <a:r>
              <a:rPr lang="en-US" dirty="0">
                <a:cs typeface="Calibri"/>
              </a:rPr>
              <a:t>This is all more of a cautionary tale than anything else and maybe a little levity to end this presentation. </a:t>
            </a:r>
          </a:p>
          <a:p>
            <a:endParaRPr lang="en-US" dirty="0">
              <a:cs typeface="+mn-lt"/>
            </a:endParaRPr>
          </a:p>
          <a:p>
            <a:endParaRPr lang="en-US"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37</a:t>
            </a:fld>
            <a:endParaRPr lang="en-US"/>
          </a:p>
        </p:txBody>
      </p:sp>
    </p:spTree>
    <p:extLst>
      <p:ext uri="{BB962C8B-B14F-4D97-AF65-F5344CB8AC3E}">
        <p14:creationId xmlns:p14="http://schemas.microsoft.com/office/powerpoint/2010/main" val="3610948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Symbol" panose="05050102010706020507" pitchFamily="18" charset="2"/>
              <a:buChar char=""/>
              <a:tabLst>
                <a:tab pos="457200" algn="l"/>
              </a:tabLst>
            </a:pPr>
            <a:r>
              <a:rPr lang="en-US" sz="1800" dirty="0">
                <a:effectLst/>
                <a:latin typeface="Calibri"/>
                <a:ea typeface="Calibri" panose="020F0502020204030204" pitchFamily="34" charset="0"/>
                <a:cs typeface="Calibri"/>
              </a:rPr>
              <a:t>I hope this webinar has been helpful.</a:t>
            </a:r>
            <a:r>
              <a:rPr lang="en-US" sz="1800" dirty="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a:ea typeface="Calibri" panose="020F0502020204030204" pitchFamily="34" charset="0"/>
                <a:cs typeface="Calibri"/>
              </a:rPr>
              <a:t>Again, it will be posted on the Materials Marketplace under the “Trainings” tab.</a:t>
            </a:r>
          </a:p>
          <a:p>
            <a:pPr marL="342900" indent="-342900">
              <a:buFont typeface="Symbol" panose="05050102010706020507" pitchFamily="18" charset="2"/>
              <a:buChar char=""/>
              <a:tabLst>
                <a:tab pos="457200" algn="l"/>
              </a:tabLst>
            </a:pPr>
            <a:r>
              <a:rPr lang="en-US" sz="1800" dirty="0">
                <a:effectLst/>
                <a:latin typeface="Calibri"/>
                <a:ea typeface="Calibri" panose="020F0502020204030204" pitchFamily="34" charset="0"/>
                <a:cs typeface="Calibri"/>
              </a:rPr>
              <a:t>Always feel free to call MP&amp;F at the number you see on the screen—(615) 259-4000—and we will make sure you are put in touch with the right person.</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a:p>
            <a:pPr marL="342900" indent="-342900">
              <a:buFont typeface="Symbol" panose="05050102010706020507" pitchFamily="18" charset="2"/>
              <a:buChar char=""/>
              <a:tabLst>
                <a:tab pos="457200" algn="l"/>
              </a:tabLst>
            </a:pPr>
            <a:r>
              <a:rPr lang="en-US" sz="1800" dirty="0">
                <a:effectLst/>
                <a:latin typeface="Calibri"/>
                <a:ea typeface="Calibri" panose="020F0502020204030204" pitchFamily="34" charset="0"/>
                <a:cs typeface="Calibri"/>
              </a:rPr>
              <a:t>If you need to order materials, you can do so on the Materials Marketplace, or call and ask to speak to someone on the Job Corps Materials team.</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a:p>
            <a:pPr marL="342900" indent="-342900">
              <a:buFont typeface="Symbol" panose="05050102010706020507" pitchFamily="18" charset="2"/>
              <a:buChar char=""/>
              <a:tabLst>
                <a:tab pos="457200" algn="l"/>
              </a:tabLst>
            </a:pPr>
            <a:r>
              <a:rPr lang="en-US" sz="1800" dirty="0">
                <a:effectLst/>
                <a:latin typeface="Calibri"/>
                <a:ea typeface="Calibri" panose="020F0502020204030204" pitchFamily="34" charset="0"/>
                <a:cs typeface="Calibri"/>
              </a:rPr>
              <a:t>I do want to remind everyone that we offer regular training webinars.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Be on the lookout for other training announcements as well.</a:t>
            </a:r>
          </a:p>
          <a:p>
            <a:pPr marL="342900" indent="-342900">
              <a:buFont typeface="Symbol" panose="05050102010706020507" pitchFamily="18" charset="2"/>
              <a:buChar char=""/>
              <a:tabLst>
                <a:tab pos="457200" algn="l"/>
              </a:tabLst>
            </a:pPr>
            <a:r>
              <a:rPr lang="en-US" sz="1800" dirty="0">
                <a:effectLst/>
                <a:latin typeface="Calibri"/>
                <a:ea typeface="Calibri" panose="020F0502020204030204" pitchFamily="34" charset="0"/>
                <a:cs typeface="Calibri"/>
              </a:rPr>
              <a:t>We do </a:t>
            </a:r>
            <a:r>
              <a:rPr lang="en-US" sz="1800" dirty="0">
                <a:latin typeface="Calibri"/>
                <a:ea typeface="Calibri" panose="020F0502020204030204" pitchFamily="34" charset="0"/>
                <a:cs typeface="Calibri"/>
              </a:rPr>
              <a:t>have</a:t>
            </a:r>
            <a:r>
              <a:rPr lang="en-US" sz="1800" dirty="0">
                <a:effectLst/>
                <a:latin typeface="Calibri"/>
                <a:ea typeface="Calibri" panose="020F0502020204030204" pitchFamily="34" charset="0"/>
                <a:cs typeface="Calibri"/>
              </a:rPr>
              <a:t> a quick survey on this webinar that we would love for you to fill out.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You can find the link to it on the left-hand side of the screen. This will help us make sure our webinars are helpful, and we can incorporate suggestions into future ones.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342900" indent="-342900">
              <a:buFont typeface="Symbol" panose="05050102010706020507" pitchFamily="18" charset="2"/>
              <a:buChar char=""/>
              <a:tabLst>
                <a:tab pos="457200" algn="l"/>
              </a:tabLst>
            </a:pPr>
            <a:r>
              <a:rPr lang="en-US" sz="1800" dirty="0">
                <a:latin typeface="Calibri"/>
                <a:ea typeface="Calibri" panose="020F0502020204030204" pitchFamily="34" charset="0"/>
                <a:cs typeface="Calibri"/>
              </a:rPr>
              <a:t>I'll pause here and see if we have any questions in the chat box. </a:t>
            </a:r>
          </a:p>
          <a:p>
            <a:pPr marL="342900" indent="-342900">
              <a:buFont typeface="Symbol" panose="05050102010706020507" pitchFamily="18" charset="2"/>
              <a:buChar char=""/>
              <a:tabLst>
                <a:tab pos="457200" algn="l"/>
              </a:tabLst>
            </a:pPr>
            <a:r>
              <a:rPr lang="en-US" sz="1800" dirty="0">
                <a:latin typeface="Calibri"/>
                <a:ea typeface="Calibri" panose="020F0502020204030204" pitchFamily="34" charset="0"/>
                <a:cs typeface="Calibri"/>
              </a:rPr>
              <a:t>And if you think of something later, reach out to us anytime. There's our contact information on screen.</a:t>
            </a:r>
            <a:endParaRPr lang="en-US" sz="1800" dirty="0">
              <a:effectLst/>
              <a:latin typeface="Calibri"/>
              <a:ea typeface="Calibri" panose="020F0502020204030204" pitchFamily="34" charset="0"/>
              <a:cs typeface="Calibri"/>
            </a:endParaRPr>
          </a:p>
          <a:p>
            <a:pPr marL="342900" indent="-342900">
              <a:buFont typeface="Symbol" panose="05050102010706020507" pitchFamily="18" charset="2"/>
              <a:buChar char=""/>
            </a:pPr>
            <a:r>
              <a:rPr lang="en-US" sz="1800">
                <a:cs typeface="Calibri"/>
              </a:rPr>
              <a:t>Thanks again for joining us here today.</a:t>
            </a:r>
            <a:endParaRPr lang="en-US" sz="1800"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38</a:t>
            </a:fld>
            <a:endParaRPr lang="en-US"/>
          </a:p>
        </p:txBody>
      </p:sp>
    </p:spTree>
    <p:extLst>
      <p:ext uri="{BB962C8B-B14F-4D97-AF65-F5344CB8AC3E}">
        <p14:creationId xmlns:p14="http://schemas.microsoft.com/office/powerpoint/2010/main" val="3938362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effectLst/>
                <a:latin typeface="+mn-lt"/>
                <a:ea typeface="+mn-ea"/>
                <a:cs typeface="+mn-cs"/>
              </a:rPr>
              <a:t>OK, before we get into the numbers and a few outreach strategies, let’s spend a moment on eligibility. As most of you are aware, </a:t>
            </a:r>
            <a:r>
              <a:rPr lang="en-US" dirty="0"/>
              <a:t>you</a:t>
            </a:r>
            <a:r>
              <a:rPr lang="en-US" sz="1200" kern="1200" dirty="0">
                <a:solidFill>
                  <a:schemeClr val="tx1"/>
                </a:solidFill>
                <a:effectLst/>
                <a:latin typeface="+mn-lt"/>
                <a:ea typeface="+mn-ea"/>
                <a:cs typeface="+mn-cs"/>
              </a:rPr>
              <a:t> need to be a U.S. citizen or legal resident to join Job Corps. But that includes The Dreamers, who are here legally through the Deferred Action for Childhood Arrivals program, </a:t>
            </a:r>
            <a:r>
              <a:rPr lang="en-US" dirty="0"/>
              <a:t>commonly </a:t>
            </a:r>
            <a:r>
              <a:rPr lang="en-US" sz="1200" kern="1200" dirty="0">
                <a:solidFill>
                  <a:schemeClr val="tx1"/>
                </a:solidFill>
                <a:effectLst/>
                <a:latin typeface="+mn-lt"/>
                <a:ea typeface="+mn-ea"/>
                <a:cs typeface="+mn-cs"/>
              </a:rPr>
              <a:t>known as DACA.</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QanelasLight"/>
              </a:rPr>
              <a:t>DACA was created in 2012. It allows people who entered the country as children and met certain requirements to have relief from deportation and request a two-year renewable work permit.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Approval </a:t>
            </a:r>
            <a:r>
              <a:rPr lang="en-US" dirty="0"/>
              <a:t>for DACA is</a:t>
            </a:r>
            <a:r>
              <a:rPr lang="en-US" sz="1200" kern="1200" dirty="0">
                <a:solidFill>
                  <a:schemeClr val="tx1"/>
                </a:solidFill>
                <a:effectLst/>
                <a:latin typeface="+mn-lt"/>
                <a:ea typeface="+mn-ea"/>
                <a:cs typeface="+mn-cs"/>
              </a:rPr>
              <a:t> not a slam dunk. There </a:t>
            </a:r>
            <a:r>
              <a:rPr lang="en-US" dirty="0"/>
              <a:t>is </a:t>
            </a:r>
            <a:r>
              <a:rPr lang="en-US" sz="1200" kern="1200" dirty="0">
                <a:solidFill>
                  <a:schemeClr val="tx1"/>
                </a:solidFill>
                <a:effectLst/>
                <a:latin typeface="+mn-lt"/>
                <a:ea typeface="+mn-ea"/>
                <a:cs typeface="+mn-cs"/>
              </a:rPr>
              <a:t>a list of requirements, among them, that the applicant entered the U.S. before age 16 and before June 2007. Another requirement is that the applicant must be a high school graduate, someone with a GED or someone who is “currently in school.” The </a:t>
            </a:r>
            <a:r>
              <a:rPr lang="en-US" dirty="0"/>
              <a:t>"</a:t>
            </a:r>
            <a:r>
              <a:rPr lang="en-US" sz="1200" kern="1200" dirty="0">
                <a:solidFill>
                  <a:schemeClr val="tx1"/>
                </a:solidFill>
                <a:effectLst/>
                <a:latin typeface="+mn-lt"/>
                <a:ea typeface="+mn-ea"/>
                <a:cs typeface="+mn-cs"/>
              </a:rPr>
              <a:t>currently in school</a:t>
            </a:r>
            <a:r>
              <a:rPr lang="en-US" dirty="0"/>
              <a:t>"</a:t>
            </a:r>
            <a:r>
              <a:rPr lang="en-US" sz="1200" kern="1200" dirty="0">
                <a:solidFill>
                  <a:schemeClr val="tx1"/>
                </a:solidFill>
                <a:effectLst/>
                <a:latin typeface="+mn-lt"/>
                <a:ea typeface="+mn-ea"/>
                <a:cs typeface="+mn-cs"/>
              </a:rPr>
              <a:t> requirement includes career-training programs like Job Corps.</a:t>
            </a:r>
            <a:r>
              <a:rPr lang="en-US" dirty="0"/>
              <a:t> </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dirty="0">
                <a:solidFill>
                  <a:srgbClr val="3C3C3C"/>
                </a:solidFill>
                <a:latin typeface="QanelasLight"/>
              </a:rPr>
              <a:t>Some</a:t>
            </a:r>
            <a:r>
              <a:rPr lang="en-US" b="0" i="0" dirty="0">
                <a:solidFill>
                  <a:srgbClr val="3C3C3C"/>
                </a:solidFill>
                <a:effectLst/>
                <a:latin typeface="QanelasLight"/>
              </a:rPr>
              <a:t> of you </a:t>
            </a:r>
            <a:r>
              <a:rPr lang="en-US" dirty="0">
                <a:solidFill>
                  <a:srgbClr val="3C3C3C"/>
                </a:solidFill>
                <a:latin typeface="QanelasLight"/>
              </a:rPr>
              <a:t>may be </a:t>
            </a:r>
            <a:r>
              <a:rPr lang="en-US" b="0" i="0" dirty="0">
                <a:solidFill>
                  <a:srgbClr val="3C3C3C"/>
                </a:solidFill>
                <a:effectLst/>
                <a:latin typeface="QanelasLight"/>
              </a:rPr>
              <a:t>thinking, </a:t>
            </a:r>
            <a:r>
              <a:rPr lang="en-US" dirty="0">
                <a:solidFill>
                  <a:srgbClr val="3C3C3C"/>
                </a:solidFill>
                <a:latin typeface="QanelasLight"/>
              </a:rPr>
              <a:t>"</a:t>
            </a:r>
            <a:r>
              <a:rPr lang="en-US" b="0" i="0" dirty="0">
                <a:solidFill>
                  <a:srgbClr val="3C3C3C"/>
                </a:solidFill>
                <a:effectLst/>
                <a:latin typeface="QanelasLight"/>
              </a:rPr>
              <a:t>but wait, wasn’t DACA declared illegal</a:t>
            </a:r>
            <a:r>
              <a:rPr lang="en-US" dirty="0">
                <a:solidFill>
                  <a:srgbClr val="3C3C3C"/>
                </a:solidFill>
                <a:latin typeface="QanelasLight"/>
              </a:rPr>
              <a:t>?"</a:t>
            </a:r>
            <a:r>
              <a:rPr lang="en-US" b="0" i="0" dirty="0">
                <a:solidFill>
                  <a:srgbClr val="3C3C3C"/>
                </a:solidFill>
                <a:effectLst/>
                <a:latin typeface="QanelasLight"/>
              </a:rPr>
              <a:t> It was, by a Texas judge last July. The court order blocked the immigration authorities from approving NEW applications for the program</a:t>
            </a:r>
            <a:r>
              <a:rPr lang="en-US" dirty="0">
                <a:solidFill>
                  <a:srgbClr val="3C3C3C"/>
                </a:solidFill>
                <a:latin typeface="QanelasLight"/>
              </a:rPr>
              <a:t>;</a:t>
            </a:r>
            <a:r>
              <a:rPr lang="en-US" b="0" i="0" dirty="0">
                <a:solidFill>
                  <a:srgbClr val="3C3C3C"/>
                </a:solidFill>
                <a:effectLst/>
                <a:latin typeface="QanelasLight"/>
              </a:rPr>
              <a:t> but current DACA recipients are unaffected, and renewals are still being granted. </a:t>
            </a:r>
            <a:r>
              <a:rPr lang="en-US" dirty="0">
                <a:solidFill>
                  <a:srgbClr val="3C3C3C"/>
                </a:solidFill>
                <a:latin typeface="QanelasLight"/>
              </a:rPr>
              <a:t>The Department</a:t>
            </a:r>
            <a:r>
              <a:rPr lang="en-US" b="0" i="0" dirty="0">
                <a:solidFill>
                  <a:srgbClr val="3C3C3C"/>
                </a:solidFill>
                <a:effectLst/>
                <a:latin typeface="QanelasLight"/>
              </a:rPr>
              <a:t> of Justice is appealing the Texas decision.</a:t>
            </a:r>
          </a:p>
          <a:p>
            <a:endParaRPr lang="en-US" sz="1200" kern="1200" dirty="0">
              <a:solidFill>
                <a:schemeClr val="tx1"/>
              </a:solidFill>
              <a:effectLst/>
              <a:latin typeface="+mn-lt"/>
              <a:ea typeface="+mn-ea"/>
              <a:cs typeface="+mn-cs"/>
            </a:endParaRPr>
          </a:p>
          <a:p>
            <a:r>
              <a:rPr lang="en-US" dirty="0"/>
              <a:t>Look</a:t>
            </a:r>
            <a:r>
              <a:rPr lang="en-US" sz="1200" kern="1200" dirty="0">
                <a:solidFill>
                  <a:schemeClr val="tx1"/>
                </a:solidFill>
                <a:effectLst/>
                <a:latin typeface="+mn-lt"/>
                <a:ea typeface="+mn-ea"/>
                <a:cs typeface="+mn-cs"/>
              </a:rPr>
              <a:t>, </a:t>
            </a:r>
            <a:r>
              <a:rPr lang="en-US" dirty="0"/>
              <a:t>from a recruitment standpoint, this</a:t>
            </a:r>
            <a:r>
              <a:rPr lang="en-US" sz="1200" kern="1200" dirty="0">
                <a:solidFill>
                  <a:schemeClr val="tx1"/>
                </a:solidFill>
                <a:effectLst/>
                <a:latin typeface="+mn-lt"/>
                <a:ea typeface="+mn-ea"/>
                <a:cs typeface="+mn-cs"/>
              </a:rPr>
              <a:t> isn’t going to be a ton of people. But it opens the door for a few. And for you. I think that’s the big takeaway. It means you can approach </a:t>
            </a:r>
            <a:r>
              <a:rPr lang="en-US" sz="1200" kern="1200" dirty="0" err="1">
                <a:solidFill>
                  <a:schemeClr val="tx1"/>
                </a:solidFill>
                <a:effectLst/>
                <a:latin typeface="+mn-lt"/>
                <a:ea typeface="+mn-ea"/>
                <a:cs typeface="+mn-cs"/>
              </a:rPr>
              <a:t>undocumenteds</a:t>
            </a:r>
            <a:r>
              <a:rPr lang="en-US" sz="1200" kern="1200" dirty="0">
                <a:solidFill>
                  <a:schemeClr val="tx1"/>
                </a:solidFill>
                <a:effectLst/>
                <a:latin typeface="+mn-lt"/>
                <a:ea typeface="+mn-ea"/>
                <a:cs typeface="+mn-cs"/>
              </a:rPr>
              <a:t> and first-generation Americans with Job Corps as a viable option, if the applicant is </a:t>
            </a:r>
            <a:r>
              <a:rPr lang="en-US" dirty="0"/>
              <a:t>DACA-approved</a:t>
            </a:r>
            <a:r>
              <a:rPr lang="en-US" sz="1200" kern="1200" dirty="0">
                <a:solidFill>
                  <a:schemeClr val="tx1"/>
                </a:solidFill>
                <a:effectLst/>
                <a:latin typeface="+mn-lt"/>
                <a:ea typeface="+mn-ea"/>
                <a:cs typeface="+mn-cs"/>
              </a:rPr>
              <a:t>. There are already DACA students in Job Corps, and there have been for the past 10 years.</a:t>
            </a:r>
            <a:r>
              <a:rPr lang="en-US" dirty="0"/>
              <a:t> </a:t>
            </a:r>
            <a:r>
              <a:rPr lang="en-US" sz="1200" kern="1200" dirty="0">
                <a:solidFill>
                  <a:schemeClr val="tx1"/>
                </a:solidFill>
                <a:effectLst/>
                <a:latin typeface="+mn-lt"/>
                <a:ea typeface="+mn-ea"/>
                <a:cs typeface="+mn-cs"/>
              </a:rPr>
              <a:t>Let’s move on to some numbers so that you can see why this is important.</a:t>
            </a:r>
            <a:r>
              <a:rPr lang="en-US" dirty="0"/>
              <a:t> </a:t>
            </a:r>
            <a:endParaRPr lang="en-US" sz="1200" kern="1200" dirty="0">
              <a:solidFill>
                <a:schemeClr val="tx1"/>
              </a:solidFill>
              <a:effectLst/>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D646AB1-5952-474F-AE2C-53488A7E7BEC}" type="slidenum">
              <a:rPr lang="en-US" smtClean="0"/>
              <a:pPr>
                <a:defRPr/>
              </a:pPr>
              <a:t>4</a:t>
            </a:fld>
            <a:endParaRPr lang="en-US"/>
          </a:p>
        </p:txBody>
      </p:sp>
    </p:spTree>
    <p:extLst>
      <p:ext uri="{BB962C8B-B14F-4D97-AF65-F5344CB8AC3E}">
        <p14:creationId xmlns:p14="http://schemas.microsoft.com/office/powerpoint/2010/main" val="199675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as I show you the new numbers from the Census Bureau, note that the actual numbers are bigger. There is always going to be an undercount. This one is pretty big, though. Biggest in three decades. The 2020 Census missed 18.8 million people. Why? Lots of reasons. This was the first online Census, fear over a possible citizenship question, pandemic, hurricanes, forest fires. People who identified as Hispanic were undercounted by almost 5 percent -- three times as much as they were in 2010 Census. </a:t>
            </a:r>
            <a:endParaRPr lang="en-US" dirty="0">
              <a:cs typeface="Calibri"/>
            </a:endParaRPr>
          </a:p>
          <a:p>
            <a:endParaRPr lang="en-US" dirty="0"/>
          </a:p>
          <a:p>
            <a:r>
              <a:rPr lang="en-US" dirty="0"/>
              <a:t>Even with that undercount, the Latino population is the second-largest racial ethnic group in the U.S., comprising 18.7% of the total population. Almost one in five. And that's almost exactly what you find in the Job Corps student population. Right now, it's 18.5% Latinos in Job Corps. That percentage has stayed around that mark for the past five years.</a:t>
            </a:r>
            <a:br>
              <a:rPr lang="en-US" dirty="0">
                <a:cs typeface="+mn-lt"/>
              </a:rPr>
            </a:br>
            <a:endParaRPr lang="en-US" dirty="0">
              <a:cs typeface="Calibri"/>
            </a:endParaRPr>
          </a:p>
          <a:p>
            <a:r>
              <a:rPr lang="en-US" dirty="0"/>
              <a:t>The Latino population grew 23% since 2010, while everyone else grew only 4.3%. But it’s important to note that the growth rate here for Latinos has slowed since the first decade of the millennium, when it was 43%. Why? The recession in the early years, and tougher immigration laws in the later years. Downturns in fertility and immigration, basically.)</a:t>
            </a:r>
            <a:endParaRPr lang="en-US" dirty="0">
              <a:cs typeface="Calibri"/>
            </a:endParaRPr>
          </a:p>
          <a:p>
            <a:endParaRPr lang="en-US" dirty="0">
              <a:cs typeface="Calibri"/>
            </a:endParaRPr>
          </a:p>
          <a:p>
            <a:r>
              <a:rPr lang="en-US" dirty="0"/>
              <a:t>Between 2010 and 2020, the number of Latinos reporting more than one race increased 567%, from 3 million to 20.3 million. So, one in three Latinos identify as multiracial. Race can be a complicated issue for Latinos. </a:t>
            </a:r>
            <a:r>
              <a:rPr lang="en-US" sz="1800" spc="-10" dirty="0">
                <a:solidFill>
                  <a:srgbClr val="222222"/>
                </a:solidFill>
                <a:effectLst/>
                <a:latin typeface="Georgia" panose="02040502050405020303" pitchFamily="18" charset="0"/>
                <a:cs typeface="Calibri" panose="020F0502020204030204" pitchFamily="34" charset="0"/>
              </a:rPr>
              <a:t>T</a:t>
            </a:r>
            <a:r>
              <a:rPr lang="en-US" sz="1800" spc="-10" dirty="0">
                <a:solidFill>
                  <a:srgbClr val="222222"/>
                </a:solidFill>
                <a:effectLst/>
                <a:latin typeface="Georgia" panose="02040502050405020303" pitchFamily="18" charset="0"/>
                <a:ea typeface="Times New Roman" panose="02020603050405020304" pitchFamily="18" charset="0"/>
                <a:cs typeface="Calibri" panose="020F0502020204030204" pitchFamily="34" charset="0"/>
              </a:rPr>
              <a:t>he Census asks people if they are Hispanic and then, in another question, whether they are Black. PEW Research Center released a study this week where they asked the question more directly – do you identify as Afro Latino. According to the survey responses, PEW estimates that about 6 million people in the U.S. identify as Afro Latino. But of those, 30 percent said their race is white. </a:t>
            </a:r>
            <a:r>
              <a:rPr lang="en-US" sz="2800" b="0" i="0" dirty="0">
                <a:solidFill>
                  <a:srgbClr val="2A2A2A"/>
                </a:solidFill>
                <a:effectLst/>
                <a:latin typeface="Georgia" panose="02040502050405020303" pitchFamily="18" charset="0"/>
              </a:rPr>
              <a:t>About one-in-seven Afro-Latinos do not even identify as Hispanic. </a:t>
            </a:r>
            <a:r>
              <a:rPr lang="en-US" sz="1800" spc="-10" dirty="0">
                <a:solidFill>
                  <a:srgbClr val="222222"/>
                </a:solidFill>
                <a:effectLst/>
                <a:latin typeface="Georgia" panose="02040502050405020303" pitchFamily="18" charset="0"/>
                <a:ea typeface="Times New Roman" panose="02020603050405020304" pitchFamily="18" charset="0"/>
                <a:cs typeface="Calibri" panose="020F0502020204030204" pitchFamily="34" charset="0"/>
              </a:rPr>
              <a:t>So, it’s complicated. </a:t>
            </a:r>
            <a:endParaRPr lang="en-US" dirty="0">
              <a:cs typeface="Calibri"/>
            </a:endParaRPr>
          </a:p>
          <a:p>
            <a:endParaRPr lang="en-US" dirty="0"/>
          </a:p>
          <a:p>
            <a:r>
              <a:rPr lang="en-US" dirty="0"/>
              <a:t>Let’s take a look at the some of the key takeaways from the new Census data.</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5</a:t>
            </a:fld>
            <a:endParaRPr lang="en-US"/>
          </a:p>
        </p:txBody>
      </p:sp>
    </p:spTree>
    <p:extLst>
      <p:ext uri="{BB962C8B-B14F-4D97-AF65-F5344CB8AC3E}">
        <p14:creationId xmlns:p14="http://schemas.microsoft.com/office/powerpoint/2010/main" val="2594428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2020 census makes more clear than any survey to date that, while slow-growing and aging, the U.S. is becoming far more racially and ethnically diverse—especially among its young and the Job Corps eligible population. </a:t>
            </a:r>
            <a:br>
              <a:rPr lang="en-US" dirty="0">
                <a:cs typeface="+mn-lt"/>
              </a:rPr>
            </a:br>
            <a:endParaRPr lang="en-US" dirty="0"/>
          </a:p>
          <a:p>
            <a:r>
              <a:rPr lang="en-US" dirty="0"/>
              <a:t>2. All of the nation’s 2010-to-2020 growth is attributable to </a:t>
            </a:r>
            <a:r>
              <a:rPr lang="en-US" b="1" dirty="0"/>
              <a:t>people of color</a:t>
            </a:r>
            <a:r>
              <a:rPr lang="en-US" dirty="0"/>
              <a:t>—those identifying as Latino or Hispanic, Black, Asian American, Native Hawaiian or Pacific Islander, Native American, and as two or more races. Together, these people of color groups now comprise </a:t>
            </a:r>
            <a:r>
              <a:rPr lang="en-US" b="1" dirty="0"/>
              <a:t>more than 40%</a:t>
            </a:r>
            <a:r>
              <a:rPr lang="en-US" dirty="0"/>
              <a:t> of the U.S. population.</a:t>
            </a:r>
            <a:endParaRPr lang="en-US" dirty="0">
              <a:cs typeface="Calibri"/>
            </a:endParaRPr>
          </a:p>
          <a:p>
            <a:endParaRPr lang="en-US" dirty="0"/>
          </a:p>
          <a:p>
            <a:r>
              <a:rPr lang="en-US" dirty="0"/>
              <a:t>3. The new numbers show that there was a decade-long </a:t>
            </a:r>
            <a:r>
              <a:rPr lang="en-US" b="1" dirty="0"/>
              <a:t>loss in the number of white Americans </a:t>
            </a:r>
            <a:r>
              <a:rPr lang="en-US" dirty="0"/>
              <a:t>who do not identify with other racial and ethnic groups. This is the first time that’s happened since the Census began in 1790. Overall, the nation’s 2010-to-2020 growth rate of 7.4% was lower than any decade </a:t>
            </a:r>
            <a:r>
              <a:rPr lang="en-US" u="sng" dirty="0">
                <a:hlinkClick r:id="rId3"/>
              </a:rPr>
              <a:t>since the 1930s</a:t>
            </a:r>
            <a:r>
              <a:rPr lang="en-US" dirty="0"/>
              <a:t>.</a:t>
            </a:r>
          </a:p>
          <a:p>
            <a:endParaRPr lang="en-US" dirty="0">
              <a:cs typeface="Calibri"/>
            </a:endParaRPr>
          </a:p>
          <a:p>
            <a:r>
              <a:rPr lang="en-US" dirty="0"/>
              <a:t>4. That last bullet really impacts Job Corps. Want to reach Gen Z? About a quarter of them identify as Latino.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6</a:t>
            </a:fld>
            <a:endParaRPr lang="en-US"/>
          </a:p>
        </p:txBody>
      </p:sp>
    </p:spTree>
    <p:extLst>
      <p:ext uri="{BB962C8B-B14F-4D97-AF65-F5344CB8AC3E}">
        <p14:creationId xmlns:p14="http://schemas.microsoft.com/office/powerpoint/2010/main" val="3894260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really shows you the growth of the Latino population over the past 10 years, relative to other groups. By sheer numbers, Latinos are the fastest-growing population.</a:t>
            </a:r>
          </a:p>
          <a:p>
            <a:endParaRPr lang="en-US"/>
          </a:p>
          <a:p>
            <a:r>
              <a:rPr lang="en-US" dirty="0"/>
              <a:t>And you can see what’s happening to the white non-Latino population. </a:t>
            </a:r>
            <a:endParaRPr lang="en-US" dirty="0">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7</a:t>
            </a:fld>
            <a:endParaRPr lang="en-US"/>
          </a:p>
        </p:txBody>
      </p:sp>
    </p:spTree>
    <p:extLst>
      <p:ext uri="{BB962C8B-B14F-4D97-AF65-F5344CB8AC3E}">
        <p14:creationId xmlns:p14="http://schemas.microsoft.com/office/powerpoint/2010/main" val="115816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way to look at that data, taking a longer view that stretches back to 1980. </a:t>
            </a:r>
          </a:p>
          <a:p>
            <a:r>
              <a:rPr lang="en-US" dirty="0"/>
              <a:t>Check out the PURPLE bars. By percentage of the overall U.S. population, the Latino share of the population has almost tripled since 1980.</a:t>
            </a:r>
            <a:endParaRPr lang="en-US" dirty="0">
              <a:cs typeface="Calibri"/>
            </a:endParaRPr>
          </a:p>
          <a:p>
            <a:endParaRPr lang="en-US" b="1" cap="all" dirty="0"/>
          </a:p>
          <a:p>
            <a:r>
              <a:rPr lang="en-US" cap="all" dirty="0">
                <a:cs typeface="Calibri"/>
              </a:rPr>
              <a:t>Now check out what this looks like when we focus on the under-18 population.</a:t>
            </a:r>
            <a:endParaRPr lang="en-US" b="1" cap="all"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8</a:t>
            </a:fld>
            <a:endParaRPr lang="en-US"/>
          </a:p>
        </p:txBody>
      </p:sp>
    </p:spTree>
    <p:extLst>
      <p:ext uri="{BB962C8B-B14F-4D97-AF65-F5344CB8AC3E}">
        <p14:creationId xmlns:p14="http://schemas.microsoft.com/office/powerpoint/2010/main" val="757932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dirty="0">
                <a:cs typeface="Calibri"/>
              </a:rPr>
              <a:t>The Latino numbers are even bigger for the Job Corps eligible youth population.</a:t>
            </a:r>
          </a:p>
          <a:p>
            <a:endParaRPr lang="en-US">
              <a:cs typeface="Calibri"/>
            </a:endParaRPr>
          </a:p>
          <a:p>
            <a:r>
              <a:rPr lang="en-US" dirty="0"/>
              <a:t>If you look at the far-right column, you’ll see that the white non-Latino youth population represented in DARK BLUE is no longer the majority, when compared with all the other groups combined. </a:t>
            </a:r>
            <a:endParaRPr lang="en-US" dirty="0">
              <a:cs typeface="Calibri"/>
            </a:endParaRPr>
          </a:p>
          <a:p>
            <a:endParaRPr lang="en-US">
              <a:cs typeface="Calibri"/>
            </a:endParaRPr>
          </a:p>
          <a:p>
            <a:r>
              <a:rPr lang="en-US" dirty="0"/>
              <a:t>And you see how these numbers have changed with each passing census. Latino youth numbers are in PURPLE. </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9</a:t>
            </a:fld>
            <a:endParaRPr lang="en-US"/>
          </a:p>
        </p:txBody>
      </p:sp>
    </p:spTree>
    <p:extLst>
      <p:ext uri="{BB962C8B-B14F-4D97-AF65-F5344CB8AC3E}">
        <p14:creationId xmlns:p14="http://schemas.microsoft.com/office/powerpoint/2010/main" val="3689345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6479AB-C233-411B-A5E3-7BC4966E8A5C}" type="datetimeFigureOut">
              <a:rPr lang="en-US" smtClean="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527C2415-E118-FE4B-B334-792B5D547A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0830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5743D-16CF-A745-83E1-1CC1C4B366DE}"/>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479AB-C233-411B-A5E3-7BC4966E8A5C}" type="datetimeFigureOut">
              <a:rPr lang="en-US" smtClean="0"/>
              <a:pPr/>
              <a:t>5/4/2022</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C4C7884E-7F4C-A142-83EB-B304BA652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42311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36582D-E972-B745-914C-AC9AA129B935}"/>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BB368720-8571-AA4A-85F8-DA0580CED3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404318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6CCDA5-5571-DF4A-A68E-EFB49C301A17}"/>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92874C1D-1BAA-434B-BA92-0848A8D1E8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965209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48CD4-2EAC-DB42-8659-27359AE6E0B8}"/>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C87BC4-E6F8-1143-AFCE-EFB2EFA531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8324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9833DF-BB5A-4946-8C0C-2FD71464B70E}"/>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1D49BA-C2AC-0342-B6E5-5B2D1994F9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48187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46647E-5F96-4C94-8EB4-98B6D4B3CDB9}" type="datetimeFigureOut">
              <a:rPr lang="en-US"/>
              <a:pPr>
                <a:defRPr/>
              </a:pPr>
              <a:t>5/4/2022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70354A3-8B20-40FF-B5C4-6DB564C09ADB}" type="slidenum">
              <a:rPr lang="en-US"/>
              <a:pPr>
                <a:defRPr/>
              </a:pPr>
              <a:t>‹#›</a:t>
            </a:fld>
            <a:endParaRPr lang="en-US"/>
          </a:p>
        </p:txBody>
      </p:sp>
    </p:spTree>
    <p:extLst>
      <p:ext uri="{BB962C8B-B14F-4D97-AF65-F5344CB8AC3E}">
        <p14:creationId xmlns:p14="http://schemas.microsoft.com/office/powerpoint/2010/main" val="3960996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200250" y="2323667"/>
            <a:ext cx="2743200" cy="763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3600"/>
            </a:lvl1pPr>
            <a:lvl2pPr lvl="1" algn="ctr">
              <a:spcBef>
                <a:spcPts val="0"/>
              </a:spcBef>
              <a:spcAft>
                <a:spcPts val="0"/>
              </a:spcAft>
              <a:buNone/>
              <a:defRPr sz="3600">
                <a:latin typeface="Catamaran Thin"/>
                <a:ea typeface="Catamaran Thin"/>
                <a:cs typeface="Catamaran Thin"/>
                <a:sym typeface="Catamaran Thin"/>
              </a:defRPr>
            </a:lvl2pPr>
            <a:lvl3pPr lvl="2" algn="ctr">
              <a:spcBef>
                <a:spcPts val="0"/>
              </a:spcBef>
              <a:spcAft>
                <a:spcPts val="0"/>
              </a:spcAft>
              <a:buNone/>
              <a:defRPr sz="3600">
                <a:latin typeface="Catamaran Thin"/>
                <a:ea typeface="Catamaran Thin"/>
                <a:cs typeface="Catamaran Thin"/>
                <a:sym typeface="Catamaran Thin"/>
              </a:defRPr>
            </a:lvl3pPr>
            <a:lvl4pPr lvl="3" algn="ctr">
              <a:spcBef>
                <a:spcPts val="0"/>
              </a:spcBef>
              <a:spcAft>
                <a:spcPts val="0"/>
              </a:spcAft>
              <a:buNone/>
              <a:defRPr sz="3600">
                <a:latin typeface="Catamaran Thin"/>
                <a:ea typeface="Catamaran Thin"/>
                <a:cs typeface="Catamaran Thin"/>
                <a:sym typeface="Catamaran Thin"/>
              </a:defRPr>
            </a:lvl4pPr>
            <a:lvl5pPr lvl="4" algn="ctr">
              <a:spcBef>
                <a:spcPts val="0"/>
              </a:spcBef>
              <a:spcAft>
                <a:spcPts val="0"/>
              </a:spcAft>
              <a:buNone/>
              <a:defRPr sz="3600">
                <a:latin typeface="Catamaran Thin"/>
                <a:ea typeface="Catamaran Thin"/>
                <a:cs typeface="Catamaran Thin"/>
                <a:sym typeface="Catamaran Thin"/>
              </a:defRPr>
            </a:lvl5pPr>
            <a:lvl6pPr lvl="5" algn="ctr">
              <a:spcBef>
                <a:spcPts val="0"/>
              </a:spcBef>
              <a:spcAft>
                <a:spcPts val="0"/>
              </a:spcAft>
              <a:buNone/>
              <a:defRPr sz="3600">
                <a:latin typeface="Catamaran Thin"/>
                <a:ea typeface="Catamaran Thin"/>
                <a:cs typeface="Catamaran Thin"/>
                <a:sym typeface="Catamaran Thin"/>
              </a:defRPr>
            </a:lvl6pPr>
            <a:lvl7pPr lvl="6" algn="ctr">
              <a:spcBef>
                <a:spcPts val="0"/>
              </a:spcBef>
              <a:spcAft>
                <a:spcPts val="0"/>
              </a:spcAft>
              <a:buNone/>
              <a:defRPr sz="3600">
                <a:latin typeface="Catamaran Thin"/>
                <a:ea typeface="Catamaran Thin"/>
                <a:cs typeface="Catamaran Thin"/>
                <a:sym typeface="Catamaran Thin"/>
              </a:defRPr>
            </a:lvl7pPr>
            <a:lvl8pPr lvl="7" algn="ctr">
              <a:spcBef>
                <a:spcPts val="0"/>
              </a:spcBef>
              <a:spcAft>
                <a:spcPts val="0"/>
              </a:spcAft>
              <a:buNone/>
              <a:defRPr sz="3600">
                <a:latin typeface="Catamaran Thin"/>
                <a:ea typeface="Catamaran Thin"/>
                <a:cs typeface="Catamaran Thin"/>
                <a:sym typeface="Catamaran Thin"/>
              </a:defRPr>
            </a:lvl8pPr>
            <a:lvl9pPr lvl="8" algn="ctr">
              <a:spcBef>
                <a:spcPts val="0"/>
              </a:spcBef>
              <a:spcAft>
                <a:spcPts val="0"/>
              </a:spcAft>
              <a:buNone/>
              <a:defRPr sz="3600">
                <a:latin typeface="Catamaran Thin"/>
                <a:ea typeface="Catamaran Thin"/>
                <a:cs typeface="Catamaran Thin"/>
                <a:sym typeface="Catamaran Thin"/>
              </a:defRPr>
            </a:lvl9pPr>
          </a:lstStyle>
          <a:p>
            <a:endParaRPr/>
          </a:p>
        </p:txBody>
      </p:sp>
    </p:spTree>
    <p:extLst>
      <p:ext uri="{BB962C8B-B14F-4D97-AF65-F5344CB8AC3E}">
        <p14:creationId xmlns:p14="http://schemas.microsoft.com/office/powerpoint/2010/main" val="1300878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C49BDE-E7B2-274B-981F-3ECE8D7E15AA}"/>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DE6479AB-C233-411B-A5E3-7BC4966E8A5C}" type="datetimeFigureOut">
              <a:rPr lang="en-US" smtClean="0"/>
              <a:pPr/>
              <a:t>5/4/2022</a:t>
            </a:fld>
            <a:endParaRPr lang="en-US"/>
          </a:p>
        </p:txBody>
      </p:sp>
      <p:sp>
        <p:nvSpPr>
          <p:cNvPr id="2" name="Title 1"/>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D0D7006E-2A4A-3745-8EAC-D216C9C294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99477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1DDEC-9161-534A-B683-8EE7BBE13278}"/>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55C05780-7E01-1546-9AE3-978F0C8FF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778805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31668D-9AC6-5E4E-B68E-7DB1F75FECCB}"/>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6479AB-C233-411B-A5E3-7BC4966E8A5C}" type="datetimeFigureOut">
              <a:rPr lang="en-US" smtClean="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FB1DEF8B-09A0-0A45-8917-001100E0D9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67812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251812-6C6C-2845-8135-48BB66D66A19}"/>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6479AB-C233-411B-A5E3-7BC4966E8A5C}" type="datetimeFigureOut">
              <a:rPr lang="en-US" smtClean="0"/>
              <a:pPr/>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A1677C9C-C0DF-8E4A-ADF4-05F1E3A08E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62598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97D0ED-333A-0446-B77C-746CD1692562}"/>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6479AB-C233-411B-A5E3-7BC4966E8A5C}" type="datetimeFigureOut">
              <a:rPr lang="en-US" smtClean="0"/>
              <a:pPr/>
              <a:t>5/4/2022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8CBA6-6A9E-4C95-8616-2E467D3051D0}" type="slidenum">
              <a:rPr lang="en-US" smtClean="0"/>
              <a:pPr/>
              <a:t>‹#›</a:t>
            </a:fld>
            <a:endParaRPr lang="en-US"/>
          </a:p>
        </p:txBody>
      </p:sp>
      <p:pic>
        <p:nvPicPr>
          <p:cNvPr id="11" name="Picture 10">
            <a:extLst>
              <a:ext uri="{FF2B5EF4-FFF2-40B4-BE49-F238E27FC236}">
                <a16:creationId xmlns:a16="http://schemas.microsoft.com/office/drawing/2014/main" id="{925ABED6-EA40-FB4A-ADC7-E009CFEDC0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56188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03EDD5-FA45-564B-B6B2-D5E76C3CA704}"/>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6479AB-C233-411B-A5E3-7BC4966E8A5C}" type="datetimeFigureOut">
              <a:rPr lang="en-US" smtClean="0"/>
              <a:pPr/>
              <a:t>5/4/2022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pic>
        <p:nvPicPr>
          <p:cNvPr id="7" name="Picture 6">
            <a:extLst>
              <a:ext uri="{FF2B5EF4-FFF2-40B4-BE49-F238E27FC236}">
                <a16:creationId xmlns:a16="http://schemas.microsoft.com/office/drawing/2014/main" id="{BC79E873-EFAB-114A-BB06-BE434B5C24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41921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B501AA-11D1-144C-B772-E97D15A34E57}"/>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E6479AB-C233-411B-A5E3-7BC4966E8A5C}" type="datetimeFigureOut">
              <a:rPr lang="en-US" smtClean="0"/>
              <a:pPr/>
              <a:t>5/4/2022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8CBA6-6A9E-4C95-8616-2E467D3051D0}" type="slidenum">
              <a:rPr lang="en-US" smtClean="0"/>
              <a:pPr/>
              <a:t>‹#›</a:t>
            </a:fld>
            <a:endParaRPr lang="en-US"/>
          </a:p>
        </p:txBody>
      </p:sp>
      <p:pic>
        <p:nvPicPr>
          <p:cNvPr id="6" name="Picture 5">
            <a:extLst>
              <a:ext uri="{FF2B5EF4-FFF2-40B4-BE49-F238E27FC236}">
                <a16:creationId xmlns:a16="http://schemas.microsoft.com/office/drawing/2014/main" id="{1E27CEA9-5323-2E41-B399-5BAAD73A2C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178393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1B0C91-D172-A34F-8BD9-065E2D72C902}"/>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479AB-C233-411B-A5E3-7BC4966E8A5C}" type="datetimeFigureOut">
              <a:rPr lang="en-US" smtClean="0"/>
              <a:pPr/>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A4829B44-2AA8-8247-819A-C4C695F009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22657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479AB-C233-411B-A5E3-7BC4966E8A5C}" type="datetimeFigureOut">
              <a:rPr lang="en-US" smtClean="0"/>
              <a:pPr/>
              <a:t>5/4/2022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8CBA6-6A9E-4C95-8616-2E467D3051D0}" type="slidenum">
              <a:rPr lang="en-US" smtClean="0"/>
              <a:pPr/>
              <a:t>‹#›</a:t>
            </a:fld>
            <a:endParaRPr lang="en-US"/>
          </a:p>
        </p:txBody>
      </p:sp>
    </p:spTree>
    <p:extLst>
      <p:ext uri="{BB962C8B-B14F-4D97-AF65-F5344CB8AC3E}">
        <p14:creationId xmlns:p14="http://schemas.microsoft.com/office/powerpoint/2010/main" val="3289367995"/>
      </p:ext>
    </p:extLst>
  </p:cSld>
  <p:clrMap bg1="lt1" tx1="dk1" bg2="lt2" tx2="dk2" accent1="accent1" accent2="accent2" accent3="accent3" accent4="accent4" accent5="accent5" accent6="accent6" hlink="hlink" folHlink="folHlink"/>
  <p:sldLayoutIdLst>
    <p:sldLayoutId id="2147483685" r:id="rId1"/>
    <p:sldLayoutId id="2147483696"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743" r:id="rId13"/>
    <p:sldLayoutId id="2147483698" r:id="rId14"/>
    <p:sldLayoutId id="2147483744" r:id="rId15"/>
    <p:sldLayoutId id="2147483745" r:id="rId16"/>
  </p:sldLayoutIdLst>
  <p:txStyles>
    <p:titleStyle>
      <a:lvl1pPr algn="l" defTabSz="914400" rtl="0" eaLnBrk="1" latinLnBrk="0" hangingPunct="1">
        <a:lnSpc>
          <a:spcPct val="90000"/>
        </a:lnSpc>
        <a:spcBef>
          <a:spcPct val="0"/>
        </a:spcBef>
        <a:buNone/>
        <a:defRPr sz="4400" b="0" i="0" kern="1200">
          <a:solidFill>
            <a:schemeClr val="bg1"/>
          </a:solidFill>
          <a:latin typeface="Avenir Medium" charset="0"/>
          <a:ea typeface="Avenir Medium" charset="0"/>
          <a:cs typeface="Avenir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594" y="1996489"/>
            <a:ext cx="6625931" cy="1855559"/>
          </a:xfrm>
        </p:spPr>
        <p:txBody>
          <a:bodyPr vert="horz" lIns="91440" tIns="45720" rIns="91440" bIns="45720" rtlCol="0" anchor="t">
            <a:normAutofit/>
          </a:bodyPr>
          <a:lstStyle/>
          <a:p>
            <a:pPr algn="l">
              <a:lnSpc>
                <a:spcPct val="100000"/>
              </a:lnSpc>
              <a:spcBef>
                <a:spcPts val="0"/>
              </a:spcBef>
            </a:pPr>
            <a:endParaRPr lang="en-US" sz="4400" b="1" cap="small" spc="50">
              <a:latin typeface="Avenir Book"/>
            </a:endParaRPr>
          </a:p>
          <a:p>
            <a:pPr algn="l">
              <a:lnSpc>
                <a:spcPct val="100000"/>
              </a:lnSpc>
              <a:spcBef>
                <a:spcPts val="0"/>
              </a:spcBef>
            </a:pPr>
            <a:r>
              <a:rPr lang="en-US" sz="4400" b="1" cap="small" spc="50">
                <a:latin typeface="Avenir Book"/>
              </a:rPr>
              <a:t>Hispanic Outreach </a:t>
            </a:r>
            <a:endParaRPr lang="en-US"/>
          </a:p>
        </p:txBody>
      </p:sp>
    </p:spTree>
    <p:extLst>
      <p:ext uri="{BB962C8B-B14F-4D97-AF65-F5344CB8AC3E}">
        <p14:creationId xmlns:p14="http://schemas.microsoft.com/office/powerpoint/2010/main" val="264683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6D2A0-3A26-4602-82CC-B6CD980DD47C}"/>
              </a:ext>
            </a:extLst>
          </p:cNvPr>
          <p:cNvSpPr txBox="1"/>
          <p:nvPr/>
        </p:nvSpPr>
        <p:spPr>
          <a:xfrm>
            <a:off x="4268530" y="632493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rPr>
              <a:t>Statistics from census.gov</a:t>
            </a:r>
            <a:endParaRPr lang="en-US" i="1">
              <a:solidFill>
                <a:schemeClr val="bg1"/>
              </a:solidFill>
              <a:cs typeface="Calibri"/>
            </a:endParaRPr>
          </a:p>
        </p:txBody>
      </p:sp>
      <p:pic>
        <p:nvPicPr>
          <p:cNvPr id="2" name="Picture 4" descr="Map&#10;&#10;Description automatically generated">
            <a:extLst>
              <a:ext uri="{FF2B5EF4-FFF2-40B4-BE49-F238E27FC236}">
                <a16:creationId xmlns:a16="http://schemas.microsoft.com/office/drawing/2014/main" id="{0EAA7882-4DD5-4333-B5C7-0CD76532C39E}"/>
              </a:ext>
            </a:extLst>
          </p:cNvPr>
          <p:cNvPicPr>
            <a:picLocks noChangeAspect="1"/>
          </p:cNvPicPr>
          <p:nvPr/>
        </p:nvPicPr>
        <p:blipFill>
          <a:blip r:embed="rId3"/>
          <a:stretch>
            <a:fillRect/>
          </a:stretch>
        </p:blipFill>
        <p:spPr>
          <a:xfrm>
            <a:off x="120316" y="166679"/>
            <a:ext cx="8927431" cy="5802746"/>
          </a:xfrm>
          <a:prstGeom prst="rect">
            <a:avLst/>
          </a:prstGeom>
        </p:spPr>
      </p:pic>
    </p:spTree>
    <p:extLst>
      <p:ext uri="{BB962C8B-B14F-4D97-AF65-F5344CB8AC3E}">
        <p14:creationId xmlns:p14="http://schemas.microsoft.com/office/powerpoint/2010/main" val="99345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6D2A0-3A26-4602-82CC-B6CD980DD47C}"/>
              </a:ext>
            </a:extLst>
          </p:cNvPr>
          <p:cNvSpPr txBox="1"/>
          <p:nvPr/>
        </p:nvSpPr>
        <p:spPr>
          <a:xfrm>
            <a:off x="4268530" y="632493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rPr>
              <a:t>Statistics from census.gov</a:t>
            </a:r>
            <a:endParaRPr lang="en-US" i="1">
              <a:solidFill>
                <a:schemeClr val="bg1"/>
              </a:solidFill>
              <a:cs typeface="Calibri"/>
            </a:endParaRPr>
          </a:p>
        </p:txBody>
      </p:sp>
      <p:pic>
        <p:nvPicPr>
          <p:cNvPr id="2" name="Picture 4" descr="Map&#10;&#10;Description automatically generated">
            <a:extLst>
              <a:ext uri="{FF2B5EF4-FFF2-40B4-BE49-F238E27FC236}">
                <a16:creationId xmlns:a16="http://schemas.microsoft.com/office/drawing/2014/main" id="{D39B30ED-D4D5-4640-84F3-5D071D281C0E}"/>
              </a:ext>
            </a:extLst>
          </p:cNvPr>
          <p:cNvPicPr>
            <a:picLocks noChangeAspect="1"/>
          </p:cNvPicPr>
          <p:nvPr/>
        </p:nvPicPr>
        <p:blipFill>
          <a:blip r:embed="rId3"/>
          <a:stretch>
            <a:fillRect/>
          </a:stretch>
        </p:blipFill>
        <p:spPr>
          <a:xfrm>
            <a:off x="108285" y="112160"/>
            <a:ext cx="8927430" cy="5803504"/>
          </a:xfrm>
          <a:prstGeom prst="rect">
            <a:avLst/>
          </a:prstGeom>
        </p:spPr>
      </p:pic>
    </p:spTree>
    <p:extLst>
      <p:ext uri="{BB962C8B-B14F-4D97-AF65-F5344CB8AC3E}">
        <p14:creationId xmlns:p14="http://schemas.microsoft.com/office/powerpoint/2010/main" val="338394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6D2A0-3A26-4602-82CC-B6CD980DD47C}"/>
              </a:ext>
            </a:extLst>
          </p:cNvPr>
          <p:cNvSpPr txBox="1"/>
          <p:nvPr/>
        </p:nvSpPr>
        <p:spPr>
          <a:xfrm>
            <a:off x="4268530" y="632493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rPr>
              <a:t>Statistics from census.gov</a:t>
            </a:r>
            <a:endParaRPr lang="en-US" i="1">
              <a:solidFill>
                <a:schemeClr val="bg1"/>
              </a:solidFill>
              <a:cs typeface="Calibri"/>
            </a:endParaRPr>
          </a:p>
        </p:txBody>
      </p:sp>
      <p:pic>
        <p:nvPicPr>
          <p:cNvPr id="3" name="Picture 4" descr="A picture containing calendar&#10;&#10;Description automatically generated">
            <a:extLst>
              <a:ext uri="{FF2B5EF4-FFF2-40B4-BE49-F238E27FC236}">
                <a16:creationId xmlns:a16="http://schemas.microsoft.com/office/drawing/2014/main" id="{7D8B9767-F428-4AF0-A234-E453561A7C7B}"/>
              </a:ext>
            </a:extLst>
          </p:cNvPr>
          <p:cNvPicPr>
            <a:picLocks noChangeAspect="1"/>
          </p:cNvPicPr>
          <p:nvPr/>
        </p:nvPicPr>
        <p:blipFill>
          <a:blip r:embed="rId3"/>
          <a:stretch>
            <a:fillRect/>
          </a:stretch>
        </p:blipFill>
        <p:spPr>
          <a:xfrm>
            <a:off x="571500" y="108585"/>
            <a:ext cx="8058150" cy="5852160"/>
          </a:xfrm>
          <a:prstGeom prst="rect">
            <a:avLst/>
          </a:prstGeom>
        </p:spPr>
      </p:pic>
    </p:spTree>
    <p:extLst>
      <p:ext uri="{BB962C8B-B14F-4D97-AF65-F5344CB8AC3E}">
        <p14:creationId xmlns:p14="http://schemas.microsoft.com/office/powerpoint/2010/main" val="644076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6D2A0-3A26-4602-82CC-B6CD980DD47C}"/>
              </a:ext>
            </a:extLst>
          </p:cNvPr>
          <p:cNvSpPr txBox="1"/>
          <p:nvPr/>
        </p:nvSpPr>
        <p:spPr>
          <a:xfrm>
            <a:off x="4268530" y="632493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rPr>
              <a:t>Statistics from census.gov</a:t>
            </a:r>
            <a:endParaRPr lang="en-US" i="1">
              <a:solidFill>
                <a:schemeClr val="bg1"/>
              </a:solidFill>
              <a:cs typeface="Calibri"/>
            </a:endParaRPr>
          </a:p>
        </p:txBody>
      </p:sp>
      <p:pic>
        <p:nvPicPr>
          <p:cNvPr id="2" name="Picture 4">
            <a:extLst>
              <a:ext uri="{FF2B5EF4-FFF2-40B4-BE49-F238E27FC236}">
                <a16:creationId xmlns:a16="http://schemas.microsoft.com/office/drawing/2014/main" id="{EE33DAD4-065A-480E-A6EA-5C465E27065A}"/>
              </a:ext>
            </a:extLst>
          </p:cNvPr>
          <p:cNvPicPr>
            <a:picLocks noChangeAspect="1"/>
          </p:cNvPicPr>
          <p:nvPr/>
        </p:nvPicPr>
        <p:blipFill>
          <a:blip r:embed="rId3"/>
          <a:stretch>
            <a:fillRect/>
          </a:stretch>
        </p:blipFill>
        <p:spPr>
          <a:xfrm>
            <a:off x="985530" y="151856"/>
            <a:ext cx="7290735" cy="5925639"/>
          </a:xfrm>
          <a:prstGeom prst="rect">
            <a:avLst/>
          </a:prstGeom>
        </p:spPr>
      </p:pic>
    </p:spTree>
    <p:extLst>
      <p:ext uri="{BB962C8B-B14F-4D97-AF65-F5344CB8AC3E}">
        <p14:creationId xmlns:p14="http://schemas.microsoft.com/office/powerpoint/2010/main" val="381842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594" y="1996489"/>
            <a:ext cx="6625931" cy="1855559"/>
          </a:xfrm>
        </p:spPr>
        <p:txBody>
          <a:bodyPr vert="horz" lIns="91440" tIns="45720" rIns="91440" bIns="45720" rtlCol="0" anchor="t">
            <a:normAutofit/>
          </a:bodyPr>
          <a:lstStyle/>
          <a:p>
            <a:pPr algn="l">
              <a:lnSpc>
                <a:spcPct val="100000"/>
              </a:lnSpc>
              <a:spcBef>
                <a:spcPts val="0"/>
              </a:spcBef>
            </a:pPr>
            <a:endParaRPr lang="en-US" sz="4400" b="1" cap="small" spc="50">
              <a:latin typeface="Avenir Book"/>
            </a:endParaRPr>
          </a:p>
          <a:p>
            <a:pPr algn="l">
              <a:lnSpc>
                <a:spcPct val="100000"/>
              </a:lnSpc>
              <a:spcBef>
                <a:spcPts val="0"/>
              </a:spcBef>
            </a:pPr>
            <a:r>
              <a:rPr lang="en-US" sz="4400" b="1" cap="small" spc="50">
                <a:latin typeface="Avenir Book"/>
              </a:rPr>
              <a:t>Materials</a:t>
            </a:r>
            <a:endParaRPr lang="en-US"/>
          </a:p>
        </p:txBody>
      </p:sp>
    </p:spTree>
    <p:extLst>
      <p:ext uri="{BB962C8B-B14F-4D97-AF65-F5344CB8AC3E}">
        <p14:creationId xmlns:p14="http://schemas.microsoft.com/office/powerpoint/2010/main" val="1529526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BC52C-3338-41B0-B111-2BE203CC4B98}"/>
              </a:ext>
            </a:extLst>
          </p:cNvPr>
          <p:cNvSpPr>
            <a:spLocks noGrp="1"/>
          </p:cNvSpPr>
          <p:nvPr>
            <p:ph type="title"/>
          </p:nvPr>
        </p:nvSpPr>
        <p:spPr/>
        <p:txBody>
          <a:bodyPr/>
          <a:lstStyle/>
          <a:p>
            <a:pPr algn="ctr"/>
            <a:r>
              <a:rPr lang="en-US" b="1">
                <a:latin typeface="Avenir Medium"/>
              </a:rPr>
              <a:t>Materials Marketplace</a:t>
            </a:r>
            <a:endParaRPr lang="en-US"/>
          </a:p>
        </p:txBody>
      </p:sp>
      <p:pic>
        <p:nvPicPr>
          <p:cNvPr id="4" name="Picture 4" descr="Graphical user interface, website&#10;&#10;Description automatically generated">
            <a:extLst>
              <a:ext uri="{FF2B5EF4-FFF2-40B4-BE49-F238E27FC236}">
                <a16:creationId xmlns:a16="http://schemas.microsoft.com/office/drawing/2014/main" id="{FF62B003-BB75-44AD-937B-034731186156}"/>
              </a:ext>
            </a:extLst>
          </p:cNvPr>
          <p:cNvPicPr>
            <a:picLocks noChangeAspect="1"/>
          </p:cNvPicPr>
          <p:nvPr/>
        </p:nvPicPr>
        <p:blipFill>
          <a:blip r:embed="rId3"/>
          <a:stretch>
            <a:fillRect/>
          </a:stretch>
        </p:blipFill>
        <p:spPr>
          <a:xfrm>
            <a:off x="1114052" y="1438036"/>
            <a:ext cx="6766160" cy="4461088"/>
          </a:xfrm>
          <a:prstGeom prst="rect">
            <a:avLst/>
          </a:prstGeom>
        </p:spPr>
      </p:pic>
      <p:sp>
        <p:nvSpPr>
          <p:cNvPr id="5" name="Arrow: Right 4">
            <a:extLst>
              <a:ext uri="{FF2B5EF4-FFF2-40B4-BE49-F238E27FC236}">
                <a16:creationId xmlns:a16="http://schemas.microsoft.com/office/drawing/2014/main" id="{0BE0AE85-A628-4B31-81CC-E5EAD502F043}"/>
              </a:ext>
            </a:extLst>
          </p:cNvPr>
          <p:cNvSpPr/>
          <p:nvPr/>
        </p:nvSpPr>
        <p:spPr>
          <a:xfrm rot="19500000">
            <a:off x="329363" y="3785637"/>
            <a:ext cx="978288" cy="4891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612173-C1C7-4E7C-B334-ABE5B0812F4F}"/>
              </a:ext>
            </a:extLst>
          </p:cNvPr>
          <p:cNvSpPr txBox="1"/>
          <p:nvPr/>
        </p:nvSpPr>
        <p:spPr>
          <a:xfrm>
            <a:off x="1167063" y="6172199"/>
            <a:ext cx="3416968" cy="46166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bg1"/>
                </a:solidFill>
                <a:cs typeface="Calibri"/>
              </a:rPr>
              <a:t>www.jcmarketplace.com</a:t>
            </a:r>
          </a:p>
        </p:txBody>
      </p:sp>
    </p:spTree>
    <p:extLst>
      <p:ext uri="{BB962C8B-B14F-4D97-AF65-F5344CB8AC3E}">
        <p14:creationId xmlns:p14="http://schemas.microsoft.com/office/powerpoint/2010/main" val="78231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B971-BF2D-425A-9539-1B029A84C9CA}"/>
              </a:ext>
            </a:extLst>
          </p:cNvPr>
          <p:cNvSpPr>
            <a:spLocks noGrp="1"/>
          </p:cNvSpPr>
          <p:nvPr>
            <p:ph type="title"/>
          </p:nvPr>
        </p:nvSpPr>
        <p:spPr>
          <a:xfrm>
            <a:off x="438982" y="135528"/>
            <a:ext cx="7886700" cy="1325563"/>
          </a:xfrm>
        </p:spPr>
        <p:txBody>
          <a:bodyPr/>
          <a:lstStyle/>
          <a:p>
            <a:pPr algn="ctr"/>
            <a:r>
              <a:rPr lang="en-US" b="1">
                <a:latin typeface="Avenir Medium"/>
              </a:rPr>
              <a:t>Translated Materials</a:t>
            </a:r>
            <a:endParaRPr lang="en-US"/>
          </a:p>
        </p:txBody>
      </p:sp>
      <p:pic>
        <p:nvPicPr>
          <p:cNvPr id="4" name="Picture 4" descr="Graphical user interface, website&#10;&#10;Description automatically generated">
            <a:extLst>
              <a:ext uri="{FF2B5EF4-FFF2-40B4-BE49-F238E27FC236}">
                <a16:creationId xmlns:a16="http://schemas.microsoft.com/office/drawing/2014/main" id="{80F939CD-A22B-46E1-8F13-397D89CB0A6F}"/>
              </a:ext>
            </a:extLst>
          </p:cNvPr>
          <p:cNvPicPr>
            <a:picLocks noChangeAspect="1"/>
          </p:cNvPicPr>
          <p:nvPr/>
        </p:nvPicPr>
        <p:blipFill>
          <a:blip r:embed="rId3"/>
          <a:stretch>
            <a:fillRect/>
          </a:stretch>
        </p:blipFill>
        <p:spPr>
          <a:xfrm>
            <a:off x="1603196" y="1273125"/>
            <a:ext cx="5807837" cy="4731017"/>
          </a:xfrm>
          <a:prstGeom prst="rect">
            <a:avLst/>
          </a:prstGeom>
        </p:spPr>
      </p:pic>
    </p:spTree>
    <p:extLst>
      <p:ext uri="{BB962C8B-B14F-4D97-AF65-F5344CB8AC3E}">
        <p14:creationId xmlns:p14="http://schemas.microsoft.com/office/powerpoint/2010/main" val="2995777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FEF8-B236-43BD-869F-0C20E8EF2C15}"/>
              </a:ext>
            </a:extLst>
          </p:cNvPr>
          <p:cNvSpPr>
            <a:spLocks noGrp="1"/>
          </p:cNvSpPr>
          <p:nvPr>
            <p:ph type="title"/>
          </p:nvPr>
        </p:nvSpPr>
        <p:spPr/>
        <p:txBody>
          <a:bodyPr/>
          <a:lstStyle/>
          <a:p>
            <a:pPr algn="ctr"/>
            <a:r>
              <a:rPr lang="en-US" b="1"/>
              <a:t>Spanish Materials</a:t>
            </a:r>
          </a:p>
        </p:txBody>
      </p:sp>
      <p:pic>
        <p:nvPicPr>
          <p:cNvPr id="4" name="Picture 4" descr="A picture containing text, sign, screenshot&#10;&#10;Description automatically generated">
            <a:extLst>
              <a:ext uri="{FF2B5EF4-FFF2-40B4-BE49-F238E27FC236}">
                <a16:creationId xmlns:a16="http://schemas.microsoft.com/office/drawing/2014/main" id="{B7E10DE1-0D34-4645-8B1E-5C31DB0F32E0}"/>
              </a:ext>
            </a:extLst>
          </p:cNvPr>
          <p:cNvPicPr>
            <a:picLocks noChangeAspect="1"/>
          </p:cNvPicPr>
          <p:nvPr/>
        </p:nvPicPr>
        <p:blipFill>
          <a:blip r:embed="rId3"/>
          <a:stretch>
            <a:fillRect/>
          </a:stretch>
        </p:blipFill>
        <p:spPr>
          <a:xfrm>
            <a:off x="764662" y="1491215"/>
            <a:ext cx="2743200" cy="3516198"/>
          </a:xfrm>
          <a:prstGeom prst="rect">
            <a:avLst/>
          </a:prstGeom>
        </p:spPr>
      </p:pic>
      <p:pic>
        <p:nvPicPr>
          <p:cNvPr id="5" name="Picture 5" descr="Timeline&#10;&#10;Description automatically generated">
            <a:extLst>
              <a:ext uri="{FF2B5EF4-FFF2-40B4-BE49-F238E27FC236}">
                <a16:creationId xmlns:a16="http://schemas.microsoft.com/office/drawing/2014/main" id="{BAE04097-29B2-4F9A-AC02-D411BE7D3D5C}"/>
              </a:ext>
            </a:extLst>
          </p:cNvPr>
          <p:cNvPicPr>
            <a:picLocks noChangeAspect="1"/>
          </p:cNvPicPr>
          <p:nvPr/>
        </p:nvPicPr>
        <p:blipFill>
          <a:blip r:embed="rId4"/>
          <a:stretch>
            <a:fillRect/>
          </a:stretch>
        </p:blipFill>
        <p:spPr>
          <a:xfrm>
            <a:off x="6440590" y="1401548"/>
            <a:ext cx="1653388" cy="3705517"/>
          </a:xfrm>
          <a:prstGeom prst="rect">
            <a:avLst/>
          </a:prstGeom>
        </p:spPr>
      </p:pic>
      <p:pic>
        <p:nvPicPr>
          <p:cNvPr id="6" name="Picture 6">
            <a:extLst>
              <a:ext uri="{FF2B5EF4-FFF2-40B4-BE49-F238E27FC236}">
                <a16:creationId xmlns:a16="http://schemas.microsoft.com/office/drawing/2014/main" id="{B0331890-F507-41AE-91DA-C71734E54980}"/>
              </a:ext>
            </a:extLst>
          </p:cNvPr>
          <p:cNvPicPr>
            <a:picLocks noChangeAspect="1"/>
          </p:cNvPicPr>
          <p:nvPr/>
        </p:nvPicPr>
        <p:blipFill>
          <a:blip r:embed="rId5"/>
          <a:stretch>
            <a:fillRect/>
          </a:stretch>
        </p:blipFill>
        <p:spPr>
          <a:xfrm>
            <a:off x="3839283" y="1687298"/>
            <a:ext cx="2423759" cy="3134017"/>
          </a:xfrm>
          <a:prstGeom prst="rect">
            <a:avLst/>
          </a:prstGeom>
        </p:spPr>
      </p:pic>
      <p:pic>
        <p:nvPicPr>
          <p:cNvPr id="7" name="Picture 7" descr="A picture containing text, person&#10;&#10;Description automatically generated">
            <a:extLst>
              <a:ext uri="{FF2B5EF4-FFF2-40B4-BE49-F238E27FC236}">
                <a16:creationId xmlns:a16="http://schemas.microsoft.com/office/drawing/2014/main" id="{E5DF8FB2-3F7C-4A26-AFFF-0425F799D382}"/>
              </a:ext>
            </a:extLst>
          </p:cNvPr>
          <p:cNvPicPr>
            <a:picLocks noChangeAspect="1"/>
          </p:cNvPicPr>
          <p:nvPr/>
        </p:nvPicPr>
        <p:blipFill>
          <a:blip r:embed="rId6"/>
          <a:stretch>
            <a:fillRect/>
          </a:stretch>
        </p:blipFill>
        <p:spPr>
          <a:xfrm>
            <a:off x="1807144" y="3428002"/>
            <a:ext cx="1416908" cy="3246320"/>
          </a:xfrm>
          <a:prstGeom prst="rect">
            <a:avLst/>
          </a:prstGeom>
        </p:spPr>
      </p:pic>
      <p:pic>
        <p:nvPicPr>
          <p:cNvPr id="8" name="Picture 8" descr="A picture containing text, person&#10;&#10;Description automatically generated">
            <a:extLst>
              <a:ext uri="{FF2B5EF4-FFF2-40B4-BE49-F238E27FC236}">
                <a16:creationId xmlns:a16="http://schemas.microsoft.com/office/drawing/2014/main" id="{64FEFE17-BB1C-45F9-98A2-D75C4BD32DE4}"/>
              </a:ext>
            </a:extLst>
          </p:cNvPr>
          <p:cNvPicPr>
            <a:picLocks noChangeAspect="1"/>
          </p:cNvPicPr>
          <p:nvPr/>
        </p:nvPicPr>
        <p:blipFill>
          <a:blip r:embed="rId7"/>
          <a:stretch>
            <a:fillRect/>
          </a:stretch>
        </p:blipFill>
        <p:spPr>
          <a:xfrm>
            <a:off x="4392625" y="3988231"/>
            <a:ext cx="2045796" cy="2505200"/>
          </a:xfrm>
          <a:prstGeom prst="rect">
            <a:avLst/>
          </a:prstGeom>
        </p:spPr>
      </p:pic>
    </p:spTree>
    <p:extLst>
      <p:ext uri="{BB962C8B-B14F-4D97-AF65-F5344CB8AC3E}">
        <p14:creationId xmlns:p14="http://schemas.microsoft.com/office/powerpoint/2010/main" val="3552997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A27E-BB71-4E6E-B3DA-23C60D196256}"/>
              </a:ext>
            </a:extLst>
          </p:cNvPr>
          <p:cNvSpPr>
            <a:spLocks noGrp="1"/>
          </p:cNvSpPr>
          <p:nvPr>
            <p:ph type="title"/>
          </p:nvPr>
        </p:nvSpPr>
        <p:spPr/>
        <p:txBody>
          <a:bodyPr/>
          <a:lstStyle/>
          <a:p>
            <a:pPr algn="ctr"/>
            <a:r>
              <a:rPr lang="en-US" b="1">
                <a:latin typeface="Avenir Medium"/>
              </a:rPr>
              <a:t>Bilingual Parents Guide </a:t>
            </a:r>
            <a:endParaRPr lang="en-US" b="1"/>
          </a:p>
        </p:txBody>
      </p:sp>
      <p:pic>
        <p:nvPicPr>
          <p:cNvPr id="4" name="Picture 4">
            <a:extLst>
              <a:ext uri="{FF2B5EF4-FFF2-40B4-BE49-F238E27FC236}">
                <a16:creationId xmlns:a16="http://schemas.microsoft.com/office/drawing/2014/main" id="{F2600AD9-9A6F-4573-A41B-41E46C68491A}"/>
              </a:ext>
            </a:extLst>
          </p:cNvPr>
          <p:cNvPicPr>
            <a:picLocks noChangeAspect="1"/>
          </p:cNvPicPr>
          <p:nvPr/>
        </p:nvPicPr>
        <p:blipFill>
          <a:blip r:embed="rId3"/>
          <a:stretch>
            <a:fillRect/>
          </a:stretch>
        </p:blipFill>
        <p:spPr>
          <a:xfrm>
            <a:off x="3132337" y="1500996"/>
            <a:ext cx="2706796" cy="5092460"/>
          </a:xfrm>
          <a:prstGeom prst="rect">
            <a:avLst/>
          </a:prstGeom>
        </p:spPr>
      </p:pic>
    </p:spTree>
    <p:extLst>
      <p:ext uri="{BB962C8B-B14F-4D97-AF65-F5344CB8AC3E}">
        <p14:creationId xmlns:p14="http://schemas.microsoft.com/office/powerpoint/2010/main" val="1344295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EA1F4-0B13-4921-B753-858E3653F73A}"/>
              </a:ext>
            </a:extLst>
          </p:cNvPr>
          <p:cNvSpPr>
            <a:spLocks noGrp="1"/>
          </p:cNvSpPr>
          <p:nvPr>
            <p:ph type="title"/>
          </p:nvPr>
        </p:nvSpPr>
        <p:spPr>
          <a:xfrm>
            <a:off x="758423" y="215388"/>
            <a:ext cx="9443975" cy="1355510"/>
          </a:xfrm>
        </p:spPr>
        <p:txBody>
          <a:bodyPr>
            <a:normAutofit/>
          </a:bodyPr>
          <a:lstStyle/>
          <a:p>
            <a:r>
              <a:rPr lang="en-US" sz="3600" b="1">
                <a:latin typeface="Avenir Medium"/>
              </a:rPr>
              <a:t>Videos on the Materials Marketplace </a:t>
            </a:r>
            <a:endParaRPr lang="en-US" sz="3600" b="1"/>
          </a:p>
        </p:txBody>
      </p:sp>
      <p:pic>
        <p:nvPicPr>
          <p:cNvPr id="3" name="Picture 3" descr="Graphical user interface, application, website&#10;&#10;Description automatically generated">
            <a:extLst>
              <a:ext uri="{FF2B5EF4-FFF2-40B4-BE49-F238E27FC236}">
                <a16:creationId xmlns:a16="http://schemas.microsoft.com/office/drawing/2014/main" id="{0F4DC3E1-6CBE-43CA-BA29-1612D47F4CE5}"/>
              </a:ext>
            </a:extLst>
          </p:cNvPr>
          <p:cNvPicPr>
            <a:picLocks noChangeAspect="1"/>
          </p:cNvPicPr>
          <p:nvPr/>
        </p:nvPicPr>
        <p:blipFill>
          <a:blip r:embed="rId3"/>
          <a:stretch>
            <a:fillRect/>
          </a:stretch>
        </p:blipFill>
        <p:spPr>
          <a:xfrm>
            <a:off x="1563265" y="1413160"/>
            <a:ext cx="5538309" cy="4670562"/>
          </a:xfrm>
          <a:prstGeom prst="rect">
            <a:avLst/>
          </a:prstGeom>
        </p:spPr>
      </p:pic>
      <p:sp>
        <p:nvSpPr>
          <p:cNvPr id="4" name="Arrow: Right 3">
            <a:extLst>
              <a:ext uri="{FF2B5EF4-FFF2-40B4-BE49-F238E27FC236}">
                <a16:creationId xmlns:a16="http://schemas.microsoft.com/office/drawing/2014/main" id="{D0D46679-DBCA-46C2-8E11-B294F1867EB4}"/>
              </a:ext>
            </a:extLst>
          </p:cNvPr>
          <p:cNvSpPr/>
          <p:nvPr/>
        </p:nvSpPr>
        <p:spPr>
          <a:xfrm>
            <a:off x="548979" y="5462701"/>
            <a:ext cx="978288" cy="4891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111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7BCB-BC8C-4049-93ED-73181DF80344}"/>
              </a:ext>
            </a:extLst>
          </p:cNvPr>
          <p:cNvSpPr>
            <a:spLocks noGrp="1"/>
          </p:cNvSpPr>
          <p:nvPr>
            <p:ph type="title"/>
          </p:nvPr>
        </p:nvSpPr>
        <p:spPr/>
        <p:txBody>
          <a:bodyPr/>
          <a:lstStyle/>
          <a:p>
            <a:pPr algn="ctr"/>
            <a:r>
              <a:rPr lang="en-US" b="1"/>
              <a:t>Agenda</a:t>
            </a:r>
          </a:p>
        </p:txBody>
      </p:sp>
      <p:sp>
        <p:nvSpPr>
          <p:cNvPr id="3" name="TextBox 2">
            <a:extLst>
              <a:ext uri="{FF2B5EF4-FFF2-40B4-BE49-F238E27FC236}">
                <a16:creationId xmlns:a16="http://schemas.microsoft.com/office/drawing/2014/main" id="{EA74C3F2-9E02-4CF5-91E3-8E73E2962C3F}"/>
              </a:ext>
            </a:extLst>
          </p:cNvPr>
          <p:cNvSpPr txBox="1"/>
          <p:nvPr/>
        </p:nvSpPr>
        <p:spPr>
          <a:xfrm>
            <a:off x="966323" y="1816602"/>
            <a:ext cx="7669082"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00150" lvl="1" indent="-742950">
              <a:buAutoNum type="arabicPeriod"/>
            </a:pPr>
            <a:r>
              <a:rPr lang="en-US" sz="3200">
                <a:solidFill>
                  <a:schemeClr val="bg1"/>
                </a:solidFill>
                <a:cs typeface="Calibri"/>
              </a:rPr>
              <a:t>Framing and introduction</a:t>
            </a:r>
          </a:p>
          <a:p>
            <a:pPr marL="1200150" lvl="1" indent="-742950">
              <a:buAutoNum type="arabicPeriod"/>
            </a:pPr>
            <a:r>
              <a:rPr lang="en-US" sz="3200">
                <a:solidFill>
                  <a:schemeClr val="bg1"/>
                </a:solidFill>
                <a:cs typeface="Calibri"/>
              </a:rPr>
              <a:t>Eligibility</a:t>
            </a:r>
          </a:p>
          <a:p>
            <a:pPr marL="1200150" lvl="1" indent="-742950">
              <a:buAutoNum type="arabicPeriod"/>
            </a:pPr>
            <a:r>
              <a:rPr lang="en-US" sz="3200">
                <a:solidFill>
                  <a:schemeClr val="bg1"/>
                </a:solidFill>
                <a:cs typeface="Calibri"/>
              </a:rPr>
              <a:t>Inside the numbers: Census 2020</a:t>
            </a:r>
          </a:p>
          <a:p>
            <a:pPr marL="1200150" lvl="1" indent="-742950">
              <a:buAutoNum type="arabicPeriod"/>
            </a:pPr>
            <a:r>
              <a:rPr lang="en-US" sz="3200">
                <a:solidFill>
                  <a:schemeClr val="bg1"/>
                </a:solidFill>
                <a:cs typeface="Calibri"/>
              </a:rPr>
              <a:t>Materials</a:t>
            </a:r>
          </a:p>
          <a:p>
            <a:pPr marL="1200150" lvl="1" indent="-742950">
              <a:buAutoNum type="arabicPeriod"/>
            </a:pPr>
            <a:r>
              <a:rPr lang="en-US" sz="3200">
                <a:solidFill>
                  <a:schemeClr val="bg1"/>
                </a:solidFill>
                <a:cs typeface="Calibri"/>
              </a:rPr>
              <a:t>Strategies</a:t>
            </a:r>
          </a:p>
          <a:p>
            <a:pPr marL="1200150" lvl="1" indent="-742950">
              <a:buAutoNum type="arabicPeriod"/>
            </a:pPr>
            <a:r>
              <a:rPr lang="en-US" sz="3200">
                <a:solidFill>
                  <a:schemeClr val="bg1"/>
                </a:solidFill>
                <a:cs typeface="Calibri"/>
              </a:rPr>
              <a:t>Myths</a:t>
            </a:r>
          </a:p>
          <a:p>
            <a:pPr marL="1200150" lvl="1" indent="-742950">
              <a:buAutoNum type="arabicPeriod"/>
            </a:pPr>
            <a:r>
              <a:rPr lang="en-US" sz="3200">
                <a:solidFill>
                  <a:schemeClr val="bg1"/>
                </a:solidFill>
                <a:cs typeface="Calibri"/>
              </a:rPr>
              <a:t>Questions</a:t>
            </a:r>
          </a:p>
          <a:p>
            <a:pPr marL="1200150" lvl="1" indent="-742950">
              <a:buAutoNum type="arabicPeriod"/>
            </a:pPr>
            <a:endParaRPr lang="en-US" sz="3600">
              <a:solidFill>
                <a:schemeClr val="bg1"/>
              </a:solidFill>
              <a:cs typeface="Calibri"/>
            </a:endParaRPr>
          </a:p>
          <a:p>
            <a:pPr marL="1200150" lvl="1" indent="-742950">
              <a:buAutoNum type="arabicPeriod"/>
            </a:pPr>
            <a:endParaRPr lang="en-US" sz="3600">
              <a:solidFill>
                <a:schemeClr val="bg1"/>
              </a:solidFill>
              <a:cs typeface="Calibri"/>
            </a:endParaRPr>
          </a:p>
          <a:p>
            <a:pPr lvl="1"/>
            <a:endParaRPr lang="en-US" sz="3600">
              <a:solidFill>
                <a:schemeClr val="bg1"/>
              </a:solidFill>
              <a:cs typeface="Calibri"/>
            </a:endParaRPr>
          </a:p>
          <a:p>
            <a:pPr lvl="1"/>
            <a:endParaRPr lang="en-US" sz="3600">
              <a:solidFill>
                <a:schemeClr val="bg1"/>
              </a:solidFill>
              <a:cs typeface="Calibri"/>
            </a:endParaRPr>
          </a:p>
        </p:txBody>
      </p:sp>
    </p:spTree>
    <p:extLst>
      <p:ext uri="{BB962C8B-B14F-4D97-AF65-F5344CB8AC3E}">
        <p14:creationId xmlns:p14="http://schemas.microsoft.com/office/powerpoint/2010/main" val="1197686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F08B-8E66-4CEE-BBCF-260FC9AD5BFD}"/>
              </a:ext>
            </a:extLst>
          </p:cNvPr>
          <p:cNvSpPr>
            <a:spLocks noGrp="1"/>
          </p:cNvSpPr>
          <p:nvPr>
            <p:ph type="title"/>
          </p:nvPr>
        </p:nvSpPr>
        <p:spPr>
          <a:xfrm>
            <a:off x="628650" y="135528"/>
            <a:ext cx="7886700" cy="1325563"/>
          </a:xfrm>
        </p:spPr>
        <p:txBody>
          <a:bodyPr/>
          <a:lstStyle/>
          <a:p>
            <a:pPr algn="ctr"/>
            <a:r>
              <a:rPr lang="en-US" b="1">
                <a:latin typeface="Avenir Medium"/>
              </a:rPr>
              <a:t>Job Corps YouTube Playlists</a:t>
            </a:r>
            <a:endParaRPr lang="en-US" b="1"/>
          </a:p>
        </p:txBody>
      </p:sp>
      <p:pic>
        <p:nvPicPr>
          <p:cNvPr id="3" name="Picture 3" descr="Graphical user interface, website&#10;&#10;Description automatically generated">
            <a:extLst>
              <a:ext uri="{FF2B5EF4-FFF2-40B4-BE49-F238E27FC236}">
                <a16:creationId xmlns:a16="http://schemas.microsoft.com/office/drawing/2014/main" id="{4831BD34-FF7B-4B09-9969-9D005BC854E3}"/>
              </a:ext>
            </a:extLst>
          </p:cNvPr>
          <p:cNvPicPr>
            <a:picLocks noChangeAspect="1"/>
          </p:cNvPicPr>
          <p:nvPr/>
        </p:nvPicPr>
        <p:blipFill>
          <a:blip r:embed="rId3"/>
          <a:stretch>
            <a:fillRect/>
          </a:stretch>
        </p:blipFill>
        <p:spPr>
          <a:xfrm>
            <a:off x="754680" y="1359516"/>
            <a:ext cx="7524832" cy="4588179"/>
          </a:xfrm>
          <a:prstGeom prst="rect">
            <a:avLst/>
          </a:prstGeom>
        </p:spPr>
      </p:pic>
      <p:sp>
        <p:nvSpPr>
          <p:cNvPr id="4" name="Arrow: Right 3">
            <a:extLst>
              <a:ext uri="{FF2B5EF4-FFF2-40B4-BE49-F238E27FC236}">
                <a16:creationId xmlns:a16="http://schemas.microsoft.com/office/drawing/2014/main" id="{15A7B3B8-8AC1-4BB5-8B41-A55198080F7F}"/>
              </a:ext>
            </a:extLst>
          </p:cNvPr>
          <p:cNvSpPr/>
          <p:nvPr/>
        </p:nvSpPr>
        <p:spPr>
          <a:xfrm rot="-2700000">
            <a:off x="219555" y="3645881"/>
            <a:ext cx="978288" cy="4891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03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5286-A2EE-4DBF-A306-704E2D0E1145}"/>
              </a:ext>
            </a:extLst>
          </p:cNvPr>
          <p:cNvSpPr>
            <a:spLocks noGrp="1"/>
          </p:cNvSpPr>
          <p:nvPr>
            <p:ph type="title"/>
          </p:nvPr>
        </p:nvSpPr>
        <p:spPr/>
        <p:txBody>
          <a:bodyPr/>
          <a:lstStyle/>
          <a:p>
            <a:pPr algn="ctr"/>
            <a:r>
              <a:rPr lang="en-US" b="1" dirty="0">
                <a:latin typeface="Avenir Medium"/>
              </a:rPr>
              <a:t>Spanish-Language Website</a:t>
            </a:r>
            <a:endParaRPr lang="en-US" b="1" dirty="0"/>
          </a:p>
        </p:txBody>
      </p:sp>
      <p:sp>
        <p:nvSpPr>
          <p:cNvPr id="3" name="TextBox 2">
            <a:extLst>
              <a:ext uri="{FF2B5EF4-FFF2-40B4-BE49-F238E27FC236}">
                <a16:creationId xmlns:a16="http://schemas.microsoft.com/office/drawing/2014/main" id="{E9714C15-3BE3-4367-85ED-3DC0C8689292}"/>
              </a:ext>
            </a:extLst>
          </p:cNvPr>
          <p:cNvSpPr txBox="1"/>
          <p:nvPr/>
        </p:nvSpPr>
        <p:spPr>
          <a:xfrm>
            <a:off x="2461693" y="5596208"/>
            <a:ext cx="56780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rPr>
              <a:t>www.jobcorps.gov/es</a:t>
            </a:r>
            <a:endParaRPr lang="en-US" sz="3200">
              <a:solidFill>
                <a:schemeClr val="bg1"/>
              </a:solidFill>
              <a:cs typeface="Calibri"/>
            </a:endParaRPr>
          </a:p>
        </p:txBody>
      </p:sp>
      <p:pic>
        <p:nvPicPr>
          <p:cNvPr id="4" name="Picture 4" descr="A picture containing text, sign, screenshot, pointing&#10;&#10;Description automatically generated">
            <a:extLst>
              <a:ext uri="{FF2B5EF4-FFF2-40B4-BE49-F238E27FC236}">
                <a16:creationId xmlns:a16="http://schemas.microsoft.com/office/drawing/2014/main" id="{B2969F90-074C-4E73-AB5F-6452C87B40D6}"/>
              </a:ext>
            </a:extLst>
          </p:cNvPr>
          <p:cNvPicPr>
            <a:picLocks noChangeAspect="1"/>
          </p:cNvPicPr>
          <p:nvPr/>
        </p:nvPicPr>
        <p:blipFill>
          <a:blip r:embed="rId3"/>
          <a:stretch>
            <a:fillRect/>
          </a:stretch>
        </p:blipFill>
        <p:spPr>
          <a:xfrm>
            <a:off x="545046" y="1641677"/>
            <a:ext cx="7934117" cy="3844175"/>
          </a:xfrm>
          <a:prstGeom prst="rect">
            <a:avLst/>
          </a:prstGeom>
        </p:spPr>
      </p:pic>
    </p:spTree>
    <p:extLst>
      <p:ext uri="{BB962C8B-B14F-4D97-AF65-F5344CB8AC3E}">
        <p14:creationId xmlns:p14="http://schemas.microsoft.com/office/powerpoint/2010/main" val="1180364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B485-46F4-43AF-BE13-F92F4CE6ECB7}"/>
              </a:ext>
            </a:extLst>
          </p:cNvPr>
          <p:cNvSpPr>
            <a:spLocks noGrp="1"/>
          </p:cNvSpPr>
          <p:nvPr>
            <p:ph type="title"/>
          </p:nvPr>
        </p:nvSpPr>
        <p:spPr>
          <a:xfrm>
            <a:off x="628650" y="135528"/>
            <a:ext cx="7886700" cy="1325563"/>
          </a:xfrm>
        </p:spPr>
        <p:txBody>
          <a:bodyPr/>
          <a:lstStyle/>
          <a:p>
            <a:pPr algn="ctr"/>
            <a:r>
              <a:rPr lang="en-US" b="1">
                <a:latin typeface="Avenir Medium"/>
              </a:rPr>
              <a:t>Spanish Social Posts</a:t>
            </a:r>
            <a:endParaRPr lang="en-US" b="1"/>
          </a:p>
        </p:txBody>
      </p:sp>
      <p:pic>
        <p:nvPicPr>
          <p:cNvPr id="4" name="Picture 4" descr="A person sitting at a desk&#10;&#10;Description automatically generated">
            <a:extLst>
              <a:ext uri="{FF2B5EF4-FFF2-40B4-BE49-F238E27FC236}">
                <a16:creationId xmlns:a16="http://schemas.microsoft.com/office/drawing/2014/main" id="{0244D46D-B579-4DCF-A787-3C5386D1768E}"/>
              </a:ext>
            </a:extLst>
          </p:cNvPr>
          <p:cNvPicPr>
            <a:picLocks noChangeAspect="1"/>
          </p:cNvPicPr>
          <p:nvPr/>
        </p:nvPicPr>
        <p:blipFill>
          <a:blip r:embed="rId3"/>
          <a:stretch>
            <a:fillRect/>
          </a:stretch>
        </p:blipFill>
        <p:spPr>
          <a:xfrm>
            <a:off x="3739457" y="1840204"/>
            <a:ext cx="5079112" cy="3566909"/>
          </a:xfrm>
          <a:prstGeom prst="rect">
            <a:avLst/>
          </a:prstGeom>
        </p:spPr>
      </p:pic>
      <p:pic>
        <p:nvPicPr>
          <p:cNvPr id="5" name="Picture 5" descr="Graphical user interface, application, website&#10;&#10;Description automatically generated">
            <a:extLst>
              <a:ext uri="{FF2B5EF4-FFF2-40B4-BE49-F238E27FC236}">
                <a16:creationId xmlns:a16="http://schemas.microsoft.com/office/drawing/2014/main" id="{18B61F59-FDC0-4449-AAF3-910EA0F6D511}"/>
              </a:ext>
            </a:extLst>
          </p:cNvPr>
          <p:cNvPicPr>
            <a:picLocks noChangeAspect="1"/>
          </p:cNvPicPr>
          <p:nvPr/>
        </p:nvPicPr>
        <p:blipFill>
          <a:blip r:embed="rId4"/>
          <a:stretch>
            <a:fillRect/>
          </a:stretch>
        </p:blipFill>
        <p:spPr>
          <a:xfrm>
            <a:off x="245571" y="1316459"/>
            <a:ext cx="3102571" cy="3346618"/>
          </a:xfrm>
          <a:prstGeom prst="rect">
            <a:avLst/>
          </a:prstGeom>
        </p:spPr>
      </p:pic>
      <p:pic>
        <p:nvPicPr>
          <p:cNvPr id="3" name="Picture 3" descr="Text&#10;&#10;Description automatically generated">
            <a:extLst>
              <a:ext uri="{FF2B5EF4-FFF2-40B4-BE49-F238E27FC236}">
                <a16:creationId xmlns:a16="http://schemas.microsoft.com/office/drawing/2014/main" id="{65B00840-664E-45A8-94EE-F0D75AA67FA6}"/>
              </a:ext>
            </a:extLst>
          </p:cNvPr>
          <p:cNvPicPr>
            <a:picLocks noChangeAspect="1"/>
          </p:cNvPicPr>
          <p:nvPr/>
        </p:nvPicPr>
        <p:blipFill rotWithShape="1">
          <a:blip r:embed="rId5"/>
          <a:srcRect t="5825" r="523" b="13107"/>
          <a:stretch/>
        </p:blipFill>
        <p:spPr>
          <a:xfrm>
            <a:off x="1645519" y="3178439"/>
            <a:ext cx="1889935" cy="3335791"/>
          </a:xfrm>
          <a:prstGeom prst="rect">
            <a:avLst/>
          </a:prstGeom>
        </p:spPr>
      </p:pic>
    </p:spTree>
    <p:extLst>
      <p:ext uri="{BB962C8B-B14F-4D97-AF65-F5344CB8AC3E}">
        <p14:creationId xmlns:p14="http://schemas.microsoft.com/office/powerpoint/2010/main" val="2346618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594" y="1996489"/>
            <a:ext cx="6625931" cy="1855559"/>
          </a:xfrm>
        </p:spPr>
        <p:txBody>
          <a:bodyPr vert="horz" lIns="91440" tIns="45720" rIns="91440" bIns="45720" rtlCol="0" anchor="t">
            <a:normAutofit/>
          </a:bodyPr>
          <a:lstStyle/>
          <a:p>
            <a:pPr algn="l">
              <a:lnSpc>
                <a:spcPct val="100000"/>
              </a:lnSpc>
              <a:spcBef>
                <a:spcPts val="0"/>
              </a:spcBef>
            </a:pPr>
            <a:endParaRPr lang="en-US" sz="4400" b="1" cap="small" spc="50">
              <a:latin typeface="Avenir Book"/>
            </a:endParaRPr>
          </a:p>
          <a:p>
            <a:pPr algn="l">
              <a:lnSpc>
                <a:spcPct val="100000"/>
              </a:lnSpc>
              <a:spcBef>
                <a:spcPts val="0"/>
              </a:spcBef>
            </a:pPr>
            <a:r>
              <a:rPr lang="en-US" sz="4400" b="1" cap="small" spc="50">
                <a:latin typeface="Avenir Book"/>
              </a:rPr>
              <a:t>Strategies</a:t>
            </a:r>
            <a:endParaRPr lang="en-US"/>
          </a:p>
        </p:txBody>
      </p:sp>
    </p:spTree>
    <p:extLst>
      <p:ext uri="{BB962C8B-B14F-4D97-AF65-F5344CB8AC3E}">
        <p14:creationId xmlns:p14="http://schemas.microsoft.com/office/powerpoint/2010/main" val="780444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blip>
          <a:srcRect/>
          <a:stretch>
            <a:fillRect t="-2000" b="-2000"/>
          </a:stretch>
        </a:blipFill>
        <a:effectLst/>
      </p:bgPr>
    </p:bg>
    <p:spTree>
      <p:nvGrpSpPr>
        <p:cNvPr id="1" name=""/>
        <p:cNvGrpSpPr/>
        <p:nvPr/>
      </p:nvGrpSpPr>
      <p:grpSpPr>
        <a:xfrm>
          <a:off x="0" y="0"/>
          <a:ext cx="0" cy="0"/>
          <a:chOff x="0" y="0"/>
          <a:chExt cx="0" cy="0"/>
        </a:xfrm>
      </p:grpSpPr>
      <p:sp>
        <p:nvSpPr>
          <p:cNvPr id="5" name="TextBox 4"/>
          <p:cNvSpPr txBox="1"/>
          <p:nvPr/>
        </p:nvSpPr>
        <p:spPr>
          <a:xfrm>
            <a:off x="2278505" y="574618"/>
            <a:ext cx="6509895" cy="830997"/>
          </a:xfrm>
          <a:prstGeom prst="rect">
            <a:avLst/>
          </a:prstGeom>
          <a:noFill/>
        </p:spPr>
        <p:txBody>
          <a:bodyPr wrap="square">
            <a:spAutoFit/>
          </a:bodyPr>
          <a:lstStyle/>
          <a:p>
            <a:pPr algn="ctr" fontAlgn="auto">
              <a:spcBef>
                <a:spcPts val="0"/>
              </a:spcBef>
              <a:spcAft>
                <a:spcPts val="0"/>
              </a:spcAft>
              <a:defRPr/>
            </a:pPr>
            <a:r>
              <a:rPr lang="en-US" sz="4800" b="1">
                <a:solidFill>
                  <a:schemeClr val="tx1">
                    <a:lumMod val="95000"/>
                    <a:lumOff val="5000"/>
                  </a:schemeClr>
                </a:solidFill>
                <a:effectLst>
                  <a:outerShdw blurRad="38100" dist="38100" dir="2700000" algn="tl">
                    <a:srgbClr val="000000">
                      <a:alpha val="43137"/>
                    </a:srgbClr>
                  </a:outerShdw>
                </a:effectLst>
                <a:latin typeface="Rockwell" pitchFamily="18" charset="0"/>
              </a:rPr>
              <a:t>Header</a:t>
            </a:r>
          </a:p>
        </p:txBody>
      </p:sp>
      <p:sp>
        <p:nvSpPr>
          <p:cNvPr id="6" name="Rectangle 5"/>
          <p:cNvSpPr>
            <a:spLocks noChangeArrowheads="1"/>
          </p:cNvSpPr>
          <p:nvPr/>
        </p:nvSpPr>
        <p:spPr bwMode="auto">
          <a:xfrm>
            <a:off x="2278505" y="2110907"/>
            <a:ext cx="6509895" cy="1508105"/>
          </a:xfrm>
          <a:prstGeom prst="rect">
            <a:avLst/>
          </a:prstGeom>
          <a:noFill/>
          <a:ln w="9525">
            <a:noFill/>
            <a:miter lim="800000"/>
            <a:headEnd/>
            <a:tailEnd/>
          </a:ln>
        </p:spPr>
        <p:txBody>
          <a:bodyPr wrap="square">
            <a:spAutoFit/>
          </a:bodyPr>
          <a:lstStyle/>
          <a:p>
            <a:pPr marL="342900" indent="-342900">
              <a:buFont typeface="Arial" charset="0"/>
              <a:buChar char="•"/>
            </a:pPr>
            <a:r>
              <a:rPr lang="en-US" sz="2400">
                <a:latin typeface="Georgia" pitchFamily="18" charset="0"/>
              </a:rPr>
              <a:t>Text placeholder</a:t>
            </a:r>
          </a:p>
          <a:p>
            <a:pPr marL="342900" indent="-342900">
              <a:buFont typeface="Arial" charset="0"/>
              <a:buChar char="•"/>
            </a:pPr>
            <a:endParaRPr lang="en-US" sz="2400">
              <a:latin typeface="Georgia" pitchFamily="18" charset="0"/>
            </a:endParaRPr>
          </a:p>
          <a:p>
            <a:pPr marL="342900" indent="-342900">
              <a:buFont typeface="Arial" charset="0"/>
              <a:buChar char="•"/>
            </a:pPr>
            <a:r>
              <a:rPr lang="en-US" sz="2400">
                <a:latin typeface="Georgia" pitchFamily="18" charset="0"/>
              </a:rPr>
              <a:t>Text placeholder</a:t>
            </a:r>
          </a:p>
          <a:p>
            <a:r>
              <a:rPr lang="en-US" sz="2000">
                <a:solidFill>
                  <a:schemeClr val="bg1"/>
                </a:solidFill>
              </a:rPr>
              <a:t> </a:t>
            </a:r>
            <a:endParaRPr lang="en-US" sz="3200">
              <a:solidFill>
                <a:schemeClr val="bg1"/>
              </a:solidFill>
              <a:cs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9884" y="0"/>
            <a:ext cx="4964116"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179884" cy="6858000"/>
          </a:xfrm>
          <a:prstGeom prst="rect">
            <a:avLst/>
          </a:prstGeom>
        </p:spPr>
      </p:pic>
      <p:sp>
        <p:nvSpPr>
          <p:cNvPr id="7" name="TextBox 6"/>
          <p:cNvSpPr txBox="1"/>
          <p:nvPr/>
        </p:nvSpPr>
        <p:spPr>
          <a:xfrm>
            <a:off x="1054100" y="4457700"/>
            <a:ext cx="7569200" cy="1354217"/>
          </a:xfrm>
          <a:prstGeom prst="rect">
            <a:avLst/>
          </a:prstGeom>
          <a:solidFill>
            <a:schemeClr val="bg2"/>
          </a:solidFill>
        </p:spPr>
        <p:txBody>
          <a:bodyPr wrap="square" rtlCol="0">
            <a:spAutoFit/>
          </a:bodyPr>
          <a:lstStyle/>
          <a:p>
            <a:pPr marL="342900" indent="-342900">
              <a:buAutoNum type="arabicPeriod"/>
            </a:pPr>
            <a:r>
              <a:rPr lang="en-US" sz="2800"/>
              <a:t>Take inventory of your resources in Spanish</a:t>
            </a:r>
          </a:p>
          <a:p>
            <a:pPr marL="800100" lvl="1" indent="-342900">
              <a:buFont typeface="Arial" panose="020B0604020202020204" pitchFamily="34" charset="0"/>
              <a:buChar char="•"/>
            </a:pPr>
            <a:r>
              <a:rPr lang="en-US"/>
              <a:t>Staff</a:t>
            </a:r>
          </a:p>
          <a:p>
            <a:pPr marL="800100" lvl="1" indent="-342900">
              <a:buFont typeface="Arial" panose="020B0604020202020204" pitchFamily="34" charset="0"/>
              <a:buChar char="•"/>
            </a:pPr>
            <a:r>
              <a:rPr lang="en-US"/>
              <a:t>Students/graduates</a:t>
            </a:r>
          </a:p>
          <a:p>
            <a:pPr marL="800100" lvl="1" indent="-342900">
              <a:buFont typeface="Arial" panose="020B0604020202020204" pitchFamily="34" charset="0"/>
              <a:buChar char="•"/>
            </a:pPr>
            <a:r>
              <a:rPr lang="en-US"/>
              <a:t>Materials</a:t>
            </a:r>
          </a:p>
        </p:txBody>
      </p:sp>
    </p:spTree>
    <p:extLst>
      <p:ext uri="{BB962C8B-B14F-4D97-AF65-F5344CB8AC3E}">
        <p14:creationId xmlns:p14="http://schemas.microsoft.com/office/powerpoint/2010/main" val="1305985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2278505" y="574618"/>
            <a:ext cx="6509895" cy="830997"/>
          </a:xfrm>
          <a:prstGeom prst="rect">
            <a:avLst/>
          </a:prstGeom>
          <a:noFill/>
        </p:spPr>
        <p:txBody>
          <a:bodyPr wrap="square">
            <a:spAutoFit/>
          </a:bodyPr>
          <a:lstStyle/>
          <a:p>
            <a:pPr algn="ctr" fontAlgn="auto">
              <a:spcBef>
                <a:spcPts val="0"/>
              </a:spcBef>
              <a:spcAft>
                <a:spcPts val="0"/>
              </a:spcAft>
              <a:defRPr/>
            </a:pPr>
            <a:r>
              <a:rPr lang="en-US" sz="4800" b="1">
                <a:solidFill>
                  <a:schemeClr val="tx1">
                    <a:lumMod val="95000"/>
                    <a:lumOff val="5000"/>
                  </a:schemeClr>
                </a:solidFill>
                <a:effectLst>
                  <a:outerShdw blurRad="38100" dist="38100" dir="2700000" algn="tl">
                    <a:srgbClr val="000000">
                      <a:alpha val="43137"/>
                    </a:srgbClr>
                  </a:outerShdw>
                </a:effectLst>
                <a:latin typeface="Rockwell" pitchFamily="18" charset="0"/>
              </a:rPr>
              <a:t>Header</a:t>
            </a:r>
          </a:p>
        </p:txBody>
      </p:sp>
      <p:sp>
        <p:nvSpPr>
          <p:cNvPr id="5" name="Rectangle 5"/>
          <p:cNvSpPr>
            <a:spLocks noChangeArrowheads="1"/>
          </p:cNvSpPr>
          <p:nvPr/>
        </p:nvSpPr>
        <p:spPr bwMode="auto">
          <a:xfrm>
            <a:off x="2278505" y="2110907"/>
            <a:ext cx="6509895" cy="1508105"/>
          </a:xfrm>
          <a:prstGeom prst="rect">
            <a:avLst/>
          </a:prstGeom>
          <a:noFill/>
          <a:ln w="9525">
            <a:noFill/>
            <a:miter lim="800000"/>
            <a:headEnd/>
            <a:tailEnd/>
          </a:ln>
        </p:spPr>
        <p:txBody>
          <a:bodyPr wrap="square">
            <a:spAutoFit/>
          </a:bodyPr>
          <a:lstStyle/>
          <a:p>
            <a:pPr marL="342900" indent="-342900">
              <a:buFont typeface="Arial" charset="0"/>
              <a:buChar char="•"/>
            </a:pPr>
            <a:r>
              <a:rPr lang="en-US" sz="2400">
                <a:latin typeface="Georgia" pitchFamily="18" charset="0"/>
              </a:rPr>
              <a:t>Text placeholder</a:t>
            </a:r>
          </a:p>
          <a:p>
            <a:pPr marL="342900" indent="-342900">
              <a:buFont typeface="Arial" charset="0"/>
              <a:buChar char="•"/>
            </a:pPr>
            <a:endParaRPr lang="en-US" sz="2400">
              <a:latin typeface="Georgia" pitchFamily="18" charset="0"/>
            </a:endParaRPr>
          </a:p>
          <a:p>
            <a:pPr marL="342900" indent="-342900">
              <a:buFont typeface="Arial" charset="0"/>
              <a:buChar char="•"/>
            </a:pPr>
            <a:r>
              <a:rPr lang="en-US" sz="2400">
                <a:latin typeface="Georgia" pitchFamily="18" charset="0"/>
              </a:rPr>
              <a:t>Text placeholder</a:t>
            </a:r>
          </a:p>
          <a:p>
            <a:r>
              <a:rPr lang="en-US" sz="2000">
                <a:solidFill>
                  <a:schemeClr val="bg1"/>
                </a:solidFill>
              </a:rPr>
              <a:t> </a:t>
            </a:r>
            <a:endParaRPr lang="en-US" sz="3200">
              <a:solidFill>
                <a:schemeClr val="bg1"/>
              </a:solidFill>
              <a:cs typeface="Arial"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8" y="0"/>
            <a:ext cx="4541842" cy="6858000"/>
          </a:xfrm>
          <a:prstGeom prst="rect">
            <a:avLst/>
          </a:prstGeom>
        </p:spPr>
      </p:pic>
      <p:sp>
        <p:nvSpPr>
          <p:cNvPr id="10" name="TextBox 9"/>
          <p:cNvSpPr txBox="1"/>
          <p:nvPr/>
        </p:nvSpPr>
        <p:spPr>
          <a:xfrm>
            <a:off x="3503054" y="4726546"/>
            <a:ext cx="5409125" cy="1169551"/>
          </a:xfrm>
          <a:prstGeom prst="rect">
            <a:avLst/>
          </a:prstGeom>
          <a:solidFill>
            <a:schemeClr val="bg2"/>
          </a:solidFill>
        </p:spPr>
        <p:txBody>
          <a:bodyPr wrap="square" lIns="91440" tIns="45720" rIns="91440" bIns="45720" rtlCol="0" anchor="t">
            <a:spAutoFit/>
          </a:bodyPr>
          <a:lstStyle/>
          <a:p>
            <a:r>
              <a:rPr lang="en-US" sz="2800"/>
              <a:t>2. Build a target list for outreach</a:t>
            </a:r>
          </a:p>
          <a:p>
            <a:pPr marL="800100" lvl="1" indent="-342900">
              <a:buFont typeface="Arial" panose="020B0604020202020204" pitchFamily="34" charset="0"/>
              <a:buChar char="•"/>
            </a:pPr>
            <a:r>
              <a:rPr lang="en-US" sz="2400"/>
              <a:t>Go after the influencers</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989315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F807-B2D5-4122-91B4-6E58C70D707D}"/>
              </a:ext>
            </a:extLst>
          </p:cNvPr>
          <p:cNvSpPr>
            <a:spLocks noGrp="1"/>
          </p:cNvSpPr>
          <p:nvPr>
            <p:ph type="title"/>
          </p:nvPr>
        </p:nvSpPr>
        <p:spPr>
          <a:xfrm>
            <a:off x="255672" y="365126"/>
            <a:ext cx="8572499" cy="1337594"/>
          </a:xfrm>
        </p:spPr>
        <p:txBody>
          <a:bodyPr/>
          <a:lstStyle/>
          <a:p>
            <a:pPr algn="ctr"/>
            <a:r>
              <a:rPr lang="en-US" b="1">
                <a:latin typeface="Avenir Medium"/>
              </a:rPr>
              <a:t>Influencers</a:t>
            </a:r>
            <a:endParaRPr lang="en-US" b="1"/>
          </a:p>
        </p:txBody>
      </p:sp>
      <p:sp>
        <p:nvSpPr>
          <p:cNvPr id="5" name="Content Placeholder 4">
            <a:extLst>
              <a:ext uri="{FF2B5EF4-FFF2-40B4-BE49-F238E27FC236}">
                <a16:creationId xmlns:a16="http://schemas.microsoft.com/office/drawing/2014/main" id="{F616502D-47F4-49A6-94D5-565389E00F46}"/>
              </a:ext>
            </a:extLst>
          </p:cNvPr>
          <p:cNvSpPr>
            <a:spLocks noGrp="1"/>
          </p:cNvSpPr>
          <p:nvPr>
            <p:ph idx="1"/>
          </p:nvPr>
        </p:nvSpPr>
        <p:spPr/>
        <p:txBody>
          <a:bodyPr vert="horz" lIns="91440" tIns="45720" rIns="91440" bIns="45720" rtlCol="0" anchor="t">
            <a:normAutofit/>
          </a:bodyPr>
          <a:lstStyle/>
          <a:p>
            <a:pPr marL="514350" indent="-514350"/>
            <a:r>
              <a:rPr lang="en-US" sz="2400" dirty="0">
                <a:latin typeface="Avenir Book"/>
              </a:rPr>
              <a:t>Hispanic/Latino Chambers of Commerce</a:t>
            </a:r>
            <a:endParaRPr lang="en-US" dirty="0"/>
          </a:p>
          <a:p>
            <a:pPr marL="514350" indent="-514350"/>
            <a:r>
              <a:rPr lang="en-US" sz="2400" dirty="0">
                <a:latin typeface="Avenir Book"/>
              </a:rPr>
              <a:t>Nonprofit organizations (e.g., YMCA, YWCA)</a:t>
            </a:r>
            <a:endParaRPr lang="en-US" dirty="0"/>
          </a:p>
          <a:p>
            <a:pPr marL="514350" indent="-514350"/>
            <a:r>
              <a:rPr lang="en-US" sz="2400" dirty="0">
                <a:latin typeface="Avenir Book"/>
              </a:rPr>
              <a:t>Spanish-language churches</a:t>
            </a:r>
            <a:endParaRPr lang="en-US" dirty="0"/>
          </a:p>
          <a:p>
            <a:pPr marL="514350" indent="-514350"/>
            <a:r>
              <a:rPr lang="en-US" sz="2400" dirty="0">
                <a:latin typeface="Avenir Book"/>
              </a:rPr>
              <a:t>Community centers</a:t>
            </a:r>
            <a:endParaRPr lang="en-US" dirty="0"/>
          </a:p>
          <a:p>
            <a:pPr marL="514350" indent="-514350"/>
            <a:r>
              <a:rPr lang="en-US" sz="2400" dirty="0">
                <a:latin typeface="Avenir Book"/>
              </a:rPr>
              <a:t>School programs and departments</a:t>
            </a:r>
            <a:endParaRPr lang="en-US" dirty="0"/>
          </a:p>
          <a:p>
            <a:pPr marL="514350" indent="-514350"/>
            <a:r>
              <a:rPr lang="en-US" sz="2400" dirty="0">
                <a:latin typeface="Avenir Book"/>
              </a:rPr>
              <a:t>Latino restaurants and stores</a:t>
            </a:r>
            <a:endParaRPr lang="en-US" dirty="0"/>
          </a:p>
          <a:p>
            <a:pPr marL="514350" indent="-514350"/>
            <a:r>
              <a:rPr lang="en-US" sz="2400" dirty="0">
                <a:latin typeface="Avenir Book"/>
              </a:rPr>
              <a:t>Clinics, medical centers, nursing homes</a:t>
            </a:r>
            <a:endParaRPr lang="en-US" dirty="0"/>
          </a:p>
          <a:p>
            <a:pPr marL="514350" indent="-514350"/>
            <a:r>
              <a:rPr lang="en-US" sz="2400" dirty="0">
                <a:latin typeface="Avenir Book"/>
              </a:rPr>
              <a:t>Spanish-language media (especially radio)</a:t>
            </a:r>
            <a:endParaRPr lang="en-US" dirty="0"/>
          </a:p>
          <a:p>
            <a:pPr marL="514350" indent="-514350"/>
            <a:r>
              <a:rPr lang="en-US" sz="2400" dirty="0">
                <a:latin typeface="Avenir Book"/>
              </a:rPr>
              <a:t>Soccer leagues</a:t>
            </a:r>
            <a:endParaRPr lang="en-US" dirty="0"/>
          </a:p>
          <a:p>
            <a:pPr marL="0" indent="0">
              <a:buNone/>
            </a:pPr>
            <a:endParaRPr lang="en-US" sz="2400"/>
          </a:p>
          <a:p>
            <a:endParaRPr lang="en-US"/>
          </a:p>
        </p:txBody>
      </p:sp>
    </p:spTree>
    <p:extLst>
      <p:ext uri="{BB962C8B-B14F-4D97-AF65-F5344CB8AC3E}">
        <p14:creationId xmlns:p14="http://schemas.microsoft.com/office/powerpoint/2010/main" val="2952200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F807-B2D5-4122-91B4-6E58C70D707D}"/>
              </a:ext>
            </a:extLst>
          </p:cNvPr>
          <p:cNvSpPr>
            <a:spLocks noGrp="1"/>
          </p:cNvSpPr>
          <p:nvPr>
            <p:ph type="title"/>
          </p:nvPr>
        </p:nvSpPr>
        <p:spPr>
          <a:xfrm>
            <a:off x="255672" y="365126"/>
            <a:ext cx="8572499" cy="1337594"/>
          </a:xfrm>
        </p:spPr>
        <p:txBody>
          <a:bodyPr>
            <a:normAutofit/>
          </a:bodyPr>
          <a:lstStyle/>
          <a:p>
            <a:pPr algn="ctr"/>
            <a:r>
              <a:rPr lang="en-US" sz="4000" b="1" dirty="0">
                <a:latin typeface="Avenir Medium"/>
              </a:rPr>
              <a:t>More Influencers: Youth-Focused</a:t>
            </a:r>
            <a:endParaRPr lang="en-US" sz="4000" b="1" dirty="0"/>
          </a:p>
        </p:txBody>
      </p:sp>
      <p:sp>
        <p:nvSpPr>
          <p:cNvPr id="5" name="Content Placeholder 4">
            <a:extLst>
              <a:ext uri="{FF2B5EF4-FFF2-40B4-BE49-F238E27FC236}">
                <a16:creationId xmlns:a16="http://schemas.microsoft.com/office/drawing/2014/main" id="{F616502D-47F4-49A6-94D5-565389E00F46}"/>
              </a:ext>
            </a:extLst>
          </p:cNvPr>
          <p:cNvSpPr>
            <a:spLocks noGrp="1"/>
          </p:cNvSpPr>
          <p:nvPr>
            <p:ph idx="1"/>
          </p:nvPr>
        </p:nvSpPr>
        <p:spPr/>
        <p:txBody>
          <a:bodyPr vert="horz" lIns="91440" tIns="45720" rIns="91440" bIns="45720" rtlCol="0" anchor="t">
            <a:normAutofit/>
          </a:bodyPr>
          <a:lstStyle/>
          <a:p>
            <a:pPr marL="514350" indent="-514350"/>
            <a:r>
              <a:rPr lang="en-US" sz="2400">
                <a:latin typeface="Avenir Book"/>
              </a:rPr>
              <a:t>YMCA Latino Achievers</a:t>
            </a:r>
            <a:endParaRPr lang="en-US"/>
          </a:p>
          <a:p>
            <a:pPr marL="514350" indent="-514350"/>
            <a:r>
              <a:rPr lang="en-US" sz="2400">
                <a:latin typeface="Avenir Book"/>
              </a:rPr>
              <a:t>ASPIRA</a:t>
            </a:r>
            <a:endParaRPr lang="en-US"/>
          </a:p>
          <a:p>
            <a:pPr marL="514350" indent="-514350"/>
            <a:r>
              <a:rPr lang="en-US" sz="2400">
                <a:latin typeface="Avenir Book"/>
              </a:rPr>
              <a:t>SER</a:t>
            </a:r>
            <a:endParaRPr lang="en-US"/>
          </a:p>
          <a:p>
            <a:pPr marL="514350" indent="-514350"/>
            <a:r>
              <a:rPr lang="en-US" sz="2400">
                <a:latin typeface="Avenir Book"/>
              </a:rPr>
              <a:t>National Latino Children’s Institute</a:t>
            </a:r>
            <a:endParaRPr lang="en-US"/>
          </a:p>
          <a:p>
            <a:pPr marL="514350" indent="-514350"/>
            <a:r>
              <a:rPr lang="en-US" sz="2400">
                <a:latin typeface="Avenir Book"/>
              </a:rPr>
              <a:t>MANA</a:t>
            </a:r>
            <a:endParaRPr lang="en-US"/>
          </a:p>
          <a:p>
            <a:pPr marL="514350" indent="-514350"/>
            <a:r>
              <a:rPr lang="en-US" sz="2400">
                <a:latin typeface="Avenir Book"/>
              </a:rPr>
              <a:t>National Hispana Leadership Institute</a:t>
            </a:r>
            <a:endParaRPr lang="en-US"/>
          </a:p>
          <a:p>
            <a:pPr marL="514350" indent="-514350"/>
            <a:r>
              <a:rPr lang="en-US" sz="2400">
                <a:latin typeface="Avenir Book"/>
              </a:rPr>
              <a:t>Catholic Charities</a:t>
            </a:r>
            <a:endParaRPr lang="en-US"/>
          </a:p>
          <a:p>
            <a:pPr marL="514350" indent="-514350"/>
            <a:endParaRPr lang="en-US" sz="2400"/>
          </a:p>
          <a:p>
            <a:pPr marL="0" indent="0">
              <a:buNone/>
            </a:pPr>
            <a:endParaRPr lang="en-US" sz="2400"/>
          </a:p>
          <a:p>
            <a:endParaRPr lang="en-US"/>
          </a:p>
        </p:txBody>
      </p:sp>
    </p:spTree>
    <p:extLst>
      <p:ext uri="{BB962C8B-B14F-4D97-AF65-F5344CB8AC3E}">
        <p14:creationId xmlns:p14="http://schemas.microsoft.com/office/powerpoint/2010/main" val="3285261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F807-B2D5-4122-91B4-6E58C70D707D}"/>
              </a:ext>
            </a:extLst>
          </p:cNvPr>
          <p:cNvSpPr>
            <a:spLocks noGrp="1"/>
          </p:cNvSpPr>
          <p:nvPr>
            <p:ph type="title"/>
          </p:nvPr>
        </p:nvSpPr>
        <p:spPr>
          <a:xfrm>
            <a:off x="255672" y="365126"/>
            <a:ext cx="8572499" cy="1337594"/>
          </a:xfrm>
        </p:spPr>
        <p:txBody>
          <a:bodyPr/>
          <a:lstStyle/>
          <a:p>
            <a:pPr algn="ctr"/>
            <a:r>
              <a:rPr lang="en-US" b="1" err="1">
                <a:latin typeface="Avenir Medium"/>
              </a:rPr>
              <a:t>Bienvenidos</a:t>
            </a:r>
            <a:r>
              <a:rPr lang="en-US" b="1">
                <a:latin typeface="Avenir Medium"/>
              </a:rPr>
              <a:t> a Omaha</a:t>
            </a:r>
            <a:endParaRPr lang="en-US"/>
          </a:p>
        </p:txBody>
      </p:sp>
      <p:sp>
        <p:nvSpPr>
          <p:cNvPr id="5" name="Content Placeholder 4">
            <a:extLst>
              <a:ext uri="{FF2B5EF4-FFF2-40B4-BE49-F238E27FC236}">
                <a16:creationId xmlns:a16="http://schemas.microsoft.com/office/drawing/2014/main" id="{F616502D-47F4-49A6-94D5-565389E00F46}"/>
              </a:ext>
            </a:extLst>
          </p:cNvPr>
          <p:cNvSpPr>
            <a:spLocks noGrp="1"/>
          </p:cNvSpPr>
          <p:nvPr>
            <p:ph idx="1"/>
          </p:nvPr>
        </p:nvSpPr>
        <p:spPr/>
        <p:txBody>
          <a:bodyPr vert="horz" lIns="91440" tIns="45720" rIns="91440" bIns="45720" rtlCol="0" anchor="t">
            <a:normAutofit/>
          </a:bodyPr>
          <a:lstStyle/>
          <a:p>
            <a:pPr marL="342900" indent="-342900"/>
            <a:r>
              <a:rPr lang="en-US" sz="2400">
                <a:latin typeface="Avenir Book"/>
              </a:rPr>
              <a:t>Omaha Hispanic Chamber of Commerce</a:t>
            </a:r>
            <a:endParaRPr lang="en-US"/>
          </a:p>
          <a:p>
            <a:pPr marL="342900" indent="-342900"/>
            <a:r>
              <a:rPr lang="en-US" sz="2400">
                <a:latin typeface="Avenir Book"/>
              </a:rPr>
              <a:t>Latino Center of the Midlands</a:t>
            </a:r>
            <a:endParaRPr lang="en-US"/>
          </a:p>
          <a:p>
            <a:pPr marL="342900" indent="-342900"/>
            <a:r>
              <a:rPr lang="en-US" sz="2400">
                <a:latin typeface="Avenir Book"/>
              </a:rPr>
              <a:t>Archdiocese of Omaha-Hispanic Ministry</a:t>
            </a:r>
            <a:endParaRPr lang="en-US"/>
          </a:p>
          <a:p>
            <a:pPr marL="342900" indent="-342900"/>
            <a:r>
              <a:rPr lang="en-US" sz="2400">
                <a:latin typeface="Avenir Book"/>
              </a:rPr>
              <a:t>Our Lady of Guadalupe Church</a:t>
            </a:r>
            <a:endParaRPr lang="en-US"/>
          </a:p>
          <a:p>
            <a:pPr marL="342900" indent="-342900"/>
            <a:r>
              <a:rPr lang="en-US" sz="2400">
                <a:latin typeface="Avenir Book"/>
              </a:rPr>
              <a:t>El Museo Latino</a:t>
            </a:r>
            <a:endParaRPr lang="en-US"/>
          </a:p>
          <a:p>
            <a:pPr marL="342900" indent="-342900"/>
            <a:r>
              <a:rPr lang="en-US" sz="2400">
                <a:latin typeface="Avenir Book"/>
              </a:rPr>
              <a:t>University of Nebraska-Omaha OLLAS</a:t>
            </a:r>
            <a:endParaRPr lang="en-US"/>
          </a:p>
          <a:p>
            <a:pPr marL="342900" indent="-342900"/>
            <a:r>
              <a:rPr lang="en-US" sz="2400">
                <a:latin typeface="Avenir Book"/>
              </a:rPr>
              <a:t>Omaha Cinco de Mayo</a:t>
            </a:r>
            <a:endParaRPr lang="en-US"/>
          </a:p>
          <a:p>
            <a:pPr marL="342900" indent="-342900"/>
            <a:r>
              <a:rPr lang="en-US" sz="2400">
                <a:latin typeface="Avenir Book"/>
              </a:rPr>
              <a:t>Omaha Latino Peace Officers Association</a:t>
            </a:r>
            <a:endParaRPr lang="en-US"/>
          </a:p>
          <a:p>
            <a:pPr marL="342900" indent="-342900"/>
            <a:r>
              <a:rPr lang="en-US" sz="2400">
                <a:latin typeface="Avenir Book"/>
              </a:rPr>
              <a:t>South Omaha </a:t>
            </a:r>
            <a:r>
              <a:rPr lang="en-US" sz="2400" err="1">
                <a:latin typeface="Avenir Book"/>
              </a:rPr>
              <a:t>Interligas</a:t>
            </a:r>
            <a:r>
              <a:rPr lang="en-US" sz="2400">
                <a:latin typeface="Avenir Book"/>
              </a:rPr>
              <a:t> (soccer)</a:t>
            </a:r>
            <a:endParaRPr lang="en-US"/>
          </a:p>
          <a:p>
            <a:pPr marL="514350" indent="-514350"/>
            <a:endParaRPr lang="en-US" sz="2400"/>
          </a:p>
          <a:p>
            <a:pPr marL="0" indent="0">
              <a:buNone/>
            </a:pPr>
            <a:endParaRPr lang="en-US" sz="2400"/>
          </a:p>
          <a:p>
            <a:endParaRPr lang="en-US"/>
          </a:p>
        </p:txBody>
      </p:sp>
    </p:spTree>
    <p:extLst>
      <p:ext uri="{BB962C8B-B14F-4D97-AF65-F5344CB8AC3E}">
        <p14:creationId xmlns:p14="http://schemas.microsoft.com/office/powerpoint/2010/main" val="20685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blip>
          <a:srcRect/>
          <a:stretch>
            <a:fillRect t="-2000" b="-2000"/>
          </a:stretch>
        </a:blipFill>
        <a:effectLst/>
      </p:bgPr>
    </p:bg>
    <p:spTree>
      <p:nvGrpSpPr>
        <p:cNvPr id="1" name=""/>
        <p:cNvGrpSpPr/>
        <p:nvPr/>
      </p:nvGrpSpPr>
      <p:grpSpPr>
        <a:xfrm>
          <a:off x="0" y="0"/>
          <a:ext cx="0" cy="0"/>
          <a:chOff x="0" y="0"/>
          <a:chExt cx="0" cy="0"/>
        </a:xfrm>
      </p:grpSpPr>
      <p:sp>
        <p:nvSpPr>
          <p:cNvPr id="5" name="TextBox 4"/>
          <p:cNvSpPr txBox="1"/>
          <p:nvPr/>
        </p:nvSpPr>
        <p:spPr>
          <a:xfrm>
            <a:off x="2278505" y="574618"/>
            <a:ext cx="6509895" cy="830997"/>
          </a:xfrm>
          <a:prstGeom prst="rect">
            <a:avLst/>
          </a:prstGeom>
          <a:noFill/>
        </p:spPr>
        <p:txBody>
          <a:bodyPr wrap="square">
            <a:spAutoFit/>
          </a:bodyPr>
          <a:lstStyle/>
          <a:p>
            <a:pPr algn="ctr" fontAlgn="auto">
              <a:spcBef>
                <a:spcPts val="0"/>
              </a:spcBef>
              <a:spcAft>
                <a:spcPts val="0"/>
              </a:spcAft>
              <a:defRPr/>
            </a:pPr>
            <a:r>
              <a:rPr lang="en-US" sz="4800" b="1">
                <a:solidFill>
                  <a:schemeClr val="tx1">
                    <a:lumMod val="95000"/>
                    <a:lumOff val="5000"/>
                  </a:schemeClr>
                </a:solidFill>
                <a:effectLst>
                  <a:outerShdw blurRad="38100" dist="38100" dir="2700000" algn="tl">
                    <a:srgbClr val="000000">
                      <a:alpha val="43137"/>
                    </a:srgbClr>
                  </a:outerShdw>
                </a:effectLst>
                <a:latin typeface="Rockwell" pitchFamily="18" charset="0"/>
              </a:rPr>
              <a:t>Header</a:t>
            </a:r>
          </a:p>
        </p:txBody>
      </p:sp>
      <p:sp>
        <p:nvSpPr>
          <p:cNvPr id="6" name="Rectangle 5"/>
          <p:cNvSpPr>
            <a:spLocks noChangeArrowheads="1"/>
          </p:cNvSpPr>
          <p:nvPr/>
        </p:nvSpPr>
        <p:spPr bwMode="auto">
          <a:xfrm>
            <a:off x="2278505" y="2110907"/>
            <a:ext cx="6509895" cy="1508105"/>
          </a:xfrm>
          <a:prstGeom prst="rect">
            <a:avLst/>
          </a:prstGeom>
          <a:noFill/>
          <a:ln w="9525">
            <a:noFill/>
            <a:miter lim="800000"/>
            <a:headEnd/>
            <a:tailEnd/>
          </a:ln>
        </p:spPr>
        <p:txBody>
          <a:bodyPr wrap="square">
            <a:spAutoFit/>
          </a:bodyPr>
          <a:lstStyle/>
          <a:p>
            <a:pPr marL="342900" indent="-342900">
              <a:buFont typeface="Arial" charset="0"/>
              <a:buChar char="•"/>
            </a:pPr>
            <a:r>
              <a:rPr lang="en-US" sz="2400">
                <a:latin typeface="Georgia" pitchFamily="18" charset="0"/>
              </a:rPr>
              <a:t>Text placeholder</a:t>
            </a:r>
          </a:p>
          <a:p>
            <a:pPr marL="342900" indent="-342900">
              <a:buFont typeface="Arial" charset="0"/>
              <a:buChar char="•"/>
            </a:pPr>
            <a:endParaRPr lang="en-US" sz="2400">
              <a:latin typeface="Georgia" pitchFamily="18" charset="0"/>
            </a:endParaRPr>
          </a:p>
          <a:p>
            <a:pPr marL="342900" indent="-342900">
              <a:buFont typeface="Arial" charset="0"/>
              <a:buChar char="•"/>
            </a:pPr>
            <a:r>
              <a:rPr lang="en-US" sz="2400">
                <a:latin typeface="Georgia" pitchFamily="18" charset="0"/>
              </a:rPr>
              <a:t>Text placeholder</a:t>
            </a:r>
          </a:p>
          <a:p>
            <a:r>
              <a:rPr lang="en-US" sz="2000">
                <a:solidFill>
                  <a:schemeClr val="bg1"/>
                </a:solidFill>
              </a:rPr>
              <a:t> </a:t>
            </a:r>
            <a:endParaRPr lang="en-US" sz="3200">
              <a:solidFill>
                <a:schemeClr val="bg1"/>
              </a:solidFill>
              <a:cs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66671" y="4224270"/>
            <a:ext cx="3503054" cy="830997"/>
          </a:xfrm>
          <a:prstGeom prst="rect">
            <a:avLst/>
          </a:prstGeom>
          <a:solidFill>
            <a:schemeClr val="bg2"/>
          </a:solidFill>
        </p:spPr>
        <p:txBody>
          <a:bodyPr wrap="square" lIns="91440" tIns="45720" rIns="91440" bIns="45720" rtlCol="0" anchor="t">
            <a:spAutoFit/>
          </a:bodyPr>
          <a:lstStyle/>
          <a:p>
            <a:r>
              <a:rPr lang="en-US" sz="2800"/>
              <a:t>3. Pitch families</a:t>
            </a:r>
          </a:p>
          <a:p>
            <a:pPr marL="800100" lvl="1" indent="-342900">
              <a:buFont typeface="Arial" panose="020B0604020202020204" pitchFamily="34" charset="0"/>
              <a:buChar char="•"/>
            </a:pPr>
            <a:r>
              <a:rPr lang="en-US" sz="2000"/>
              <a:t>Not just individuals</a:t>
            </a:r>
          </a:p>
        </p:txBody>
      </p:sp>
    </p:spTree>
    <p:extLst>
      <p:ext uri="{BB962C8B-B14F-4D97-AF65-F5344CB8AC3E}">
        <p14:creationId xmlns:p14="http://schemas.microsoft.com/office/powerpoint/2010/main" val="1879778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7BCB-BC8C-4049-93ED-73181DF80344}"/>
              </a:ext>
            </a:extLst>
          </p:cNvPr>
          <p:cNvSpPr>
            <a:spLocks noGrp="1"/>
          </p:cNvSpPr>
          <p:nvPr>
            <p:ph type="title"/>
          </p:nvPr>
        </p:nvSpPr>
        <p:spPr/>
        <p:txBody>
          <a:bodyPr/>
          <a:lstStyle/>
          <a:p>
            <a:pPr algn="ctr"/>
            <a:r>
              <a:rPr lang="en-US" b="1"/>
              <a:t>Who am I?</a:t>
            </a:r>
          </a:p>
        </p:txBody>
      </p:sp>
      <p:sp>
        <p:nvSpPr>
          <p:cNvPr id="8" name="Rectangle 7">
            <a:extLst>
              <a:ext uri="{FF2B5EF4-FFF2-40B4-BE49-F238E27FC236}">
                <a16:creationId xmlns:a16="http://schemas.microsoft.com/office/drawing/2014/main" id="{9B86D58B-8776-4008-AC88-678372B38B02}"/>
              </a:ext>
            </a:extLst>
          </p:cNvPr>
          <p:cNvSpPr/>
          <p:nvPr/>
        </p:nvSpPr>
        <p:spPr>
          <a:xfrm>
            <a:off x="89806" y="1664040"/>
            <a:ext cx="9054194" cy="3970318"/>
          </a:xfrm>
          <a:prstGeom prst="rect">
            <a:avLst/>
          </a:prstGeom>
        </p:spPr>
        <p:txBody>
          <a:bodyPr wrap="square">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s-ES" sz="3600" b="0" i="0" u="none" strike="noStrike" kern="0" cap="none" spc="0" normalizeH="0" baseline="0" noProof="0">
                <a:ln>
                  <a:noFill/>
                </a:ln>
                <a:solidFill>
                  <a:schemeClr val="bg1"/>
                </a:solidFill>
                <a:effectLst/>
                <a:uLnTx/>
                <a:uFillTx/>
                <a:latin typeface="Avenir Book"/>
              </a:rPr>
              <a:t>I am </a:t>
            </a:r>
            <a:r>
              <a:rPr kumimoji="0" lang="es-ES" sz="3600" b="0" i="0" u="none" strike="noStrike" kern="0" cap="none" spc="0" normalizeH="0" baseline="0" noProof="0" err="1">
                <a:ln>
                  <a:noFill/>
                </a:ln>
                <a:solidFill>
                  <a:schemeClr val="bg1"/>
                </a:solidFill>
                <a:effectLst/>
                <a:uLnTx/>
                <a:uFillTx/>
                <a:latin typeface="Avenir Book"/>
              </a:rPr>
              <a:t>an</a:t>
            </a:r>
            <a:r>
              <a:rPr kumimoji="0" lang="es-ES" sz="3600" b="0" i="0" u="none" strike="noStrike" kern="0" cap="none" spc="0" normalizeH="0" baseline="0" noProof="0">
                <a:ln>
                  <a:noFill/>
                </a:ln>
                <a:solidFill>
                  <a:schemeClr val="bg1"/>
                </a:solidFill>
                <a:effectLst/>
                <a:uLnTx/>
                <a:uFillTx/>
                <a:latin typeface="Avenir Book"/>
              </a:rPr>
              <a:t> American, </a:t>
            </a:r>
            <a:br>
              <a:rPr kumimoji="0" lang="es-ES" sz="3600" b="0" i="0" u="none" strike="noStrike" kern="0" cap="none" spc="0" normalizeH="0" baseline="0" noProof="0">
                <a:ln>
                  <a:noFill/>
                </a:ln>
                <a:solidFill>
                  <a:schemeClr val="bg1"/>
                </a:solidFill>
                <a:effectLst/>
                <a:uLnTx/>
                <a:uFillTx/>
                <a:latin typeface="Avenir Book"/>
              </a:rPr>
            </a:br>
            <a:r>
              <a:rPr kumimoji="0" lang="es-ES" sz="3600" b="0" i="0" u="none" strike="noStrike" kern="0" cap="none" spc="0" normalizeH="0" baseline="0" noProof="0">
                <a:ln>
                  <a:noFill/>
                </a:ln>
                <a:solidFill>
                  <a:schemeClr val="bg1"/>
                </a:solidFill>
                <a:effectLst/>
                <a:uLnTx/>
                <a:uFillTx/>
                <a:latin typeface="Avenir Book"/>
              </a:rPr>
              <a:t>pero no soy Americano.</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s-ES" sz="3600" b="0" i="0" u="none" strike="noStrike" kern="0" cap="none" spc="0" normalizeH="0" baseline="0" noProof="0">
              <a:ln>
                <a:noFill/>
              </a:ln>
              <a:solidFill>
                <a:schemeClr val="bg1"/>
              </a:solidFill>
              <a:effectLst/>
              <a:uLnTx/>
              <a:uFillTx/>
              <a:latin typeface="Avenir Book"/>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s-ES" sz="3600" b="0" i="0" u="none" strike="noStrike" kern="0" cap="none" spc="0" normalizeH="0" baseline="0" noProof="0">
                <a:ln>
                  <a:noFill/>
                </a:ln>
                <a:solidFill>
                  <a:schemeClr val="bg1"/>
                </a:solidFill>
                <a:effectLst/>
                <a:uLnTx/>
                <a:uFillTx/>
                <a:latin typeface="Avenir Book"/>
              </a:rPr>
              <a:t>Soy Colombiano, </a:t>
            </a:r>
            <a:br>
              <a:rPr kumimoji="0" lang="es-ES" sz="3600" b="0" i="0" u="none" strike="noStrike" kern="0" cap="none" spc="0" normalizeH="0" baseline="0" noProof="0">
                <a:ln>
                  <a:noFill/>
                </a:ln>
                <a:solidFill>
                  <a:schemeClr val="bg1"/>
                </a:solidFill>
                <a:effectLst/>
                <a:uLnTx/>
                <a:uFillTx/>
                <a:latin typeface="Avenir Book"/>
              </a:rPr>
            </a:br>
            <a:r>
              <a:rPr kumimoji="0" lang="es-ES" sz="3600" b="0" i="0" u="none" strike="noStrike" kern="0" cap="none" spc="0" normalizeH="0" baseline="0" noProof="0" err="1">
                <a:ln>
                  <a:noFill/>
                </a:ln>
                <a:solidFill>
                  <a:schemeClr val="bg1"/>
                </a:solidFill>
                <a:effectLst/>
                <a:uLnTx/>
                <a:uFillTx/>
                <a:latin typeface="Avenir Book"/>
              </a:rPr>
              <a:t>but</a:t>
            </a:r>
            <a:r>
              <a:rPr kumimoji="0" lang="es-ES" sz="3600" b="0" i="0" u="none" strike="noStrike" kern="0" cap="none" spc="0" normalizeH="0" baseline="0" noProof="0">
                <a:ln>
                  <a:noFill/>
                </a:ln>
                <a:solidFill>
                  <a:schemeClr val="bg1"/>
                </a:solidFill>
                <a:effectLst/>
                <a:uLnTx/>
                <a:uFillTx/>
                <a:latin typeface="Avenir Book"/>
              </a:rPr>
              <a:t> I am </a:t>
            </a:r>
            <a:r>
              <a:rPr kumimoji="0" lang="es-ES" sz="3600" b="0" i="0" u="none" strike="noStrike" kern="0" cap="none" spc="0" normalizeH="0" baseline="0" noProof="0" err="1">
                <a:ln>
                  <a:noFill/>
                </a:ln>
                <a:solidFill>
                  <a:schemeClr val="bg1"/>
                </a:solidFill>
                <a:effectLst/>
                <a:uLnTx/>
                <a:uFillTx/>
                <a:latin typeface="Avenir Book"/>
              </a:rPr>
              <a:t>not</a:t>
            </a:r>
            <a:r>
              <a:rPr kumimoji="0" lang="es-ES" sz="3600" b="0" i="0" u="none" strike="noStrike" kern="0" cap="none" spc="0" normalizeH="0" baseline="0" noProof="0">
                <a:ln>
                  <a:noFill/>
                </a:ln>
                <a:solidFill>
                  <a:schemeClr val="bg1"/>
                </a:solidFill>
                <a:effectLst/>
                <a:uLnTx/>
                <a:uFillTx/>
                <a:latin typeface="Avenir Book"/>
              </a:rPr>
              <a:t> </a:t>
            </a:r>
            <a:r>
              <a:rPr kumimoji="0" lang="es-ES" sz="3600" b="0" i="0" u="none" strike="noStrike" kern="0" cap="none" spc="0" normalizeH="0" baseline="0" noProof="0" err="1">
                <a:ln>
                  <a:noFill/>
                </a:ln>
                <a:solidFill>
                  <a:schemeClr val="bg1"/>
                </a:solidFill>
                <a:effectLst/>
                <a:uLnTx/>
                <a:uFillTx/>
                <a:latin typeface="Avenir Book"/>
              </a:rPr>
              <a:t>Colombian</a:t>
            </a:r>
            <a:r>
              <a:rPr kumimoji="0" lang="es-ES" sz="3600" b="0" i="0" u="none" strike="noStrike" kern="0" cap="none" spc="0" normalizeH="0" baseline="0" noProof="0">
                <a:ln>
                  <a:noFill/>
                </a:ln>
                <a:solidFill>
                  <a:schemeClr val="bg1"/>
                </a:solidFill>
                <a:effectLst/>
                <a:uLnTx/>
                <a:uFillTx/>
                <a:latin typeface="Avenir Book"/>
              </a:rPr>
              <a:t>.</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s-ES" sz="3600" b="0" i="0" u="none" strike="noStrike" kern="0" cap="none" spc="0" normalizeH="0" baseline="0" noProof="0">
              <a:ln>
                <a:noFill/>
              </a:ln>
              <a:solidFill>
                <a:schemeClr val="bg1"/>
              </a:solidFill>
              <a:effectLst/>
              <a:uLnTx/>
              <a:uFillTx/>
              <a:latin typeface="Avenir Book"/>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a:ln>
                  <a:noFill/>
                </a:ln>
                <a:solidFill>
                  <a:schemeClr val="bg1"/>
                </a:solidFill>
                <a:effectLst/>
                <a:uLnTx/>
                <a:uFillTx/>
                <a:latin typeface="Avenir Book"/>
              </a:rPr>
              <a:t>“ni de aquí ni de allá”</a:t>
            </a:r>
            <a:endParaRPr kumimoji="0" lang="es-ES" sz="3600" b="0" i="0" u="none" strike="noStrike" kern="0" cap="none" spc="0" normalizeH="0" baseline="0" noProof="0">
              <a:ln>
                <a:noFill/>
              </a:ln>
              <a:solidFill>
                <a:schemeClr val="bg1"/>
              </a:solidFill>
              <a:effectLst/>
              <a:uLnTx/>
              <a:uFillTx/>
              <a:latin typeface="Avenir Book"/>
            </a:endParaRPr>
          </a:p>
        </p:txBody>
      </p:sp>
    </p:spTree>
    <p:extLst>
      <p:ext uri="{BB962C8B-B14F-4D97-AF65-F5344CB8AC3E}">
        <p14:creationId xmlns:p14="http://schemas.microsoft.com/office/powerpoint/2010/main" val="1039394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blip>
          <a:srcRect/>
          <a:stretch>
            <a:fillRect t="-2000" b="-2000"/>
          </a:stretch>
        </a:blipFill>
        <a:effectLst/>
      </p:bgPr>
    </p:bg>
    <p:spTree>
      <p:nvGrpSpPr>
        <p:cNvPr id="1" name=""/>
        <p:cNvGrpSpPr/>
        <p:nvPr/>
      </p:nvGrpSpPr>
      <p:grpSpPr>
        <a:xfrm>
          <a:off x="0" y="0"/>
          <a:ext cx="0" cy="0"/>
          <a:chOff x="0" y="0"/>
          <a:chExt cx="0" cy="0"/>
        </a:xfrm>
      </p:grpSpPr>
      <p:sp>
        <p:nvSpPr>
          <p:cNvPr id="5" name="TextBox 4"/>
          <p:cNvSpPr txBox="1"/>
          <p:nvPr/>
        </p:nvSpPr>
        <p:spPr>
          <a:xfrm>
            <a:off x="2278505" y="574618"/>
            <a:ext cx="6509895" cy="830997"/>
          </a:xfrm>
          <a:prstGeom prst="rect">
            <a:avLst/>
          </a:prstGeom>
          <a:noFill/>
        </p:spPr>
        <p:txBody>
          <a:bodyPr wrap="square">
            <a:spAutoFit/>
          </a:bodyPr>
          <a:lstStyle/>
          <a:p>
            <a:pPr algn="ctr" fontAlgn="auto">
              <a:spcBef>
                <a:spcPts val="0"/>
              </a:spcBef>
              <a:spcAft>
                <a:spcPts val="0"/>
              </a:spcAft>
              <a:defRPr/>
            </a:pPr>
            <a:r>
              <a:rPr lang="en-US" sz="4800" b="1">
                <a:solidFill>
                  <a:schemeClr val="tx1">
                    <a:lumMod val="95000"/>
                    <a:lumOff val="5000"/>
                  </a:schemeClr>
                </a:solidFill>
                <a:effectLst>
                  <a:outerShdw blurRad="38100" dist="38100" dir="2700000" algn="tl">
                    <a:srgbClr val="000000">
                      <a:alpha val="43137"/>
                    </a:srgbClr>
                  </a:outerShdw>
                </a:effectLst>
                <a:latin typeface="Rockwell" pitchFamily="18" charset="0"/>
              </a:rPr>
              <a:t>Header</a:t>
            </a:r>
          </a:p>
        </p:txBody>
      </p:sp>
      <p:sp>
        <p:nvSpPr>
          <p:cNvPr id="6" name="Rectangle 5"/>
          <p:cNvSpPr>
            <a:spLocks noChangeArrowheads="1"/>
          </p:cNvSpPr>
          <p:nvPr/>
        </p:nvSpPr>
        <p:spPr bwMode="auto">
          <a:xfrm>
            <a:off x="2278505" y="2110907"/>
            <a:ext cx="6509895" cy="1508105"/>
          </a:xfrm>
          <a:prstGeom prst="rect">
            <a:avLst/>
          </a:prstGeom>
          <a:noFill/>
          <a:ln w="9525">
            <a:noFill/>
            <a:miter lim="800000"/>
            <a:headEnd/>
            <a:tailEnd/>
          </a:ln>
        </p:spPr>
        <p:txBody>
          <a:bodyPr wrap="square">
            <a:spAutoFit/>
          </a:bodyPr>
          <a:lstStyle/>
          <a:p>
            <a:pPr marL="342900" indent="-342900">
              <a:buFont typeface="Arial" charset="0"/>
              <a:buChar char="•"/>
            </a:pPr>
            <a:r>
              <a:rPr lang="en-US" sz="2400">
                <a:latin typeface="Georgia" pitchFamily="18" charset="0"/>
              </a:rPr>
              <a:t>Text placeholder</a:t>
            </a:r>
          </a:p>
          <a:p>
            <a:pPr marL="342900" indent="-342900">
              <a:buFont typeface="Arial" charset="0"/>
              <a:buChar char="•"/>
            </a:pPr>
            <a:endParaRPr lang="en-US" sz="2400">
              <a:latin typeface="Georgia" pitchFamily="18" charset="0"/>
            </a:endParaRPr>
          </a:p>
          <a:p>
            <a:pPr marL="342900" indent="-342900">
              <a:buFont typeface="Arial" charset="0"/>
              <a:buChar char="•"/>
            </a:pPr>
            <a:r>
              <a:rPr lang="en-US" sz="2400">
                <a:latin typeface="Georgia" pitchFamily="18" charset="0"/>
              </a:rPr>
              <a:t>Text placeholder</a:t>
            </a:r>
          </a:p>
          <a:p>
            <a:r>
              <a:rPr lang="en-US" sz="2000">
                <a:solidFill>
                  <a:schemeClr val="bg1"/>
                </a:solidFill>
              </a:rPr>
              <a:t> </a:t>
            </a:r>
            <a:endParaRPr lang="en-US" sz="3200">
              <a:solidFill>
                <a:schemeClr val="bg1"/>
              </a:solidFill>
              <a:cs typeface="Arial"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811369" y="1036283"/>
            <a:ext cx="3755885" cy="954107"/>
          </a:xfrm>
          <a:prstGeom prst="rect">
            <a:avLst/>
          </a:prstGeom>
          <a:solidFill>
            <a:schemeClr val="bg2"/>
          </a:solidFill>
        </p:spPr>
        <p:txBody>
          <a:bodyPr wrap="square" lIns="91440" tIns="45720" rIns="91440" bIns="45720" rtlCol="0" anchor="t">
            <a:spAutoFit/>
          </a:bodyPr>
          <a:lstStyle/>
          <a:p>
            <a:r>
              <a:rPr lang="en-US" sz="2800"/>
              <a:t>4. Be present, persistent and patient</a:t>
            </a:r>
          </a:p>
        </p:txBody>
      </p:sp>
    </p:spTree>
    <p:extLst>
      <p:ext uri="{BB962C8B-B14F-4D97-AF65-F5344CB8AC3E}">
        <p14:creationId xmlns:p14="http://schemas.microsoft.com/office/powerpoint/2010/main" val="3950691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594" y="1996489"/>
            <a:ext cx="6625931" cy="1855559"/>
          </a:xfrm>
        </p:spPr>
        <p:txBody>
          <a:bodyPr vert="horz" lIns="91440" tIns="45720" rIns="91440" bIns="45720" rtlCol="0" anchor="t">
            <a:normAutofit/>
          </a:bodyPr>
          <a:lstStyle/>
          <a:p>
            <a:pPr algn="l">
              <a:lnSpc>
                <a:spcPct val="100000"/>
              </a:lnSpc>
              <a:spcBef>
                <a:spcPts val="0"/>
              </a:spcBef>
            </a:pPr>
            <a:endParaRPr lang="en-US" sz="4400" b="1" cap="small" spc="50">
              <a:latin typeface="Avenir Book"/>
            </a:endParaRPr>
          </a:p>
          <a:p>
            <a:pPr algn="l">
              <a:lnSpc>
                <a:spcPct val="100000"/>
              </a:lnSpc>
              <a:spcBef>
                <a:spcPts val="0"/>
              </a:spcBef>
            </a:pPr>
            <a:r>
              <a:rPr lang="en-US" sz="4400" b="1" cap="small" spc="50">
                <a:latin typeface="Avenir Book"/>
              </a:rPr>
              <a:t>Myths</a:t>
            </a:r>
            <a:endParaRPr lang="en-US"/>
          </a:p>
        </p:txBody>
      </p:sp>
    </p:spTree>
    <p:extLst>
      <p:ext uri="{BB962C8B-B14F-4D97-AF65-F5344CB8AC3E}">
        <p14:creationId xmlns:p14="http://schemas.microsoft.com/office/powerpoint/2010/main" val="3801913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6"/>
        <p:cNvGrpSpPr/>
        <p:nvPr/>
      </p:nvGrpSpPr>
      <p:grpSpPr>
        <a:xfrm>
          <a:off x="0" y="0"/>
          <a:ext cx="0" cy="0"/>
          <a:chOff x="0" y="0"/>
          <a:chExt cx="0" cy="0"/>
        </a:xfrm>
      </p:grpSpPr>
      <p:sp>
        <p:nvSpPr>
          <p:cNvPr id="157" name="Google Shape;157;p25"/>
          <p:cNvSpPr/>
          <p:nvPr/>
        </p:nvSpPr>
        <p:spPr>
          <a:xfrm rot="16200000" flipH="1">
            <a:off x="3251121" y="-1306497"/>
            <a:ext cx="2605563" cy="9058609"/>
          </a:xfrm>
          <a:prstGeom prst="rect">
            <a:avLst/>
          </a:prstGeom>
          <a:solidFill>
            <a:srgbClr val="244090"/>
          </a:solidFill>
          <a:ln>
            <a:noFill/>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cs typeface="Arial"/>
              <a:sym typeface="Arial"/>
            </a:endParaRPr>
          </a:p>
        </p:txBody>
      </p:sp>
      <p:sp>
        <p:nvSpPr>
          <p:cNvPr id="158" name="Google Shape;158;p25"/>
          <p:cNvSpPr txBox="1">
            <a:spLocks noGrp="1"/>
          </p:cNvSpPr>
          <p:nvPr>
            <p:ph type="title"/>
          </p:nvPr>
        </p:nvSpPr>
        <p:spPr>
          <a:xfrm>
            <a:off x="2285200" y="2855384"/>
            <a:ext cx="4753973" cy="996491"/>
          </a:xfrm>
          <a:prstGeom prst="rect">
            <a:avLst/>
          </a:prstGeom>
        </p:spPr>
        <p:txBody>
          <a:bodyPr spcFirstLastPara="1" wrap="square" lIns="91425" tIns="91425" rIns="91425" bIns="91425" anchor="t" anchorCtr="0">
            <a:noAutofit/>
          </a:bodyPr>
          <a:lstStyle/>
          <a:p>
            <a:r>
              <a:rPr lang="en" sz="3000">
                <a:solidFill>
                  <a:schemeClr val="lt1"/>
                </a:solidFill>
              </a:rPr>
              <a:t>1. </a:t>
            </a:r>
            <a:r>
              <a:rPr lang="en" sz="3000" strike="sngStrike">
                <a:solidFill>
                  <a:schemeClr val="lt1"/>
                </a:solidFill>
              </a:rPr>
              <a:t>Hispanic</a:t>
            </a:r>
            <a:r>
              <a:rPr lang="en" sz="3000">
                <a:solidFill>
                  <a:schemeClr val="lt1"/>
                </a:solidFill>
              </a:rPr>
              <a:t> </a:t>
            </a:r>
            <a:r>
              <a:rPr lang="en" sz="3000" strike="sngStrike">
                <a:solidFill>
                  <a:schemeClr val="lt1"/>
                </a:solidFill>
              </a:rPr>
              <a:t>Latino</a:t>
            </a:r>
            <a:r>
              <a:rPr lang="en" sz="3000">
                <a:solidFill>
                  <a:schemeClr val="lt1"/>
                </a:solidFill>
              </a:rPr>
              <a:t> LATINX!</a:t>
            </a:r>
            <a:endParaRPr sz="3000">
              <a:solidFill>
                <a:schemeClr val="lt1"/>
              </a:solidFill>
            </a:endParaRPr>
          </a:p>
        </p:txBody>
      </p:sp>
    </p:spTree>
    <p:extLst>
      <p:ext uri="{BB962C8B-B14F-4D97-AF65-F5344CB8AC3E}">
        <p14:creationId xmlns:p14="http://schemas.microsoft.com/office/powerpoint/2010/main" val="4156423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Chart, pie chart&#10;&#10;Description automatically generated">
            <a:extLst>
              <a:ext uri="{FF2B5EF4-FFF2-40B4-BE49-F238E27FC236}">
                <a16:creationId xmlns:a16="http://schemas.microsoft.com/office/drawing/2014/main" id="{18EC2CFE-DD9A-46E5-AFC9-0B526147A673}"/>
              </a:ext>
            </a:extLst>
          </p:cNvPr>
          <p:cNvPicPr>
            <a:picLocks noChangeAspect="1"/>
          </p:cNvPicPr>
          <p:nvPr/>
        </p:nvPicPr>
        <p:blipFill>
          <a:blip r:embed="rId3"/>
          <a:stretch>
            <a:fillRect/>
          </a:stretch>
        </p:blipFill>
        <p:spPr>
          <a:xfrm>
            <a:off x="1977051" y="151976"/>
            <a:ext cx="5201327" cy="6542617"/>
          </a:xfrm>
          <a:prstGeom prst="rect">
            <a:avLst/>
          </a:prstGeom>
        </p:spPr>
      </p:pic>
    </p:spTree>
    <p:extLst>
      <p:ext uri="{BB962C8B-B14F-4D97-AF65-F5344CB8AC3E}">
        <p14:creationId xmlns:p14="http://schemas.microsoft.com/office/powerpoint/2010/main" val="153153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6"/>
        <p:cNvGrpSpPr/>
        <p:nvPr/>
      </p:nvGrpSpPr>
      <p:grpSpPr>
        <a:xfrm>
          <a:off x="0" y="0"/>
          <a:ext cx="0" cy="0"/>
          <a:chOff x="0" y="0"/>
          <a:chExt cx="0" cy="0"/>
        </a:xfrm>
      </p:grpSpPr>
      <p:sp>
        <p:nvSpPr>
          <p:cNvPr id="157" name="Google Shape;157;p25"/>
          <p:cNvSpPr/>
          <p:nvPr/>
        </p:nvSpPr>
        <p:spPr>
          <a:xfrm rot="16200000" flipH="1">
            <a:off x="3251121" y="-1306497"/>
            <a:ext cx="2605563" cy="9058609"/>
          </a:xfrm>
          <a:prstGeom prst="rect">
            <a:avLst/>
          </a:prstGeom>
          <a:solidFill>
            <a:srgbClr val="244090"/>
          </a:solidFill>
          <a:ln>
            <a:noFill/>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cs typeface="Arial"/>
              <a:sym typeface="Arial"/>
            </a:endParaRPr>
          </a:p>
        </p:txBody>
      </p:sp>
      <p:sp>
        <p:nvSpPr>
          <p:cNvPr id="158" name="Google Shape;158;p25"/>
          <p:cNvSpPr txBox="1">
            <a:spLocks noGrp="1"/>
          </p:cNvSpPr>
          <p:nvPr>
            <p:ph type="title"/>
          </p:nvPr>
        </p:nvSpPr>
        <p:spPr>
          <a:xfrm>
            <a:off x="1707685" y="2855384"/>
            <a:ext cx="5668372" cy="996491"/>
          </a:xfrm>
          <a:prstGeom prst="rect">
            <a:avLst/>
          </a:prstGeom>
        </p:spPr>
        <p:txBody>
          <a:bodyPr spcFirstLastPara="1" wrap="square" lIns="91425" tIns="91425" rIns="91425" bIns="91425" anchor="t" anchorCtr="0">
            <a:noAutofit/>
          </a:bodyPr>
          <a:lstStyle/>
          <a:p>
            <a:r>
              <a:rPr lang="en" sz="3000">
                <a:solidFill>
                  <a:schemeClr val="lt1"/>
                </a:solidFill>
                <a:latin typeface="Avenir Medium"/>
              </a:rPr>
              <a:t>2. You need to speak Spanish</a:t>
            </a:r>
            <a:endParaRPr lang="en" sz="3000" strike="sngStrike">
              <a:solidFill>
                <a:schemeClr val="lt1"/>
              </a:solidFill>
              <a:latin typeface="Avenir Medium"/>
            </a:endParaRPr>
          </a:p>
        </p:txBody>
      </p:sp>
    </p:spTree>
    <p:extLst>
      <p:ext uri="{BB962C8B-B14F-4D97-AF65-F5344CB8AC3E}">
        <p14:creationId xmlns:p14="http://schemas.microsoft.com/office/powerpoint/2010/main" val="3148229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A6A7-C23D-43FB-A612-29C74AC60C55}"/>
              </a:ext>
            </a:extLst>
          </p:cNvPr>
          <p:cNvSpPr>
            <a:spLocks noGrp="1"/>
          </p:cNvSpPr>
          <p:nvPr>
            <p:ph type="title"/>
          </p:nvPr>
        </p:nvSpPr>
        <p:spPr/>
        <p:txBody>
          <a:bodyPr/>
          <a:lstStyle/>
          <a:p>
            <a:endParaRPr lang="en-US"/>
          </a:p>
        </p:txBody>
      </p:sp>
      <p:pic>
        <p:nvPicPr>
          <p:cNvPr id="4" name="Picture 4" descr="Chart&#10;&#10;Description automatically generated">
            <a:extLst>
              <a:ext uri="{FF2B5EF4-FFF2-40B4-BE49-F238E27FC236}">
                <a16:creationId xmlns:a16="http://schemas.microsoft.com/office/drawing/2014/main" id="{30BAC909-FE03-4E4E-8FFD-8D0566E7D2F8}"/>
              </a:ext>
            </a:extLst>
          </p:cNvPr>
          <p:cNvPicPr>
            <a:picLocks noChangeAspect="1"/>
          </p:cNvPicPr>
          <p:nvPr/>
        </p:nvPicPr>
        <p:blipFill>
          <a:blip r:embed="rId3"/>
          <a:stretch>
            <a:fillRect/>
          </a:stretch>
        </p:blipFill>
        <p:spPr>
          <a:xfrm>
            <a:off x="697230" y="710089"/>
            <a:ext cx="7623810" cy="5437823"/>
          </a:xfrm>
          <a:prstGeom prst="rect">
            <a:avLst/>
          </a:prstGeom>
        </p:spPr>
      </p:pic>
    </p:spTree>
    <p:extLst>
      <p:ext uri="{BB962C8B-B14F-4D97-AF65-F5344CB8AC3E}">
        <p14:creationId xmlns:p14="http://schemas.microsoft.com/office/powerpoint/2010/main" val="917754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6"/>
        <p:cNvGrpSpPr/>
        <p:nvPr/>
      </p:nvGrpSpPr>
      <p:grpSpPr>
        <a:xfrm>
          <a:off x="0" y="0"/>
          <a:ext cx="0" cy="0"/>
          <a:chOff x="0" y="0"/>
          <a:chExt cx="0" cy="0"/>
        </a:xfrm>
      </p:grpSpPr>
      <p:sp>
        <p:nvSpPr>
          <p:cNvPr id="157" name="Google Shape;157;p25"/>
          <p:cNvSpPr/>
          <p:nvPr/>
        </p:nvSpPr>
        <p:spPr>
          <a:xfrm rot="16200000" flipH="1">
            <a:off x="3251121" y="-1306497"/>
            <a:ext cx="2605563" cy="9058609"/>
          </a:xfrm>
          <a:prstGeom prst="rect">
            <a:avLst/>
          </a:prstGeom>
          <a:solidFill>
            <a:srgbClr val="244090"/>
          </a:solidFill>
          <a:ln>
            <a:noFill/>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cs typeface="Arial"/>
              <a:sym typeface="Arial"/>
            </a:endParaRPr>
          </a:p>
        </p:txBody>
      </p:sp>
      <p:sp>
        <p:nvSpPr>
          <p:cNvPr id="158" name="Google Shape;158;p25"/>
          <p:cNvSpPr txBox="1">
            <a:spLocks noGrp="1"/>
          </p:cNvSpPr>
          <p:nvPr>
            <p:ph type="title"/>
          </p:nvPr>
        </p:nvSpPr>
        <p:spPr>
          <a:xfrm>
            <a:off x="1341925" y="2855384"/>
            <a:ext cx="6559912" cy="996491"/>
          </a:xfrm>
          <a:prstGeom prst="rect">
            <a:avLst/>
          </a:prstGeom>
        </p:spPr>
        <p:txBody>
          <a:bodyPr spcFirstLastPara="1" wrap="square" lIns="91425" tIns="91425" rIns="91425" bIns="91425" anchor="t" anchorCtr="0">
            <a:noAutofit/>
          </a:bodyPr>
          <a:lstStyle/>
          <a:p>
            <a:r>
              <a:rPr lang="en" sz="3000" dirty="0">
                <a:solidFill>
                  <a:schemeClr val="lt1"/>
                </a:solidFill>
                <a:latin typeface="Avenir Medium"/>
              </a:rPr>
              <a:t>3. Translation? I've got a friend ...</a:t>
            </a:r>
            <a:endParaRPr lang="en" sz="3000" strike="sngStrike" dirty="0">
              <a:solidFill>
                <a:schemeClr val="lt1"/>
              </a:solidFill>
              <a:latin typeface="Avenir Medium"/>
            </a:endParaRPr>
          </a:p>
        </p:txBody>
      </p:sp>
    </p:spTree>
    <p:extLst>
      <p:ext uri="{BB962C8B-B14F-4D97-AF65-F5344CB8AC3E}">
        <p14:creationId xmlns:p14="http://schemas.microsoft.com/office/powerpoint/2010/main" val="4222971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F807-B2D5-4122-91B4-6E58C70D707D}"/>
              </a:ext>
            </a:extLst>
          </p:cNvPr>
          <p:cNvSpPr>
            <a:spLocks noGrp="1"/>
          </p:cNvSpPr>
          <p:nvPr>
            <p:ph type="title"/>
          </p:nvPr>
        </p:nvSpPr>
        <p:spPr>
          <a:xfrm>
            <a:off x="255672" y="365126"/>
            <a:ext cx="8572499" cy="1337594"/>
          </a:xfrm>
        </p:spPr>
        <p:txBody>
          <a:bodyPr/>
          <a:lstStyle/>
          <a:p>
            <a:pPr algn="ctr"/>
            <a:r>
              <a:rPr lang="en-US" b="1" dirty="0">
                <a:latin typeface="Avenir Medium"/>
              </a:rPr>
              <a:t>Lost in Translation</a:t>
            </a:r>
            <a:endParaRPr lang="en-US" b="1" dirty="0"/>
          </a:p>
        </p:txBody>
      </p:sp>
      <p:sp>
        <p:nvSpPr>
          <p:cNvPr id="5" name="Content Placeholder 4">
            <a:extLst>
              <a:ext uri="{FF2B5EF4-FFF2-40B4-BE49-F238E27FC236}">
                <a16:creationId xmlns:a16="http://schemas.microsoft.com/office/drawing/2014/main" id="{F616502D-47F4-49A6-94D5-565389E00F46}"/>
              </a:ext>
            </a:extLst>
          </p:cNvPr>
          <p:cNvSpPr>
            <a:spLocks noGrp="1"/>
          </p:cNvSpPr>
          <p:nvPr>
            <p:ph idx="1"/>
          </p:nvPr>
        </p:nvSpPr>
        <p:spPr>
          <a:xfrm>
            <a:off x="411480" y="1825625"/>
            <a:ext cx="8206740" cy="4351338"/>
          </a:xfrm>
        </p:spPr>
        <p:txBody>
          <a:bodyPr vert="horz" lIns="91440" tIns="45720" rIns="91440" bIns="45720" rtlCol="0" anchor="t">
            <a:normAutofit/>
          </a:bodyPr>
          <a:lstStyle/>
          <a:p>
            <a:pPr marL="0" indent="0">
              <a:buNone/>
            </a:pPr>
            <a:r>
              <a:rPr lang="en-US" sz="2200" dirty="0">
                <a:solidFill>
                  <a:srgbClr val="FFFF00"/>
                </a:solidFill>
                <a:latin typeface="Avenir Book"/>
              </a:rPr>
              <a:t>Pope John Paul II's Miami visit T-shirt:</a:t>
            </a:r>
            <a:endParaRPr lang="en-US" sz="2200" dirty="0">
              <a:solidFill>
                <a:srgbClr val="FFFF00"/>
              </a:solidFill>
            </a:endParaRPr>
          </a:p>
          <a:p>
            <a:pPr marL="0" indent="0">
              <a:buNone/>
            </a:pPr>
            <a:r>
              <a:rPr lang="en-US" sz="2200" dirty="0">
                <a:latin typeface="Avenir Book"/>
              </a:rPr>
              <a:t>I saw the </a:t>
            </a:r>
            <a:r>
              <a:rPr lang="en-US" sz="2200" strike="sngStrike" dirty="0">
                <a:latin typeface="Avenir Book"/>
              </a:rPr>
              <a:t>Pope!</a:t>
            </a:r>
            <a:r>
              <a:rPr lang="en-US" sz="2200" dirty="0">
                <a:latin typeface="Avenir Book"/>
              </a:rPr>
              <a:t> potato! (</a:t>
            </a:r>
            <a:r>
              <a:rPr lang="en-US" sz="2200" dirty="0" err="1">
                <a:latin typeface="Avenir Book"/>
              </a:rPr>
              <a:t>el</a:t>
            </a:r>
            <a:r>
              <a:rPr lang="en-US" sz="2200" dirty="0">
                <a:latin typeface="Avenir Book"/>
              </a:rPr>
              <a:t> Papa – la papa)</a:t>
            </a:r>
            <a:endParaRPr lang="en-US" sz="2200" dirty="0"/>
          </a:p>
          <a:p>
            <a:pPr marL="0" indent="0">
              <a:buNone/>
            </a:pPr>
            <a:endParaRPr lang="en-US" sz="2200">
              <a:solidFill>
                <a:srgbClr val="FFFF00"/>
              </a:solidFill>
            </a:endParaRPr>
          </a:p>
          <a:p>
            <a:pPr marL="0" indent="0">
              <a:buNone/>
            </a:pPr>
            <a:r>
              <a:rPr lang="en-US" sz="2200" dirty="0">
                <a:solidFill>
                  <a:srgbClr val="FFFF00"/>
                </a:solidFill>
                <a:latin typeface="Avenir Book"/>
              </a:rPr>
              <a:t>Parker Pen's new ballpoint in Mexico:</a:t>
            </a:r>
            <a:endParaRPr lang="en-US" sz="2200" dirty="0">
              <a:solidFill>
                <a:srgbClr val="FFFF00"/>
              </a:solidFill>
            </a:endParaRPr>
          </a:p>
          <a:p>
            <a:pPr marL="0" indent="0">
              <a:buNone/>
            </a:pPr>
            <a:r>
              <a:rPr lang="en-US" sz="2200" dirty="0">
                <a:latin typeface="Avenir Book"/>
              </a:rPr>
              <a:t>It won’t leak in your pocket and </a:t>
            </a:r>
            <a:r>
              <a:rPr lang="en-US" sz="2200" strike="sngStrike" dirty="0">
                <a:latin typeface="Avenir Book"/>
              </a:rPr>
              <a:t>embarrass you</a:t>
            </a:r>
            <a:r>
              <a:rPr lang="en-US" sz="2200" dirty="0">
                <a:latin typeface="Avenir Book"/>
              </a:rPr>
              <a:t> make you pregnant. (</a:t>
            </a:r>
            <a:r>
              <a:rPr lang="en-US" sz="2200" i="1" dirty="0" err="1">
                <a:latin typeface="Avenir Book"/>
              </a:rPr>
              <a:t>embarazar</a:t>
            </a:r>
            <a:r>
              <a:rPr lang="en-US" sz="2200" i="1" dirty="0">
                <a:latin typeface="Avenir Book"/>
              </a:rPr>
              <a:t> </a:t>
            </a:r>
            <a:r>
              <a:rPr lang="en-US" sz="2200" dirty="0">
                <a:latin typeface="Avenir Book"/>
              </a:rPr>
              <a:t>does not mean "embarrass")</a:t>
            </a:r>
            <a:endParaRPr lang="en-US" sz="2200" dirty="0"/>
          </a:p>
          <a:p>
            <a:pPr marL="0" indent="0">
              <a:buNone/>
            </a:pPr>
            <a:endParaRPr lang="en-US" sz="2200">
              <a:latin typeface="Avenir Book"/>
            </a:endParaRPr>
          </a:p>
          <a:p>
            <a:pPr marL="0" indent="0">
              <a:buNone/>
            </a:pPr>
            <a:r>
              <a:rPr lang="en-US" sz="2200" dirty="0">
                <a:solidFill>
                  <a:srgbClr val="FFFF00"/>
                </a:solidFill>
                <a:latin typeface="Avenir Book"/>
              </a:rPr>
              <a:t>Chevy Nova:</a:t>
            </a:r>
            <a:endParaRPr lang="en-US" sz="2200" dirty="0">
              <a:solidFill>
                <a:srgbClr val="FFFF00"/>
              </a:solidFill>
            </a:endParaRPr>
          </a:p>
          <a:p>
            <a:pPr marL="0" indent="0">
              <a:buNone/>
            </a:pPr>
            <a:r>
              <a:rPr lang="en-US" sz="2200" i="1" dirty="0">
                <a:latin typeface="Avenir Book"/>
              </a:rPr>
              <a:t>no </a:t>
            </a:r>
            <a:r>
              <a:rPr lang="en-US" sz="2200" i="1" dirty="0" err="1">
                <a:latin typeface="Avenir Book"/>
              </a:rPr>
              <a:t>va</a:t>
            </a:r>
            <a:r>
              <a:rPr lang="en-US" sz="2200" i="1" dirty="0">
                <a:latin typeface="Avenir Book"/>
              </a:rPr>
              <a:t> </a:t>
            </a:r>
            <a:r>
              <a:rPr lang="en-US" sz="2200" dirty="0">
                <a:latin typeface="Avenir Book"/>
              </a:rPr>
              <a:t>means "does not go"</a:t>
            </a:r>
            <a:endParaRPr lang="en-US" sz="2200" dirty="0"/>
          </a:p>
          <a:p>
            <a:pPr marL="514350" indent="-514350"/>
            <a:endParaRPr lang="en-US" sz="2400"/>
          </a:p>
          <a:p>
            <a:pPr marL="0" indent="0">
              <a:buNone/>
            </a:pPr>
            <a:endParaRPr lang="en-US" sz="2400"/>
          </a:p>
          <a:p>
            <a:endParaRPr lang="en-US"/>
          </a:p>
        </p:txBody>
      </p:sp>
    </p:spTree>
    <p:extLst>
      <p:ext uri="{BB962C8B-B14F-4D97-AF65-F5344CB8AC3E}">
        <p14:creationId xmlns:p14="http://schemas.microsoft.com/office/powerpoint/2010/main" val="1901570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5FEF-63F5-4531-8120-F82BF995599A}"/>
              </a:ext>
            </a:extLst>
          </p:cNvPr>
          <p:cNvSpPr>
            <a:spLocks noGrp="1"/>
          </p:cNvSpPr>
          <p:nvPr>
            <p:ph type="title"/>
          </p:nvPr>
        </p:nvSpPr>
        <p:spPr/>
        <p:txBody>
          <a:bodyPr/>
          <a:lstStyle/>
          <a:p>
            <a:pPr algn="ctr"/>
            <a:r>
              <a:rPr lang="en-US" b="1"/>
              <a:t>Questions?</a:t>
            </a:r>
          </a:p>
        </p:txBody>
      </p:sp>
      <p:sp>
        <p:nvSpPr>
          <p:cNvPr id="3" name="Content Placeholder 2">
            <a:extLst>
              <a:ext uri="{FF2B5EF4-FFF2-40B4-BE49-F238E27FC236}">
                <a16:creationId xmlns:a16="http://schemas.microsoft.com/office/drawing/2014/main" id="{27E53CE4-A62C-432B-AF5D-9F85620BE269}"/>
              </a:ext>
            </a:extLst>
          </p:cNvPr>
          <p:cNvSpPr>
            <a:spLocks noGrp="1"/>
          </p:cNvSpPr>
          <p:nvPr>
            <p:ph idx="1"/>
          </p:nvPr>
        </p:nvSpPr>
        <p:spPr/>
        <p:txBody>
          <a:bodyPr vert="horz" lIns="91440" tIns="45720" rIns="91440" bIns="45720" rtlCol="0" anchor="t">
            <a:normAutofit/>
          </a:bodyPr>
          <a:lstStyle/>
          <a:p>
            <a:pPr marL="0" indent="0" algn="ctr">
              <a:buNone/>
            </a:pPr>
            <a:endParaRPr lang="en-US" sz="4400"/>
          </a:p>
          <a:p>
            <a:pPr marL="0" indent="0">
              <a:buNone/>
            </a:pPr>
            <a:r>
              <a:rPr lang="en-US" sz="3200">
                <a:latin typeface="Avenir Book"/>
              </a:rPr>
              <a:t>Call MP&amp;F     (615) 259-4000</a:t>
            </a:r>
            <a:endParaRPr lang="en-US" sz="3200"/>
          </a:p>
          <a:p>
            <a:pPr marL="0" indent="0">
              <a:buNone/>
            </a:pPr>
            <a:endParaRPr lang="en-US" sz="3200">
              <a:latin typeface="Avenir Book"/>
            </a:endParaRPr>
          </a:p>
          <a:p>
            <a:pPr marL="0" indent="0">
              <a:buNone/>
            </a:pPr>
            <a:r>
              <a:rPr lang="en-US" sz="3200">
                <a:latin typeface="Avenir Book"/>
              </a:rPr>
              <a:t>E-mail            jobcorpsmaterials@mpf.com</a:t>
            </a:r>
            <a:br>
              <a:rPr lang="en-US" sz="3200">
                <a:latin typeface="Avenir Book"/>
              </a:rPr>
            </a:br>
            <a:r>
              <a:rPr lang="en-US" sz="3200">
                <a:latin typeface="Avenir Book"/>
              </a:rPr>
              <a:t>                      </a:t>
            </a:r>
            <a:endParaRPr lang="en-US" sz="3200"/>
          </a:p>
          <a:p>
            <a:pPr marL="0" indent="0">
              <a:buNone/>
            </a:pPr>
            <a:r>
              <a:rPr lang="en-US" sz="3200">
                <a:latin typeface="Avenir Book"/>
              </a:rPr>
              <a:t>                      Jsolano@mpf.com </a:t>
            </a:r>
          </a:p>
        </p:txBody>
      </p:sp>
    </p:spTree>
    <p:extLst>
      <p:ext uri="{BB962C8B-B14F-4D97-AF65-F5344CB8AC3E}">
        <p14:creationId xmlns:p14="http://schemas.microsoft.com/office/powerpoint/2010/main" val="252852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6770" y="352238"/>
            <a:ext cx="6509895" cy="830997"/>
          </a:xfrm>
          <a:prstGeom prst="rect">
            <a:avLst/>
          </a:prstGeom>
          <a:noFill/>
        </p:spPr>
        <p:txBody>
          <a:bodyPr wrap="square">
            <a:spAutoFit/>
          </a:bodyPr>
          <a:lstStyle/>
          <a:p>
            <a:pPr algn="ctr" fontAlgn="auto">
              <a:spcBef>
                <a:spcPts val="0"/>
              </a:spcBef>
              <a:spcAft>
                <a:spcPts val="0"/>
              </a:spcAft>
              <a:defRPr/>
            </a:pPr>
            <a:r>
              <a:rPr lang="en-US" sz="4800" b="1">
                <a:solidFill>
                  <a:schemeClr val="bg1"/>
                </a:solidFill>
                <a:effectLst>
                  <a:outerShdw blurRad="38100" dist="38100" dir="2700000" algn="tl">
                    <a:srgbClr val="000000">
                      <a:alpha val="43137"/>
                    </a:srgbClr>
                  </a:outerShdw>
                </a:effectLst>
                <a:latin typeface="Avenir Medium"/>
              </a:rPr>
              <a:t>Eligibility</a:t>
            </a:r>
          </a:p>
        </p:txBody>
      </p:sp>
      <p:sp>
        <p:nvSpPr>
          <p:cNvPr id="7" name="Rectangle 3"/>
          <p:cNvSpPr txBox="1">
            <a:spLocks noChangeArrowheads="1"/>
          </p:cNvSpPr>
          <p:nvPr/>
        </p:nvSpPr>
        <p:spPr bwMode="auto">
          <a:xfrm>
            <a:off x="434110" y="1427783"/>
            <a:ext cx="8252690" cy="523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4487" marR="0" lvl="1" indent="0" algn="l" defTabSz="914400" rtl="0" eaLnBrk="1" fontAlgn="base" latinLnBrk="0" hangingPunct="1">
              <a:lnSpc>
                <a:spcPct val="100000"/>
              </a:lnSpc>
              <a:spcBef>
                <a:spcPct val="20000"/>
              </a:spcBef>
              <a:spcAft>
                <a:spcPct val="0"/>
              </a:spcAft>
              <a:buClr>
                <a:srgbClr val="000000"/>
              </a:buClr>
              <a:buSzPct val="60000"/>
              <a:buNone/>
              <a:tabLst/>
              <a:defRPr/>
            </a:pPr>
            <a:endParaRPr kumimoji="0" lang="en-US" altLang="en-US" sz="2600" b="0" i="0" u="none" strike="noStrike" kern="0" cap="none" spc="0" normalizeH="0" baseline="0" noProof="0">
              <a:ln>
                <a:noFill/>
              </a:ln>
              <a:solidFill>
                <a:srgbClr val="000000"/>
              </a:solidFill>
              <a:effectLst/>
              <a:uLnTx/>
              <a:uFillTx/>
              <a:latin typeface="Arial"/>
            </a:endParaRPr>
          </a:p>
        </p:txBody>
      </p:sp>
      <p:sp>
        <p:nvSpPr>
          <p:cNvPr id="6" name="Rectangle 3"/>
          <p:cNvSpPr txBox="1">
            <a:spLocks noChangeArrowheads="1"/>
          </p:cNvSpPr>
          <p:nvPr/>
        </p:nvSpPr>
        <p:spPr bwMode="auto">
          <a:xfrm>
            <a:off x="563418" y="1103861"/>
            <a:ext cx="8146472" cy="465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lvl="1" indent="-325120" defTabSz="914400" eaLnBrk="1" hangingPunct="1">
              <a:buClr>
                <a:srgbClr val="000000"/>
              </a:buClr>
              <a:defRPr/>
            </a:pPr>
            <a:endParaRPr lang="en-US" altLang="en-US" sz="1000" b="0" i="0" u="none" strike="noStrike" kern="0" cap="none" spc="0" normalizeH="0" baseline="0" noProof="0">
              <a:ln>
                <a:noFill/>
              </a:ln>
              <a:solidFill>
                <a:srgbClr val="000000"/>
              </a:solidFill>
              <a:effectLst/>
              <a:uLnTx/>
              <a:uFillTx/>
              <a:latin typeface="Avenir Book"/>
            </a:endParaRPr>
          </a:p>
          <a:p>
            <a:pPr lvl="1" indent="-325120" defTabSz="914400" eaLnBrk="1" hangingPunct="1">
              <a:buClr>
                <a:srgbClr val="000000"/>
              </a:buClr>
              <a:defRPr/>
            </a:pPr>
            <a:r>
              <a:rPr kumimoji="0" lang="en-US" altLang="en-US" sz="2000" b="0" i="0" u="none" strike="noStrike" kern="0" cap="none" spc="0" normalizeH="0" baseline="0" noProof="0" dirty="0">
                <a:ln>
                  <a:noFill/>
                </a:ln>
                <a:solidFill>
                  <a:schemeClr val="bg1"/>
                </a:solidFill>
                <a:effectLst/>
                <a:uLnTx/>
                <a:uFillTx/>
                <a:latin typeface="Avenir Book"/>
              </a:rPr>
              <a:t>Must be</a:t>
            </a:r>
            <a:r>
              <a:rPr kumimoji="0" lang="en-US" altLang="en-US" sz="2000" b="0" i="0" u="none" strike="noStrike" kern="0" cap="none" spc="0" normalizeH="0" noProof="0" dirty="0">
                <a:ln>
                  <a:noFill/>
                </a:ln>
                <a:solidFill>
                  <a:schemeClr val="bg1"/>
                </a:solidFill>
                <a:effectLst/>
                <a:uLnTx/>
                <a:uFillTx/>
                <a:latin typeface="Avenir Book"/>
              </a:rPr>
              <a:t> a legal U.S. resident</a:t>
            </a:r>
            <a:endParaRPr lang="en-US" altLang="en-US" sz="2000" b="0" i="0" u="none" strike="noStrike" kern="0" cap="none" spc="0" normalizeH="0" noProof="0" dirty="0">
              <a:ln>
                <a:noFill/>
              </a:ln>
              <a:solidFill>
                <a:schemeClr val="bg1"/>
              </a:solidFill>
              <a:effectLst/>
              <a:uLnTx/>
              <a:uFillTx/>
              <a:latin typeface="Avenir Book"/>
            </a:endParaRPr>
          </a:p>
          <a:p>
            <a:pPr lvl="1" indent="-325120" defTabSz="914400" eaLnBrk="1" hangingPunct="1">
              <a:buClr>
                <a:srgbClr val="000000"/>
              </a:buClr>
              <a:defRPr/>
            </a:pPr>
            <a:r>
              <a:rPr lang="en-US" altLang="en-US" sz="2000" kern="0" dirty="0">
                <a:solidFill>
                  <a:schemeClr val="bg1"/>
                </a:solidFill>
                <a:latin typeface="Avenir Book"/>
              </a:rPr>
              <a:t>But DACA opens some opportunities</a:t>
            </a:r>
          </a:p>
          <a:p>
            <a:pPr marL="344170" lvl="1" indent="0" defTabSz="914400" eaLnBrk="1" hangingPunct="1">
              <a:buClr>
                <a:srgbClr val="000000"/>
              </a:buClr>
              <a:buNone/>
              <a:defRPr/>
            </a:pPr>
            <a:endParaRPr lang="en-US" altLang="en-US" sz="2400" b="0" i="0" u="none" strike="noStrike" kern="0" cap="none" spc="0" normalizeH="0" noProof="0">
              <a:ln>
                <a:noFill/>
              </a:ln>
              <a:solidFill>
                <a:schemeClr val="bg1"/>
              </a:solidFill>
              <a:effectLst/>
              <a:uLnTx/>
              <a:uFillTx/>
              <a:latin typeface="Avenir Book"/>
            </a:endParaRPr>
          </a:p>
          <a:p>
            <a:pPr marL="344170" lvl="1" indent="0" defTabSz="914400" eaLnBrk="1" hangingPunct="1">
              <a:buClr>
                <a:srgbClr val="000000"/>
              </a:buClr>
              <a:buNone/>
              <a:defRPr/>
            </a:pPr>
            <a:r>
              <a:rPr lang="en-US" altLang="en-US" sz="3200" kern="0" noProof="0" dirty="0">
                <a:solidFill>
                  <a:schemeClr val="bg1"/>
                </a:solidFill>
                <a:latin typeface="Avenir Book"/>
              </a:rPr>
              <a:t>About DACA (The Dreamers)</a:t>
            </a:r>
          </a:p>
          <a:p>
            <a:pPr lvl="1" indent="-325120" defTabSz="914400" eaLnBrk="1" hangingPunct="1">
              <a:buClr>
                <a:srgbClr val="000000"/>
              </a:buClr>
              <a:defRPr/>
            </a:pPr>
            <a:r>
              <a:rPr kumimoji="0" lang="en-US" altLang="en-US" sz="2000" b="0" i="0" u="none" strike="noStrike" kern="0" cap="none" spc="0" normalizeH="0" dirty="0">
                <a:ln>
                  <a:noFill/>
                </a:ln>
                <a:solidFill>
                  <a:schemeClr val="bg1"/>
                </a:solidFill>
                <a:effectLst/>
                <a:uLnTx/>
                <a:uFillTx/>
                <a:latin typeface="Avenir Book"/>
              </a:rPr>
              <a:t>Deferred Action for Childhood Arrivals</a:t>
            </a:r>
            <a:endParaRPr lang="en-US" altLang="en-US" sz="2000" b="0" i="0" u="none" strike="noStrike" kern="0" cap="none" spc="0" normalizeH="0" dirty="0">
              <a:ln>
                <a:noFill/>
              </a:ln>
              <a:solidFill>
                <a:schemeClr val="bg1"/>
              </a:solidFill>
              <a:effectLst/>
              <a:uLnTx/>
              <a:uFillTx/>
              <a:latin typeface="Avenir Book"/>
            </a:endParaRPr>
          </a:p>
          <a:p>
            <a:pPr lvl="1" indent="-325120" defTabSz="914400" eaLnBrk="1" hangingPunct="1">
              <a:buClr>
                <a:srgbClr val="000000"/>
              </a:buClr>
              <a:defRPr/>
            </a:pPr>
            <a:r>
              <a:rPr lang="en-US" altLang="en-US" sz="2000" kern="0" dirty="0">
                <a:solidFill>
                  <a:schemeClr val="bg1"/>
                </a:solidFill>
                <a:latin typeface="Avenir Book"/>
              </a:rPr>
              <a:t>Non-immigrant legal status but no path to citizenship</a:t>
            </a:r>
          </a:p>
          <a:p>
            <a:pPr lvl="1" indent="-325120" defTabSz="914400" eaLnBrk="1" hangingPunct="1">
              <a:buClr>
                <a:srgbClr val="000000"/>
              </a:buClr>
              <a:defRPr/>
            </a:pPr>
            <a:r>
              <a:rPr lang="en-US" altLang="en-US" sz="2000" kern="0" dirty="0">
                <a:solidFill>
                  <a:schemeClr val="bg1"/>
                </a:solidFill>
                <a:latin typeface="Avenir Book"/>
              </a:rPr>
              <a:t>Entered U.S. before age 16 and before June 2007</a:t>
            </a:r>
          </a:p>
          <a:p>
            <a:pPr lvl="1" indent="-325120" defTabSz="914400" eaLnBrk="1" hangingPunct="1">
              <a:buClr>
                <a:srgbClr val="000000"/>
              </a:buClr>
              <a:defRPr/>
            </a:pPr>
            <a:r>
              <a:rPr lang="en-US" altLang="en-US" sz="2000" kern="0" dirty="0">
                <a:solidFill>
                  <a:schemeClr val="bg1"/>
                </a:solidFill>
                <a:latin typeface="Avenir Book"/>
              </a:rPr>
              <a:t>More than 825,000 permitted since 2012</a:t>
            </a:r>
          </a:p>
          <a:p>
            <a:pPr lvl="1" indent="-325120" defTabSz="914400" eaLnBrk="1" hangingPunct="1">
              <a:buClr>
                <a:srgbClr val="000000"/>
              </a:buClr>
              <a:defRPr/>
            </a:pPr>
            <a:r>
              <a:rPr lang="en-US" altLang="en-US" sz="2000" kern="0" dirty="0">
                <a:solidFill>
                  <a:schemeClr val="bg1"/>
                </a:solidFill>
                <a:latin typeface="Avenir Book"/>
              </a:rPr>
              <a:t>DACA recipients are eligible for Job Corps</a:t>
            </a:r>
          </a:p>
          <a:p>
            <a:pPr lvl="1" indent="-325120" eaLnBrk="1" hangingPunct="1">
              <a:buClr>
                <a:srgbClr val="000000"/>
              </a:buClr>
              <a:defRPr/>
            </a:pPr>
            <a:r>
              <a:rPr lang="en-US" altLang="en-US" sz="2000" kern="0" dirty="0">
                <a:solidFill>
                  <a:schemeClr val="bg1"/>
                </a:solidFill>
                <a:latin typeface="Avenir Book"/>
              </a:rPr>
              <a:t>Declared “illegal” July 16, 2021, by Texas judge, but current recipients and renewals unaffected </a:t>
            </a:r>
            <a:br>
              <a:rPr lang="en-US" altLang="en-US" sz="2000" kern="0" dirty="0">
                <a:latin typeface="Avenir Book"/>
              </a:rPr>
            </a:br>
            <a:endParaRPr lang="en-US" altLang="en-US" sz="2000" kern="0">
              <a:solidFill>
                <a:schemeClr val="bg1"/>
              </a:solidFill>
              <a:latin typeface="Avenir Book"/>
            </a:endParaRPr>
          </a:p>
          <a:p>
            <a:pPr marL="344170" lvl="1" indent="0" defTabSz="914400" eaLnBrk="1" hangingPunct="1">
              <a:buClr>
                <a:srgbClr val="000000"/>
              </a:buClr>
              <a:buNone/>
              <a:defRPr/>
            </a:pPr>
            <a:r>
              <a:rPr lang="en-US" altLang="en-US" sz="2000" u="sng" kern="0" dirty="0">
                <a:solidFill>
                  <a:schemeClr val="bg1"/>
                </a:solidFill>
                <a:latin typeface="Avenir Book"/>
              </a:rPr>
              <a:t>What it means</a:t>
            </a:r>
            <a:br>
              <a:rPr lang="en-US" altLang="en-US" sz="2000" kern="0" dirty="0">
                <a:latin typeface="Avenir Book"/>
              </a:rPr>
            </a:br>
            <a:r>
              <a:rPr lang="en-US" altLang="en-US" sz="2000" kern="0" dirty="0">
                <a:solidFill>
                  <a:schemeClr val="bg1"/>
                </a:solidFill>
                <a:latin typeface="Avenir Book"/>
              </a:rPr>
              <a:t>You can recruit first-generation Latinos.</a:t>
            </a:r>
          </a:p>
          <a:p>
            <a:pPr lvl="1" indent="-325120" defTabSz="914400" eaLnBrk="1" hangingPunct="1">
              <a:buClr>
                <a:srgbClr val="000000"/>
              </a:buClr>
              <a:defRPr/>
            </a:pPr>
            <a:endParaRPr lang="en-US" altLang="en-US" sz="2400" b="0" i="0" u="none" strike="noStrike" kern="0" cap="none" spc="0" normalizeH="0" noProof="0">
              <a:ln>
                <a:noFill/>
              </a:ln>
              <a:solidFill>
                <a:srgbClr val="000000"/>
              </a:solidFill>
              <a:effectLst/>
              <a:uLnTx/>
              <a:uFillTx/>
              <a:latin typeface="Avenir Book"/>
            </a:endParaRPr>
          </a:p>
          <a:p>
            <a:pPr marL="344170" lvl="1" indent="0" defTabSz="914400" eaLnBrk="1" hangingPunct="1">
              <a:buClr>
                <a:srgbClr val="000000"/>
              </a:buClr>
              <a:buNone/>
              <a:defRPr/>
            </a:pPr>
            <a:endParaRPr lang="en-US" altLang="en-US" sz="3200" kern="0">
              <a:solidFill>
                <a:srgbClr val="000000"/>
              </a:solidFill>
              <a:latin typeface="Avenir Book"/>
            </a:endParaRPr>
          </a:p>
          <a:p>
            <a:pPr marL="344170" lvl="1" indent="0" defTabSz="914400" eaLnBrk="1" hangingPunct="1">
              <a:buClr>
                <a:srgbClr val="000000"/>
              </a:buClr>
              <a:buNone/>
              <a:defRPr/>
            </a:pPr>
            <a:endParaRPr lang="en-US" altLang="en-US" sz="3200" kern="0" baseline="0">
              <a:solidFill>
                <a:srgbClr val="000000"/>
              </a:solidFill>
              <a:latin typeface="Avenir Book"/>
            </a:endParaRPr>
          </a:p>
        </p:txBody>
      </p:sp>
    </p:spTree>
    <p:extLst>
      <p:ext uri="{BB962C8B-B14F-4D97-AF65-F5344CB8AC3E}">
        <p14:creationId xmlns:p14="http://schemas.microsoft.com/office/powerpoint/2010/main" val="563510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F807-B2D5-4122-91B4-6E58C70D707D}"/>
              </a:ext>
            </a:extLst>
          </p:cNvPr>
          <p:cNvSpPr>
            <a:spLocks noGrp="1"/>
          </p:cNvSpPr>
          <p:nvPr>
            <p:ph type="title"/>
          </p:nvPr>
        </p:nvSpPr>
        <p:spPr>
          <a:xfrm>
            <a:off x="255672" y="365126"/>
            <a:ext cx="8572499" cy="1337594"/>
          </a:xfrm>
        </p:spPr>
        <p:txBody>
          <a:bodyPr>
            <a:normAutofit/>
          </a:bodyPr>
          <a:lstStyle/>
          <a:p>
            <a:pPr algn="ctr"/>
            <a:r>
              <a:rPr lang="en-US" sz="4000" b="1">
                <a:latin typeface="Avenir Medium"/>
              </a:rPr>
              <a:t>Census 2020: Hispanic Snapshot</a:t>
            </a:r>
            <a:endParaRPr lang="en-US" sz="4000" b="1"/>
          </a:p>
        </p:txBody>
      </p:sp>
      <p:sp>
        <p:nvSpPr>
          <p:cNvPr id="4" name="TextBox 3">
            <a:extLst>
              <a:ext uri="{FF2B5EF4-FFF2-40B4-BE49-F238E27FC236}">
                <a16:creationId xmlns:a16="http://schemas.microsoft.com/office/drawing/2014/main" id="{2406D2A0-3A26-4602-82CC-B6CD980DD47C}"/>
              </a:ext>
            </a:extLst>
          </p:cNvPr>
          <p:cNvSpPr txBox="1"/>
          <p:nvPr/>
        </p:nvSpPr>
        <p:spPr>
          <a:xfrm>
            <a:off x="4268530" y="632493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rPr>
              <a:t>Statistics from census.gov</a:t>
            </a:r>
            <a:endParaRPr lang="en-US" i="1">
              <a:solidFill>
                <a:schemeClr val="bg1"/>
              </a:solidFill>
              <a:cs typeface="Calibri"/>
            </a:endParaRPr>
          </a:p>
        </p:txBody>
      </p:sp>
      <p:sp>
        <p:nvSpPr>
          <p:cNvPr id="9" name="Content Placeholder 8">
            <a:extLst>
              <a:ext uri="{FF2B5EF4-FFF2-40B4-BE49-F238E27FC236}">
                <a16:creationId xmlns:a16="http://schemas.microsoft.com/office/drawing/2014/main" id="{38B43CA0-38CB-491E-8711-ADD5B8158F0D}"/>
              </a:ext>
            </a:extLst>
          </p:cNvPr>
          <p:cNvSpPr>
            <a:spLocks noGrp="1"/>
          </p:cNvSpPr>
          <p:nvPr>
            <p:ph idx="1"/>
          </p:nvPr>
        </p:nvSpPr>
        <p:spPr/>
        <p:txBody>
          <a:bodyPr vert="horz" lIns="91440" tIns="45720" rIns="91440" bIns="45720" rtlCol="0" anchor="t">
            <a:normAutofit fontScale="70000" lnSpcReduction="20000"/>
          </a:bodyPr>
          <a:lstStyle/>
          <a:p>
            <a:r>
              <a:rPr lang="en-US" b="1" dirty="0">
                <a:solidFill>
                  <a:srgbClr val="FFFF00"/>
                </a:solidFill>
                <a:latin typeface="Avenir Book"/>
              </a:rPr>
              <a:t>62.1 million</a:t>
            </a:r>
            <a:r>
              <a:rPr lang="en-US" b="1" dirty="0">
                <a:latin typeface="Avenir Book"/>
              </a:rPr>
              <a:t> </a:t>
            </a:r>
            <a:r>
              <a:rPr lang="en-US" dirty="0">
                <a:latin typeface="Avenir Book"/>
              </a:rPr>
              <a:t>people of Hispanic origin in the U.S. (likely 2 of 3 Mexican)</a:t>
            </a:r>
            <a:endParaRPr lang="en-US" dirty="0"/>
          </a:p>
          <a:p>
            <a:endParaRPr lang="en-US">
              <a:latin typeface="Avenir Book"/>
            </a:endParaRPr>
          </a:p>
          <a:p>
            <a:r>
              <a:rPr lang="en-US" b="1" dirty="0">
                <a:solidFill>
                  <a:srgbClr val="FFFF00"/>
                </a:solidFill>
                <a:latin typeface="Avenir Book"/>
              </a:rPr>
              <a:t>18.7%</a:t>
            </a:r>
            <a:r>
              <a:rPr lang="en-US" b="1" dirty="0">
                <a:latin typeface="Avenir Book"/>
              </a:rPr>
              <a:t> </a:t>
            </a:r>
            <a:r>
              <a:rPr lang="en-US" dirty="0">
                <a:latin typeface="Avenir Book"/>
              </a:rPr>
              <a:t>of the U.S. population</a:t>
            </a:r>
            <a:br>
              <a:rPr lang="en-US" dirty="0">
                <a:latin typeface="Avenir Book"/>
              </a:rPr>
            </a:br>
            <a:endParaRPr lang="en-US">
              <a:latin typeface="Avenir Book"/>
            </a:endParaRPr>
          </a:p>
          <a:p>
            <a:r>
              <a:rPr lang="en-US" b="1" dirty="0">
                <a:solidFill>
                  <a:srgbClr val="FFFF00"/>
                </a:solidFill>
                <a:latin typeface="Avenir Book"/>
              </a:rPr>
              <a:t>2nd-largest</a:t>
            </a:r>
            <a:r>
              <a:rPr lang="en-US" b="1" dirty="0">
                <a:latin typeface="Avenir Book"/>
              </a:rPr>
              <a:t> </a:t>
            </a:r>
            <a:r>
              <a:rPr lang="en-US" dirty="0">
                <a:latin typeface="Avenir Book"/>
              </a:rPr>
              <a:t>racial or ethnic group</a:t>
            </a:r>
            <a:br>
              <a:rPr lang="en-US" dirty="0"/>
            </a:br>
            <a:r>
              <a:rPr lang="en-US" dirty="0">
                <a:latin typeface="Avenir Book"/>
              </a:rPr>
              <a:t> </a:t>
            </a:r>
            <a:r>
              <a:rPr lang="en-US" sz="2000" dirty="0">
                <a:latin typeface="Avenir Book"/>
              </a:rPr>
              <a:t>(white non-Hispanic: 204.3 million, 57.8%, down by 8.6% since 2010)</a:t>
            </a:r>
            <a:br>
              <a:rPr lang="en-US" dirty="0">
                <a:latin typeface="Avenir Book"/>
              </a:rPr>
            </a:br>
            <a:endParaRPr lang="en-US">
              <a:latin typeface="Avenir Book"/>
            </a:endParaRPr>
          </a:p>
          <a:p>
            <a:r>
              <a:rPr lang="en-US" dirty="0">
                <a:latin typeface="Avenir Book"/>
              </a:rPr>
              <a:t>Between 2010 and 2020, the Hispanic population </a:t>
            </a:r>
            <a:r>
              <a:rPr lang="en-US" b="1" dirty="0">
                <a:solidFill>
                  <a:srgbClr val="FFFF00"/>
                </a:solidFill>
                <a:latin typeface="Avenir Book"/>
              </a:rPr>
              <a:t>grew by 23%</a:t>
            </a:r>
            <a:br>
              <a:rPr lang="en-US" b="1" dirty="0"/>
            </a:br>
            <a:r>
              <a:rPr lang="en-US" b="1" dirty="0">
                <a:latin typeface="Avenir Book"/>
              </a:rPr>
              <a:t> </a:t>
            </a:r>
            <a:r>
              <a:rPr lang="en-US" sz="2000" dirty="0">
                <a:latin typeface="Avenir Book"/>
              </a:rPr>
              <a:t>(non-Hispanic population grew by 4.3% since 2010; Hispanic +43% 2000-2010)</a:t>
            </a:r>
            <a:br>
              <a:rPr lang="en-US" sz="2000" dirty="0">
                <a:latin typeface="Avenir Book"/>
              </a:rPr>
            </a:br>
            <a:endParaRPr lang="en-US" sz="2000">
              <a:latin typeface="Avenir Book"/>
            </a:endParaRPr>
          </a:p>
          <a:p>
            <a:r>
              <a:rPr lang="en-US" b="1" dirty="0">
                <a:solidFill>
                  <a:srgbClr val="FFFF00"/>
                </a:solidFill>
                <a:latin typeface="Avenir Book"/>
              </a:rPr>
              <a:t>More than half </a:t>
            </a:r>
            <a:r>
              <a:rPr lang="en-US" dirty="0">
                <a:latin typeface="Avenir Book"/>
              </a:rPr>
              <a:t>(51%) of U.S. population growth came from Latinos</a:t>
            </a:r>
            <a:br>
              <a:rPr lang="en-US" dirty="0">
                <a:latin typeface="Avenir Book"/>
              </a:rPr>
            </a:br>
            <a:endParaRPr lang="en-US">
              <a:latin typeface="Avenir Book"/>
            </a:endParaRPr>
          </a:p>
          <a:p>
            <a:r>
              <a:rPr lang="en-US" dirty="0">
                <a:latin typeface="Avenir Book"/>
              </a:rPr>
              <a:t>Latinos reporting more than one race increased 567%, now </a:t>
            </a:r>
            <a:r>
              <a:rPr lang="en-US" b="1" dirty="0">
                <a:solidFill>
                  <a:srgbClr val="FFFF00"/>
                </a:solidFill>
                <a:latin typeface="Avenir Book"/>
              </a:rPr>
              <a:t>20.3M</a:t>
            </a:r>
            <a:r>
              <a:rPr lang="en-US" dirty="0">
                <a:solidFill>
                  <a:srgbClr val="FFFF00"/>
                </a:solidFill>
                <a:latin typeface="Avenir Book"/>
              </a:rPr>
              <a:t> (32.7%)</a:t>
            </a:r>
          </a:p>
          <a:p>
            <a:endParaRPr lang="en-US">
              <a:solidFill>
                <a:srgbClr val="FFFF00"/>
              </a:solidFill>
            </a:endParaRPr>
          </a:p>
        </p:txBody>
      </p:sp>
    </p:spTree>
    <p:extLst>
      <p:ext uri="{BB962C8B-B14F-4D97-AF65-F5344CB8AC3E}">
        <p14:creationId xmlns:p14="http://schemas.microsoft.com/office/powerpoint/2010/main" val="3482951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F807-B2D5-4122-91B4-6E58C70D707D}"/>
              </a:ext>
            </a:extLst>
          </p:cNvPr>
          <p:cNvSpPr>
            <a:spLocks noGrp="1"/>
          </p:cNvSpPr>
          <p:nvPr>
            <p:ph type="title"/>
          </p:nvPr>
        </p:nvSpPr>
        <p:spPr>
          <a:xfrm>
            <a:off x="255672" y="365126"/>
            <a:ext cx="8572499" cy="1337594"/>
          </a:xfrm>
        </p:spPr>
        <p:txBody>
          <a:bodyPr/>
          <a:lstStyle/>
          <a:p>
            <a:pPr algn="ctr"/>
            <a:r>
              <a:rPr lang="en-US" b="1">
                <a:latin typeface="Avenir Medium"/>
              </a:rPr>
              <a:t>Census 2020: Key Takeaways</a:t>
            </a:r>
            <a:endParaRPr lang="en-US" b="1"/>
          </a:p>
        </p:txBody>
      </p:sp>
      <p:sp>
        <p:nvSpPr>
          <p:cNvPr id="4" name="TextBox 3">
            <a:extLst>
              <a:ext uri="{FF2B5EF4-FFF2-40B4-BE49-F238E27FC236}">
                <a16:creationId xmlns:a16="http://schemas.microsoft.com/office/drawing/2014/main" id="{2406D2A0-3A26-4602-82CC-B6CD980DD47C}"/>
              </a:ext>
            </a:extLst>
          </p:cNvPr>
          <p:cNvSpPr txBox="1"/>
          <p:nvPr/>
        </p:nvSpPr>
        <p:spPr>
          <a:xfrm>
            <a:off x="4268530" y="632493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rPr>
              <a:t>Statistics from census.gov</a:t>
            </a:r>
            <a:endParaRPr lang="en-US" i="1">
              <a:solidFill>
                <a:schemeClr val="bg1"/>
              </a:solidFill>
              <a:cs typeface="Calibri"/>
            </a:endParaRPr>
          </a:p>
        </p:txBody>
      </p:sp>
      <p:sp>
        <p:nvSpPr>
          <p:cNvPr id="5" name="Content Placeholder 4">
            <a:extLst>
              <a:ext uri="{FF2B5EF4-FFF2-40B4-BE49-F238E27FC236}">
                <a16:creationId xmlns:a16="http://schemas.microsoft.com/office/drawing/2014/main" id="{F616502D-47F4-49A6-94D5-565389E00F46}"/>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sz="2400">
                <a:latin typeface="Avenir Book"/>
              </a:rPr>
              <a:t>The nation is becoming far more racially and ethnically diverse</a:t>
            </a:r>
            <a:br>
              <a:rPr lang="en-US" sz="2400">
                <a:latin typeface="Avenir Book"/>
              </a:rPr>
            </a:br>
            <a:endParaRPr lang="en-US" sz="2400">
              <a:latin typeface="Avenir Book"/>
            </a:endParaRPr>
          </a:p>
          <a:p>
            <a:pPr marL="514350" indent="-514350">
              <a:buAutoNum type="arabicPeriod"/>
            </a:pPr>
            <a:r>
              <a:rPr lang="en-US" sz="2400">
                <a:latin typeface="Avenir Book"/>
              </a:rPr>
              <a:t>All of the nation’s 2010-to-2020 growth is attributable to people of color, now 40% of the population</a:t>
            </a:r>
            <a:br>
              <a:rPr lang="en-US" sz="2400"/>
            </a:br>
            <a:endParaRPr lang="en-US" sz="2400"/>
          </a:p>
          <a:p>
            <a:pPr marL="514350" indent="-514350">
              <a:buAutoNum type="arabicPeriod"/>
            </a:pPr>
            <a:r>
              <a:rPr lang="en-US" sz="2400">
                <a:latin typeface="Avenir Book"/>
              </a:rPr>
              <a:t>Decline in white population—the first in any census since 1790</a:t>
            </a:r>
            <a:br>
              <a:rPr lang="en-US" sz="2400"/>
            </a:br>
            <a:r>
              <a:rPr lang="en-US" sz="2400">
                <a:latin typeface="Avenir Book"/>
              </a:rPr>
              <a:t> </a:t>
            </a:r>
            <a:endParaRPr lang="en-US" sz="2400"/>
          </a:p>
          <a:p>
            <a:pPr marL="514350" indent="-514350">
              <a:buAutoNum type="arabicPeriod"/>
            </a:pPr>
            <a:r>
              <a:rPr lang="en-US" sz="2400">
                <a:latin typeface="Avenir Book"/>
              </a:rPr>
              <a:t>1 in 4: Latinos are now 25.7 percent of the total youth population (under 18)</a:t>
            </a:r>
          </a:p>
          <a:p>
            <a:endParaRPr lang="en-US"/>
          </a:p>
        </p:txBody>
      </p:sp>
    </p:spTree>
    <p:extLst>
      <p:ext uri="{BB962C8B-B14F-4D97-AF65-F5344CB8AC3E}">
        <p14:creationId xmlns:p14="http://schemas.microsoft.com/office/powerpoint/2010/main" val="3015681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6D2A0-3A26-4602-82CC-B6CD980DD47C}"/>
              </a:ext>
            </a:extLst>
          </p:cNvPr>
          <p:cNvSpPr txBox="1"/>
          <p:nvPr/>
        </p:nvSpPr>
        <p:spPr>
          <a:xfrm>
            <a:off x="4268530" y="632493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rPr>
              <a:t>Statistics from census.gov</a:t>
            </a:r>
            <a:endParaRPr lang="en-US" i="1">
              <a:solidFill>
                <a:schemeClr val="bg1"/>
              </a:solidFill>
              <a:cs typeface="Calibri"/>
            </a:endParaRPr>
          </a:p>
        </p:txBody>
      </p:sp>
      <p:pic>
        <p:nvPicPr>
          <p:cNvPr id="9" name="Picture 9">
            <a:extLst>
              <a:ext uri="{FF2B5EF4-FFF2-40B4-BE49-F238E27FC236}">
                <a16:creationId xmlns:a16="http://schemas.microsoft.com/office/drawing/2014/main" id="{7FE5A577-22B3-409D-B1C1-421587C2C8F8}"/>
              </a:ext>
            </a:extLst>
          </p:cNvPr>
          <p:cNvPicPr>
            <a:picLocks noChangeAspect="1"/>
          </p:cNvPicPr>
          <p:nvPr/>
        </p:nvPicPr>
        <p:blipFill>
          <a:blip r:embed="rId3"/>
          <a:stretch>
            <a:fillRect/>
          </a:stretch>
        </p:blipFill>
        <p:spPr>
          <a:xfrm>
            <a:off x="433138" y="332920"/>
            <a:ext cx="8422104" cy="5470265"/>
          </a:xfrm>
          <a:prstGeom prst="rect">
            <a:avLst/>
          </a:prstGeom>
        </p:spPr>
      </p:pic>
    </p:spTree>
    <p:extLst>
      <p:ext uri="{BB962C8B-B14F-4D97-AF65-F5344CB8AC3E}">
        <p14:creationId xmlns:p14="http://schemas.microsoft.com/office/powerpoint/2010/main" val="3584775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6D2A0-3A26-4602-82CC-B6CD980DD47C}"/>
              </a:ext>
            </a:extLst>
          </p:cNvPr>
          <p:cNvSpPr txBox="1"/>
          <p:nvPr/>
        </p:nvSpPr>
        <p:spPr>
          <a:xfrm>
            <a:off x="4268530" y="632493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rPr>
              <a:t>Statistics from census.gov</a:t>
            </a:r>
            <a:endParaRPr lang="en-US" i="1">
              <a:solidFill>
                <a:schemeClr val="bg1"/>
              </a:solidFill>
              <a:cs typeface="Calibri"/>
            </a:endParaRPr>
          </a:p>
        </p:txBody>
      </p:sp>
      <p:pic>
        <p:nvPicPr>
          <p:cNvPr id="2" name="Picture 2" descr="Chart, bar chart&#10;&#10;Description automatically generated">
            <a:extLst>
              <a:ext uri="{FF2B5EF4-FFF2-40B4-BE49-F238E27FC236}">
                <a16:creationId xmlns:a16="http://schemas.microsoft.com/office/drawing/2014/main" id="{039667DA-6991-40CE-A378-674A437032F5}"/>
              </a:ext>
            </a:extLst>
          </p:cNvPr>
          <p:cNvPicPr>
            <a:picLocks noChangeAspect="1"/>
          </p:cNvPicPr>
          <p:nvPr/>
        </p:nvPicPr>
        <p:blipFill>
          <a:blip r:embed="rId3"/>
          <a:stretch>
            <a:fillRect/>
          </a:stretch>
        </p:blipFill>
        <p:spPr>
          <a:xfrm>
            <a:off x="228601" y="254890"/>
            <a:ext cx="8722893" cy="5638356"/>
          </a:xfrm>
          <a:prstGeom prst="rect">
            <a:avLst/>
          </a:prstGeom>
        </p:spPr>
      </p:pic>
    </p:spTree>
    <p:extLst>
      <p:ext uri="{BB962C8B-B14F-4D97-AF65-F5344CB8AC3E}">
        <p14:creationId xmlns:p14="http://schemas.microsoft.com/office/powerpoint/2010/main" val="121681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6D2A0-3A26-4602-82CC-B6CD980DD47C}"/>
              </a:ext>
            </a:extLst>
          </p:cNvPr>
          <p:cNvSpPr txBox="1"/>
          <p:nvPr/>
        </p:nvSpPr>
        <p:spPr>
          <a:xfrm>
            <a:off x="4268530" y="632493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rPr>
              <a:t>Statistics from census.gov</a:t>
            </a:r>
            <a:endParaRPr lang="en-US" i="1">
              <a:solidFill>
                <a:schemeClr val="bg1"/>
              </a:solidFill>
              <a:cs typeface="Calibri"/>
            </a:endParaRPr>
          </a:p>
        </p:txBody>
      </p:sp>
      <p:pic>
        <p:nvPicPr>
          <p:cNvPr id="3" name="Picture 4" descr="Chart, bar chart&#10;&#10;Description automatically generated">
            <a:extLst>
              <a:ext uri="{FF2B5EF4-FFF2-40B4-BE49-F238E27FC236}">
                <a16:creationId xmlns:a16="http://schemas.microsoft.com/office/drawing/2014/main" id="{B6B2E4C4-6F37-4570-B853-0A09375C81D0}"/>
              </a:ext>
            </a:extLst>
          </p:cNvPr>
          <p:cNvPicPr>
            <a:picLocks noChangeAspect="1"/>
          </p:cNvPicPr>
          <p:nvPr/>
        </p:nvPicPr>
        <p:blipFill>
          <a:blip r:embed="rId3"/>
          <a:stretch>
            <a:fillRect/>
          </a:stretch>
        </p:blipFill>
        <p:spPr>
          <a:xfrm>
            <a:off x="120316" y="288233"/>
            <a:ext cx="8855241" cy="5559639"/>
          </a:xfrm>
          <a:prstGeom prst="rect">
            <a:avLst/>
          </a:prstGeom>
        </p:spPr>
      </p:pic>
    </p:spTree>
    <p:extLst>
      <p:ext uri="{BB962C8B-B14F-4D97-AF65-F5344CB8AC3E}">
        <p14:creationId xmlns:p14="http://schemas.microsoft.com/office/powerpoint/2010/main" val="14100492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F2B1BC2945D34E977C433259C9D2CB" ma:contentTypeVersion="13" ma:contentTypeDescription="Create a new document." ma:contentTypeScope="" ma:versionID="1a63657ded83dd946c05ff3f4110c2cc">
  <xsd:schema xmlns:xsd="http://www.w3.org/2001/XMLSchema" xmlns:xs="http://www.w3.org/2001/XMLSchema" xmlns:p="http://schemas.microsoft.com/office/2006/metadata/properties" xmlns:ns2="917e6702-67a8-474f-9f79-c81f2b2d782f" xmlns:ns3="0bc566ea-3687-4866-8539-4065a8f365c4" targetNamespace="http://schemas.microsoft.com/office/2006/metadata/properties" ma:root="true" ma:fieldsID="2bd1a9bd11b3a2b237a5538f3d151ddf" ns2:_="" ns3:_="">
    <xsd:import namespace="917e6702-67a8-474f-9f79-c81f2b2d782f"/>
    <xsd:import namespace="0bc566ea-3687-4866-8539-4065a8f365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e6702-67a8-474f-9f79-c81f2b2d7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c566ea-3687-4866-8539-4065a8f365c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E61D8B-FC84-4807-853E-3055FC3FFA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7e6702-67a8-474f-9f79-c81f2b2d782f"/>
    <ds:schemaRef ds:uri="0bc566ea-3687-4866-8539-4065a8f365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D75ED9-B251-413F-A1CC-4269549B030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93871D7-587E-4FCA-A9AF-AD0B7A370E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169</TotalTime>
  <Words>6027</Words>
  <Application>Microsoft Office PowerPoint</Application>
  <PresentationFormat>On-screen Show (4:3)</PresentationFormat>
  <Paragraphs>391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Avenir Book</vt:lpstr>
      <vt:lpstr>Avenir Medium</vt:lpstr>
      <vt:lpstr>Calibri</vt:lpstr>
      <vt:lpstr>Catamaran Thin</vt:lpstr>
      <vt:lpstr>Georgia</vt:lpstr>
      <vt:lpstr>QanelasLight</vt:lpstr>
      <vt:lpstr>Rockwell</vt:lpstr>
      <vt:lpstr>Symbol</vt:lpstr>
      <vt:lpstr>Wingdings</vt:lpstr>
      <vt:lpstr>Office Theme</vt:lpstr>
      <vt:lpstr>PowerPoint Presentation</vt:lpstr>
      <vt:lpstr>Agenda</vt:lpstr>
      <vt:lpstr>Who am I?</vt:lpstr>
      <vt:lpstr>PowerPoint Presentation</vt:lpstr>
      <vt:lpstr>Census 2020: Hispanic Snapshot</vt:lpstr>
      <vt:lpstr>Census 2020: 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Materials Marketplace</vt:lpstr>
      <vt:lpstr>Translated Materials</vt:lpstr>
      <vt:lpstr>Spanish Materials</vt:lpstr>
      <vt:lpstr>Bilingual Parents Guide </vt:lpstr>
      <vt:lpstr>Videos on the Materials Marketplace </vt:lpstr>
      <vt:lpstr>Job Corps YouTube Playlists</vt:lpstr>
      <vt:lpstr>Spanish-Language Website</vt:lpstr>
      <vt:lpstr>Spanish Social Posts</vt:lpstr>
      <vt:lpstr>PowerPoint Presentation</vt:lpstr>
      <vt:lpstr>PowerPoint Presentation</vt:lpstr>
      <vt:lpstr>PowerPoint Presentation</vt:lpstr>
      <vt:lpstr>Influencers</vt:lpstr>
      <vt:lpstr>More Influencers: Youth-Focused</vt:lpstr>
      <vt:lpstr>Bienvenidos a Omaha</vt:lpstr>
      <vt:lpstr>PowerPoint Presentation</vt:lpstr>
      <vt:lpstr>PowerPoint Presentation</vt:lpstr>
      <vt:lpstr>PowerPoint Presentation</vt:lpstr>
      <vt:lpstr>1. Hispanic Latino LATINX!</vt:lpstr>
      <vt:lpstr>PowerPoint Presentation</vt:lpstr>
      <vt:lpstr>2. You need to speak Spanish</vt:lpstr>
      <vt:lpstr>PowerPoint Presentation</vt:lpstr>
      <vt:lpstr>3. Translation? I've got a friend ...</vt:lpstr>
      <vt:lpstr>Lost in Translation</vt:lpstr>
      <vt:lpstr>Questions?</vt:lpstr>
    </vt:vector>
  </TitlesOfParts>
  <Company>MP&amp;F PR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Krugman</dc:creator>
  <cp:lastModifiedBy>Javier Solano</cp:lastModifiedBy>
  <cp:revision>260</cp:revision>
  <cp:lastPrinted>2018-11-19T22:12:12Z</cp:lastPrinted>
  <dcterms:created xsi:type="dcterms:W3CDTF">2017-02-15T16:09:25Z</dcterms:created>
  <dcterms:modified xsi:type="dcterms:W3CDTF">2022-05-04T16:07:07Z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0x01010095F2B1BC2945D34E977C433259C9D2CB</vt:lpwstr>
  </property>
</Properties>
</file>